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47" r:id="rId2"/>
    <p:sldId id="2134805265" r:id="rId3"/>
    <p:sldId id="2134805293" r:id="rId4"/>
    <p:sldId id="2134805237" r:id="rId5"/>
    <p:sldId id="2134805295" r:id="rId6"/>
    <p:sldId id="559" r:id="rId7"/>
    <p:sldId id="2134805297" r:id="rId8"/>
    <p:sldId id="2134805298" r:id="rId9"/>
    <p:sldId id="2134805299" r:id="rId10"/>
    <p:sldId id="2134805296" r:id="rId11"/>
    <p:sldId id="2134805286" r:id="rId12"/>
    <p:sldId id="2134805300" r:id="rId13"/>
    <p:sldId id="2134805301" r:id="rId14"/>
    <p:sldId id="2134805304" r:id="rId15"/>
    <p:sldId id="2134805253" r:id="rId16"/>
    <p:sldId id="2134805294" r:id="rId17"/>
    <p:sldId id="21348052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150"/>
    <a:srgbClr val="0042D6"/>
    <a:srgbClr val="0074C8"/>
    <a:srgbClr val="0472EA"/>
    <a:srgbClr val="004189"/>
    <a:srgbClr val="004088"/>
    <a:srgbClr val="2151A3"/>
    <a:srgbClr val="0063AC"/>
    <a:srgbClr val="0087F6"/>
    <a:srgbClr val="006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3737" autoAdjust="0"/>
  </p:normalViewPr>
  <p:slideViewPr>
    <p:cSldViewPr snapToGrid="0">
      <p:cViewPr varScale="1">
        <p:scale>
          <a:sx n="70" d="100"/>
          <a:sy n="70" d="100"/>
        </p:scale>
        <p:origin x="490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3E8-15FB-4D07-8BFD-BC37C8074972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8AAF9-EFA7-4636-A718-FA736CB52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8AAF9-EFA7-4636-A718-FA736CB520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3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8AAF9-EFA7-4636-A718-FA736CB520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6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8AAF9-EFA7-4636-A718-FA736CB5203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0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2DFB-C054-4C24-B2C8-40A5D070C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8EC6F-4FAD-487A-BA7A-B3CE5379B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B2AB1-7AF6-4FD6-8ED8-75C7B9F8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3DE7C-8919-4F6B-A2C8-B11AFFE6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F4662-A7B4-4873-86C6-FAA8598C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FBED-F644-4976-9BE5-6B1E1517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1F7BD-D6CB-4629-A15A-18863D309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B18B9-BBFE-4820-88DC-3F993618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F7B07-E608-49DC-91E8-D10E4398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D5472-9968-4BA8-817A-C5C19160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7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639F4-14E4-4622-965D-B0D7C1BA5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47BFA-B332-4251-85ED-258082074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C7A7-D9CC-44EC-8104-EC2C7A40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7A324-AB40-4E7E-9A54-BF2D801B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50A23-F39A-48BA-8D95-2038A55F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D5E3-B0D3-4635-9C21-E411563D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933C-2A5E-4921-A107-5B70C0F1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DF78-7194-4037-8CE9-DFDA13FB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902A-2A66-4163-ABD5-81AA8C24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2471-F1A6-4605-9597-EB213700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CAD5-450D-4E09-B010-57D21AD2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BEF3-0B33-4E0F-A4E5-0BFFB572A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A3167-DD94-4B52-A09A-545BC896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6672-33BE-4EC7-AFFA-661321A5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8687-A7C8-4CC3-8BF4-1919A914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9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C0C8-1EE6-4497-B340-44FD4DFF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53971-C176-4CC3-BFD8-2842AD13F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743FF-B7DB-486A-83C3-AD3105670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6757D-2931-4F53-895F-DD0B9CE6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681E-46A1-4F00-8A7E-0D79E690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D80BD-898C-4F8B-BB89-7E325844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6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69AB-80FD-4EE3-A374-A6767A1A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F96F6-6BD4-40B6-9DE4-04D6033B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8EFE0-E3EC-4DAC-9778-B29932977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7493A-DC1A-4E21-9359-6B3C036B5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C0C27-DA79-4FD5-BD71-5E69052D8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20BBB-0785-4A5D-B1E6-1B6A0E1D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8F9E1-0FC5-4285-80C9-406FE276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FAF40-7A51-4A57-AF38-B1C438EA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4664-7213-45D1-9148-769944F0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E9A8F-B486-4CA2-BD0F-8244E6CA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6E2E0-D5C0-4639-9452-301473EE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AC988-2128-41AE-A109-EEAD3D41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7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9F0C4-4333-4271-964B-742E1EAA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2A93B-714A-4692-B2DA-FB223AD1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35F4F-2DC0-4761-8F29-F298864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254B-9619-409B-857E-1A79B19A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B9D0-3209-4BAF-9285-A6F06EB3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10863-7C86-46DA-B453-1DB18F386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DC2E2-BCF2-4753-84D0-E76435E1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4AF00-AE54-4A9B-B3DD-6C75A189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791C-64DC-4C28-A601-3D6DEA3D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20E1-325E-4B41-8211-DD3ACFE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AC3AB-ECCD-4C98-81E1-A68ADE0DA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D0776-6B91-434B-B1BA-D93FD0C2D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CB279-27A3-491A-8EEC-F0A77959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9E7FC-1B02-4B42-B178-62B7A567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94EB3-FFFB-4405-BFE3-DE7A348B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A9F1C-AB97-4181-8EA6-65F8D18D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3EA97-9A4D-41BB-85ED-34103A5E4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EFC2-21D1-43AB-A5CE-B7F2B6A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1615-E641-4336-8613-8C4467456FF1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3C52-83E9-4583-9D1C-EA0D63F84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C9193-D5DD-4868-9EC5-C3374A961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58D1-BA21-47B3-8436-F592878A8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DB59F87-2339-48F6-8132-08CCF8AA7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/>
          <a:stretch/>
        </p:blipFill>
        <p:spPr>
          <a:xfrm>
            <a:off x="-6954" y="580337"/>
            <a:ext cx="12192000" cy="62731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7DEBD13-5685-41C4-B174-78BEFC3AD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98" y="4171794"/>
            <a:ext cx="11842296" cy="12258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7200" b="1" dirty="0">
                <a:solidFill>
                  <a:schemeClr val="bg1"/>
                </a:solidFill>
              </a:rPr>
              <a:t>Дипфейки и…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700" b="1" dirty="0">
                <a:solidFill>
                  <a:schemeClr val="bg1"/>
                </a:solidFill>
              </a:rPr>
              <a:t>генеративный контент в образовании</a:t>
            </a:r>
            <a:br>
              <a:rPr lang="ru-RU" sz="47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6093" y="5951057"/>
            <a:ext cx="8918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Александр Валерьевич Бухановский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ru-RU" dirty="0">
                <a:solidFill>
                  <a:schemeClr val="bg1"/>
                </a:solidFill>
              </a:rPr>
              <a:t>20 мая 2025</a:t>
            </a:r>
          </a:p>
        </p:txBody>
      </p:sp>
      <p:pic>
        <p:nvPicPr>
          <p:cNvPr id="6" name="Google Shape;69;p14">
            <a:extLst>
              <a:ext uri="{FF2B5EF4-FFF2-40B4-BE49-F238E27FC236}">
                <a16:creationId xmlns:a16="http://schemas.microsoft.com/office/drawing/2014/main" id="{91F87A4E-A2EB-E382-FF9B-9BCB16D0D4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8259" y="709789"/>
            <a:ext cx="6707363" cy="2925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18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93DE-0FAA-67C4-A316-7B635187C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8066A2-3231-51EB-747E-03F7778B0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5829B-B399-F27B-3B14-FA47DBC9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+mn-lt"/>
              </a:rPr>
              <a:t>Пример 1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/3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: Предметные аберрации (химия) 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7F78EC44-FE50-7260-B674-23901431860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3FC96-0F39-07DB-57F3-78C3BBE78C60}"/>
              </a:ext>
            </a:extLst>
          </p:cNvPr>
          <p:cNvSpPr txBox="1"/>
          <p:nvPr/>
        </p:nvSpPr>
        <p:spPr>
          <a:xfrm>
            <a:off x="4813119" y="942837"/>
            <a:ext cx="7196919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000"/>
              </a:spcAft>
              <a:buNone/>
            </a:pP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Запрос: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Сколько циклических структур с 5-ю и 6-ю атомами углерода находится в следующей молекуле 11beta,17,21-trihydroxypregna-1,4-diene-3,20-dione?</a:t>
            </a:r>
            <a:endParaRPr lang="ru-RU" sz="2200" b="0" dirty="0">
              <a:effectLst/>
            </a:endParaRPr>
          </a:p>
          <a:p>
            <a:pPr rtl="0">
              <a:spcAft>
                <a:spcPts val="1000"/>
              </a:spcAft>
              <a:buNone/>
            </a:pP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Ответ LLM: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4 циклогексана и 1 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циклопентан</a:t>
            </a:r>
            <a:endParaRPr lang="ru-RU" sz="2200" b="0" dirty="0">
              <a:effectLst/>
            </a:endParaRPr>
          </a:p>
          <a:p>
            <a:pPr rtl="0">
              <a:spcAft>
                <a:spcPts val="1000"/>
              </a:spcAft>
              <a:buNone/>
            </a:pP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Правильный ответ: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 циклогексана и 1 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циклопентан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2200" b="0" dirty="0">
              <a:effectLst/>
            </a:endParaRPr>
          </a:p>
          <a:p>
            <a:pPr rtl="0">
              <a:spcAft>
                <a:spcPts val="1000"/>
              </a:spcAft>
              <a:buNone/>
            </a:pP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Пояснение: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данном случае необходимо знать структуру молекулы. Ошибка состоит в том, что LLM дважды учитывает один из циклов, принимая его за циклогексан (цикл с 6-ю атомами) и 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циклопентан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(цикл с 5-ю атомами). Скорее всего это связано с тем, что группу часто описывают как имеющую 4 циклических структуры, не уточняя размеры циклов.</a:t>
            </a:r>
            <a:endParaRPr lang="ru-RU" sz="2200" b="0" dirty="0">
              <a:effectLst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8C7DF68-1D20-271E-5BC8-7A6CB4E1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6" y="977901"/>
            <a:ext cx="4631329" cy="46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861BD4-17F0-25E0-48BD-8102F4581662}"/>
              </a:ext>
            </a:extLst>
          </p:cNvPr>
          <p:cNvSpPr/>
          <p:nvPr/>
        </p:nvSpPr>
        <p:spPr>
          <a:xfrm>
            <a:off x="0" y="5821096"/>
            <a:ext cx="12192000" cy="1037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Ключевая проблема – неоднозначность «нарисованных», «формульных» и «словесных» представлений химических соединений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460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63C1-1680-6424-D9EC-9AF144017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7DDF11-4C8E-B4B5-F1EB-A8EC39482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32B82-7308-30A7-621E-FD3B4FBF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600" b="1">
                <a:solidFill>
                  <a:schemeClr val="bg1"/>
                </a:solidFill>
                <a:latin typeface="+mn-lt"/>
              </a:rPr>
              <a:t>Пример 2</a:t>
            </a:r>
            <a:r>
              <a:rPr lang="en-US" sz="2600" b="1">
                <a:solidFill>
                  <a:schemeClr val="bg1"/>
                </a:solidFill>
                <a:latin typeface="+mn-lt"/>
              </a:rPr>
              <a:t>/1: </a:t>
            </a:r>
            <a:r>
              <a:rPr lang="ru-RU" sz="2600" b="1">
                <a:solidFill>
                  <a:schemeClr val="bg1"/>
                </a:solidFill>
                <a:latin typeface="+mn-lt"/>
              </a:rPr>
              <a:t>Работа с внешней памятью (геология)</a:t>
            </a:r>
            <a:endParaRPr lang="ru-RU" sz="2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555CE20F-2CB1-4F34-5C7B-E5217A0078A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5A62FE-8504-E004-4229-247859977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77" y="1658159"/>
            <a:ext cx="5884063" cy="3883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9059E-88E4-9E8B-A673-184D4A5A657C}"/>
              </a:ext>
            </a:extLst>
          </p:cNvPr>
          <p:cNvSpPr txBox="1"/>
          <p:nvPr/>
        </p:nvSpPr>
        <p:spPr>
          <a:xfrm>
            <a:off x="6382600" y="1030362"/>
            <a:ext cx="566599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Свободный вопрос</a:t>
            </a:r>
            <a:r>
              <a:rPr lang="ru-RU" sz="2200" dirty="0"/>
              <a:t> - «</a:t>
            </a:r>
            <a:r>
              <a:rPr lang="en-US" sz="2200" dirty="0" err="1"/>
              <a:t>Дать</a:t>
            </a:r>
            <a:r>
              <a:rPr lang="en-US" sz="2200" dirty="0"/>
              <a:t> </a:t>
            </a:r>
            <a:r>
              <a:rPr lang="en-US" sz="2200" dirty="0" err="1"/>
              <a:t>понятие</a:t>
            </a:r>
            <a:r>
              <a:rPr lang="en-US" sz="2200" dirty="0"/>
              <a:t> о </a:t>
            </a:r>
            <a:r>
              <a:rPr lang="en-US" sz="2200" dirty="0" err="1"/>
              <a:t>тепловых</a:t>
            </a:r>
            <a:r>
              <a:rPr lang="en-US" sz="2200" dirty="0"/>
              <a:t> </a:t>
            </a:r>
            <a:r>
              <a:rPr lang="en-US" sz="2200" dirty="0" err="1"/>
              <a:t>свойствах</a:t>
            </a:r>
            <a:r>
              <a:rPr lang="en-US" sz="2200" dirty="0"/>
              <a:t> </a:t>
            </a:r>
            <a:r>
              <a:rPr lang="en-US" sz="2200" dirty="0" err="1"/>
              <a:t>горных</a:t>
            </a:r>
            <a:r>
              <a:rPr lang="en-US" sz="2200" dirty="0"/>
              <a:t> </a:t>
            </a:r>
            <a:r>
              <a:rPr lang="en-US" sz="2200" dirty="0" err="1"/>
              <a:t>пород</a:t>
            </a:r>
            <a:r>
              <a:rPr lang="ru-RU" sz="2200" dirty="0"/>
              <a:t>»</a:t>
            </a:r>
          </a:p>
          <a:p>
            <a:endParaRPr lang="en-US" sz="2200" dirty="0"/>
          </a:p>
          <a:p>
            <a:r>
              <a:rPr lang="ru-RU" sz="2200" b="1" dirty="0"/>
              <a:t>Ответ ИИ</a:t>
            </a:r>
            <a:r>
              <a:rPr lang="ru-RU" sz="2200" dirty="0"/>
              <a:t> – на примере минерала</a:t>
            </a:r>
            <a:r>
              <a:rPr lang="en-US" sz="2200" dirty="0"/>
              <a:t> </a:t>
            </a:r>
            <a:r>
              <a:rPr lang="en-US" sz="2200" b="1" i="1" dirty="0"/>
              <a:t>И</a:t>
            </a:r>
            <a:r>
              <a:rPr lang="ru-RU" sz="2200" b="1" i="1" dirty="0" err="1"/>
              <a:t>ллит</a:t>
            </a:r>
            <a:r>
              <a:rPr lang="ru-RU" sz="2200" b="1" i="1" dirty="0"/>
              <a:t> </a:t>
            </a:r>
            <a:r>
              <a:rPr lang="ru-RU" sz="2200" dirty="0"/>
              <a:t>(нет в базе знаний ПАО «Татнефть»), физические параметры которого полностью выдуманы</a:t>
            </a:r>
            <a:endParaRPr lang="en-US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4505F-F0D5-D4B1-F221-F302B7DE2EBB}"/>
              </a:ext>
            </a:extLst>
          </p:cNvPr>
          <p:cNvSpPr txBox="1"/>
          <p:nvPr/>
        </p:nvSpPr>
        <p:spPr>
          <a:xfrm>
            <a:off x="393614" y="832515"/>
            <a:ext cx="549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Акела – цифровой экспертный совет ПАО «Татнефть»</a:t>
            </a:r>
            <a:endParaRPr lang="en-US" sz="24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CE9C8B-66E5-59C3-A7E8-1FAA4224B9EE}"/>
              </a:ext>
            </a:extLst>
          </p:cNvPr>
          <p:cNvSpPr/>
          <p:nvPr/>
        </p:nvSpPr>
        <p:spPr>
          <a:xfrm>
            <a:off x="0" y="5821096"/>
            <a:ext cx="12192000" cy="1037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   </a:t>
            </a:r>
            <a:r>
              <a:rPr lang="ru-RU" sz="2400" b="1" dirty="0">
                <a:solidFill>
                  <a:schemeClr val="tx1"/>
                </a:solidFill>
              </a:rPr>
              <a:t>Ключевая проблема 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попытки «украшения» ответа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бесполезным контентом, несмотря на аналоги в </a:t>
            </a:r>
            <a:r>
              <a:rPr lang="en-US" sz="2400" b="1" dirty="0">
                <a:solidFill>
                  <a:schemeClr val="tx1"/>
                </a:solidFill>
              </a:rPr>
              <a:t>RAG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2" descr="Иллит это минерал. Физические свойства, описание ...">
            <a:extLst>
              <a:ext uri="{FF2B5EF4-FFF2-40B4-BE49-F238E27FC236}">
                <a16:creationId xmlns:a16="http://schemas.microsoft.com/office/drawing/2014/main" id="{52C60577-FBBD-6DB1-76B4-6AE8D9B5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80" y="3206074"/>
            <a:ext cx="3310743" cy="3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3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7BB6A-CE76-737C-97C4-B98EBE81D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8E1943-F9E1-13A2-3009-B7A398094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B5741-ACF0-67FF-30ED-9B71D92E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+mn-lt"/>
              </a:rPr>
              <a:t>Пример 2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Работа с внешней памятью (урбанистика)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0FF56049-95B7-1F43-C6F5-90212E6239F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614A40-BE44-E1EE-1E69-5531127DD3C2}"/>
              </a:ext>
            </a:extLst>
          </p:cNvPr>
          <p:cNvSpPr/>
          <p:nvPr/>
        </p:nvSpPr>
        <p:spPr>
          <a:xfrm>
            <a:off x="0" y="5927678"/>
            <a:ext cx="12192000" cy="930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Ключевая проблема – замена конструктивных ответов собирательными из-за неполноты базы знаний </a:t>
            </a:r>
            <a:r>
              <a:rPr lang="en-US" sz="2400" b="1" dirty="0">
                <a:solidFill>
                  <a:schemeClr val="tx1"/>
                </a:solidFill>
              </a:rPr>
              <a:t>RAG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BB2766-A5B6-825C-722F-B3863A006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688" y="916633"/>
            <a:ext cx="3986887" cy="303528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02549-EC86-A949-ED34-8B4414DD9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2" y="965711"/>
            <a:ext cx="4649339" cy="4807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F1B91-A367-93E3-34B7-7AD2EB1D0F81}"/>
              </a:ext>
            </a:extLst>
          </p:cNvPr>
          <p:cNvSpPr txBox="1"/>
          <p:nvPr/>
        </p:nvSpPr>
        <p:spPr>
          <a:xfrm>
            <a:off x="5531892" y="4158799"/>
            <a:ext cx="6614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Интерпретация топонимов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Неоднозначное понимание нормативной документации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«Социализация» модели ИИ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9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B50EB-4F71-1826-8703-4F6678717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7B0D29-BB94-90FB-F574-D5D178B10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2A0A1-7BC1-E476-122B-5030A9A3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+mn-lt"/>
              </a:rPr>
              <a:t>Пример 3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Навязчивый </a:t>
            </a:r>
            <a:r>
              <a:rPr lang="ru-RU" sz="2600" b="1" dirty="0" err="1">
                <a:solidFill>
                  <a:schemeClr val="bg1"/>
                </a:solidFill>
                <a:latin typeface="+mn-lt"/>
              </a:rPr>
              <a:t>промптинг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 (инженерное дело)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048BCF34-AA52-CD58-3051-DEA145ADBE2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1481E4-5050-9DA4-DC9A-3D3BA8DD9078}"/>
              </a:ext>
            </a:extLst>
          </p:cNvPr>
          <p:cNvSpPr/>
          <p:nvPr/>
        </p:nvSpPr>
        <p:spPr>
          <a:xfrm>
            <a:off x="0" y="5927678"/>
            <a:ext cx="12192000" cy="930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Ключевая проблема – модель «выдумывает»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недостающие размеры, т.к. </a:t>
            </a:r>
            <a:r>
              <a:rPr lang="ru-RU" sz="2400" b="1" dirty="0" err="1">
                <a:solidFill>
                  <a:schemeClr val="tx1"/>
                </a:solidFill>
              </a:rPr>
              <a:t>промпт</a:t>
            </a:r>
            <a:r>
              <a:rPr lang="ru-RU" sz="2400" b="1" dirty="0">
                <a:solidFill>
                  <a:schemeClr val="tx1"/>
                </a:solidFill>
              </a:rPr>
              <a:t> подразумевает их наличие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6B3AD-6A77-8EF9-5A93-377873B8ADA0}"/>
              </a:ext>
            </a:extLst>
          </p:cNvPr>
          <p:cNvSpPr txBox="1"/>
          <p:nvPr/>
        </p:nvSpPr>
        <p:spPr>
          <a:xfrm>
            <a:off x="183962" y="819749"/>
            <a:ext cx="120080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Запрос: </a:t>
            </a:r>
            <a:r>
              <a:rPr lang="ru-RU" sz="2200" dirty="0"/>
              <a:t>какие основные отличия габаритных размеров VGD20.403 / VGD20.503 и VGD20.4011 / VGD20.5011?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5CA1C-3645-F677-DD61-03FB3CBD878A}"/>
              </a:ext>
            </a:extLst>
          </p:cNvPr>
          <p:cNvSpPr txBox="1"/>
          <p:nvPr/>
        </p:nvSpPr>
        <p:spPr>
          <a:xfrm>
            <a:off x="323662" y="1564015"/>
            <a:ext cx="916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Вход: </a:t>
            </a:r>
          </a:p>
        </p:txBody>
      </p:sp>
      <p:pic>
        <p:nvPicPr>
          <p:cNvPr id="9" name="Picture 2" descr="Загруженное изображение">
            <a:extLst>
              <a:ext uri="{FF2B5EF4-FFF2-40B4-BE49-F238E27FC236}">
                <a16:creationId xmlns:a16="http://schemas.microsoft.com/office/drawing/2014/main" id="{44118F80-6A4A-3883-2491-548E20A6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2" y="1933347"/>
            <a:ext cx="4057650" cy="44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804D67-432D-D969-0B14-0279C8EB6766}"/>
              </a:ext>
            </a:extLst>
          </p:cNvPr>
          <p:cNvSpPr txBox="1"/>
          <p:nvPr/>
        </p:nvSpPr>
        <p:spPr>
          <a:xfrm>
            <a:off x="4343212" y="1564015"/>
            <a:ext cx="110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Выход: 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53DAC05-2785-6EE1-743D-D92A52750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15097"/>
              </p:ext>
            </p:extLst>
          </p:nvPr>
        </p:nvGraphicFramePr>
        <p:xfrm>
          <a:off x="4343212" y="2173257"/>
          <a:ext cx="7716005" cy="3673294"/>
        </p:xfrm>
        <a:graphic>
          <a:graphicData uri="http://schemas.openxmlformats.org/drawingml/2006/table">
            <a:tbl>
              <a:tblPr/>
              <a:tblGrid>
                <a:gridCol w="2039481">
                  <a:extLst>
                    <a:ext uri="{9D8B030D-6E8A-4147-A177-3AD203B41FA5}">
                      <a16:colId xmlns:a16="http://schemas.microsoft.com/office/drawing/2014/main" val="2473010803"/>
                    </a:ext>
                  </a:extLst>
                </a:gridCol>
                <a:gridCol w="1457608">
                  <a:extLst>
                    <a:ext uri="{9D8B030D-6E8A-4147-A177-3AD203B41FA5}">
                      <a16:colId xmlns:a16="http://schemas.microsoft.com/office/drawing/2014/main" val="3450667664"/>
                    </a:ext>
                  </a:extLst>
                </a:gridCol>
                <a:gridCol w="1403287">
                  <a:extLst>
                    <a:ext uri="{9D8B030D-6E8A-4147-A177-3AD203B41FA5}">
                      <a16:colId xmlns:a16="http://schemas.microsoft.com/office/drawing/2014/main" val="4118943515"/>
                    </a:ext>
                  </a:extLst>
                </a:gridCol>
                <a:gridCol w="1520982">
                  <a:extLst>
                    <a:ext uri="{9D8B030D-6E8A-4147-A177-3AD203B41FA5}">
                      <a16:colId xmlns:a16="http://schemas.microsoft.com/office/drawing/2014/main" val="3278020275"/>
                    </a:ext>
                  </a:extLst>
                </a:gridCol>
                <a:gridCol w="1294647">
                  <a:extLst>
                    <a:ext uri="{9D8B030D-6E8A-4147-A177-3AD203B41FA5}">
                      <a16:colId xmlns:a16="http://schemas.microsoft.com/office/drawing/2014/main" val="2516254756"/>
                    </a:ext>
                  </a:extLst>
                </a:gridCol>
              </a:tblGrid>
              <a:tr h="492759">
                <a:tc>
                  <a:txBody>
                    <a:bodyPr/>
                    <a:lstStyle/>
                    <a:p>
                      <a:r>
                        <a:rPr lang="ru-RU" sz="1600"/>
                        <a:t>Параметр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VGD20.403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VGD20.503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VGD20.4011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VGD20.5011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46551"/>
                  </a:ext>
                </a:extLst>
              </a:tr>
              <a:tr h="851129"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Присоединение (резьба)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Rp ¾"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err="1"/>
                        <a:t>Rp</a:t>
                      </a:r>
                      <a:r>
                        <a:rPr lang="de-DE" sz="1600" b="1" dirty="0"/>
                        <a:t> 1"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err="1"/>
                        <a:t>Rp</a:t>
                      </a:r>
                      <a:r>
                        <a:rPr lang="de-DE" sz="1600" b="1" dirty="0"/>
                        <a:t> 1½"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err="1"/>
                        <a:t>Rp</a:t>
                      </a:r>
                      <a:r>
                        <a:rPr lang="de-DE" sz="1600" b="1" dirty="0"/>
                        <a:t> 2"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628995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r>
                        <a:rPr lang="ru-RU" sz="1600" b="1" dirty="0"/>
                        <a:t>Длина (</a:t>
                      </a:r>
                      <a:r>
                        <a:rPr lang="de-DE" sz="1600" b="1" dirty="0"/>
                        <a:t>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~115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~115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~190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~190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824972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r>
                        <a:rPr lang="ru-RU" sz="1600" b="1" dirty="0"/>
                        <a:t>Высота (</a:t>
                      </a:r>
                      <a:r>
                        <a:rPr lang="de-DE" sz="1600" b="1" dirty="0"/>
                        <a:t>H)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~161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~161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~205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/>
                        <a:t>~205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10128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r>
                        <a:rPr lang="ru-RU" sz="1600" b="1" dirty="0"/>
                        <a:t>Ширина (</a:t>
                      </a:r>
                      <a:r>
                        <a:rPr lang="de-DE" sz="1600" b="1" dirty="0"/>
                        <a:t>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~84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~84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~122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~122 мм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448504"/>
                  </a:ext>
                </a:extLst>
              </a:tr>
              <a:tr h="851129">
                <a:tc>
                  <a:txBody>
                    <a:bodyPr/>
                    <a:lstStyle/>
                    <a:p>
                      <a:r>
                        <a:rPr lang="ru-RU" sz="1600" b="0" dirty="0"/>
                        <a:t>Монтажное пространство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Требуется меньше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Требуется меньше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Требуется больше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Требуется больше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625714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E402DB7-AC2E-878F-26DC-A327F84210DB}"/>
              </a:ext>
            </a:extLst>
          </p:cNvPr>
          <p:cNvCxnSpPr/>
          <p:nvPr/>
        </p:nvCxnSpPr>
        <p:spPr>
          <a:xfrm>
            <a:off x="6332561" y="4958687"/>
            <a:ext cx="55182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860BD-44F4-34C2-5FA1-A3BA8B02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E2B370-0F93-2305-28E8-40FB7DFC5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7940D-00EC-A378-1A94-193A32EE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+mn-lt"/>
              </a:rPr>
              <a:t>Усложняем технологию – </a:t>
            </a:r>
            <a:r>
              <a:rPr lang="ru-RU" sz="2600" b="1" dirty="0" err="1">
                <a:solidFill>
                  <a:schemeClr val="bg1"/>
                </a:solidFill>
                <a:latin typeface="+mn-lt"/>
              </a:rPr>
              <a:t>мультиагентные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 БФМ (МАС БФМ)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C5DCF031-7371-AAA0-3CC3-3E26E65949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Бурундук зубы">
            <a:extLst>
              <a:ext uri="{FF2B5EF4-FFF2-40B4-BE49-F238E27FC236}">
                <a16:creationId xmlns:a16="http://schemas.microsoft.com/office/drawing/2014/main" id="{16FCD164-A17F-BA0F-9164-261DCD88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75" y="1345812"/>
            <a:ext cx="3515246" cy="35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D4A26-98DE-EF2A-4B09-C7EC550D4901}"/>
              </a:ext>
            </a:extLst>
          </p:cNvPr>
          <p:cNvSpPr txBox="1"/>
          <p:nvPr/>
        </p:nvSpPr>
        <p:spPr>
          <a:xfrm>
            <a:off x="740235" y="4855199"/>
            <a:ext cx="39363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1F1F1F"/>
                </a:solidFill>
                <a:effectLst/>
              </a:rPr>
              <a:t>Специалист подобен </a:t>
            </a:r>
            <a:r>
              <a:rPr lang="ru-RU" sz="2000" b="0" i="0" dirty="0">
                <a:solidFill>
                  <a:srgbClr val="040C28"/>
                </a:solidFill>
                <a:effectLst/>
              </a:rPr>
              <a:t>флюсу</a:t>
            </a:r>
            <a:r>
              <a:rPr lang="ru-RU" sz="2000" b="0" i="0" dirty="0">
                <a:solidFill>
                  <a:srgbClr val="1F1F1F"/>
                </a:solidFill>
                <a:effectLst/>
              </a:rPr>
              <a:t>: полнота его одностороння…</a:t>
            </a:r>
          </a:p>
          <a:p>
            <a:pPr algn="r"/>
            <a:r>
              <a:rPr lang="ru-RU" dirty="0">
                <a:solidFill>
                  <a:srgbClr val="1F1F1F"/>
                </a:solidFill>
              </a:rPr>
              <a:t>(Козьма Прутков)</a:t>
            </a:r>
            <a:endParaRPr lang="en-US" dirty="0"/>
          </a:p>
        </p:txBody>
      </p:sp>
      <p:pic>
        <p:nvPicPr>
          <p:cNvPr id="9" name="Graphic 12" descr="Open quotation mark with solid fill">
            <a:extLst>
              <a:ext uri="{FF2B5EF4-FFF2-40B4-BE49-F238E27FC236}">
                <a16:creationId xmlns:a16="http://schemas.microsoft.com/office/drawing/2014/main" id="{24E04C7D-20E1-8E2E-824E-CDEAE6891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6963" y="4557593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A98E71-EE98-E7AB-6883-11F1ABACA14E}"/>
              </a:ext>
            </a:extLst>
          </p:cNvPr>
          <p:cNvSpPr txBox="1">
            <a:spLocks/>
          </p:cNvSpPr>
          <p:nvPr/>
        </p:nvSpPr>
        <p:spPr>
          <a:xfrm>
            <a:off x="486204" y="6096747"/>
            <a:ext cx="10955172" cy="526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2900" b="1" dirty="0">
                <a:cs typeface="Arial" panose="020B0604020202020204" pitchFamily="34" charset="0"/>
              </a:rPr>
              <a:t>            </a:t>
            </a:r>
            <a:r>
              <a:rPr lang="ru-RU" sz="2200" b="1" dirty="0">
                <a:cs typeface="Arial" panose="020B0604020202020204" pitchFamily="34" charset="0"/>
              </a:rPr>
              <a:t>Модель понимания мира + Модель понимания себя через рефлексию социума агентов</a:t>
            </a:r>
            <a:endParaRPr lang="ru-RU" sz="24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24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24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24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2400"/>
              </a:spcBef>
              <a:buNone/>
            </a:pPr>
            <a:endParaRPr lang="ru-RU" sz="24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2400"/>
              </a:spcBef>
              <a:buNone/>
            </a:pPr>
            <a:endParaRPr lang="ru-RU" sz="2400" b="1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Tx/>
              <a:buChar char="-"/>
            </a:pPr>
            <a:endParaRPr lang="ru-RU" sz="2400" dirty="0"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80E11C-DA7B-D542-7B1F-5D994B6B2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830" y="935972"/>
            <a:ext cx="6500086" cy="489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73E16F-2CB1-0334-C4BD-EEDF3600AFC2}"/>
              </a:ext>
            </a:extLst>
          </p:cNvPr>
          <p:cNvSpPr txBox="1"/>
          <p:nvPr/>
        </p:nvSpPr>
        <p:spPr>
          <a:xfrm>
            <a:off x="141027" y="886856"/>
            <a:ext cx="531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Аллегория унитарных </a:t>
            </a:r>
            <a:r>
              <a:rPr lang="ru-RU" sz="2000" b="1" dirty="0" err="1"/>
              <a:t>трансформерных</a:t>
            </a:r>
            <a:r>
              <a:rPr lang="ru-RU" sz="2000" b="1" dirty="0"/>
              <a:t> БФМ</a:t>
            </a:r>
            <a:endParaRPr lang="en-US" sz="2000" b="1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DD3689D-21A8-C9FC-50F7-5DE2F68D0F37}"/>
              </a:ext>
            </a:extLst>
          </p:cNvPr>
          <p:cNvSpPr/>
          <p:nvPr/>
        </p:nvSpPr>
        <p:spPr>
          <a:xfrm>
            <a:off x="4835857" y="3088943"/>
            <a:ext cx="1419367" cy="5368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8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487BF-32AB-6AC7-55F8-E4B77556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BD9B3A-2E85-E807-7476-3004FE9D2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7ACE2-3EB2-8F54-E613-641DD96E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349" y="223428"/>
            <a:ext cx="9365229" cy="363175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n-lt"/>
              </a:rPr>
              <a:t>Численный эксперимент: галлюцинация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vs.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авторитет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B64302E8-E9B2-DC19-2BA2-29258F50BC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F4101A-C30E-0BFC-B678-CF0F169A1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844" y="1119902"/>
            <a:ext cx="5577734" cy="40089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BE6375-F2E6-DA44-FEAC-CA1DB6BED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05" y="1193981"/>
            <a:ext cx="5577734" cy="3934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0BB6D-582D-A208-8A4B-A1AE14F159BE}"/>
              </a:ext>
            </a:extLst>
          </p:cNvPr>
          <p:cNvSpPr txBox="1"/>
          <p:nvPr/>
        </p:nvSpPr>
        <p:spPr>
          <a:xfrm rot="16200000">
            <a:off x="-1062336" y="2690549"/>
            <a:ext cx="3166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Доля популяции </a:t>
            </a:r>
            <a:r>
              <a:rPr lang="en-US" dirty="0"/>
              <a:t>LLM-</a:t>
            </a:r>
            <a:r>
              <a:rPr lang="ru-RU" dirty="0"/>
              <a:t>агентов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518F0-6FDF-E6F9-019F-006CC7FEFC76}"/>
              </a:ext>
            </a:extLst>
          </p:cNvPr>
          <p:cNvSpPr txBox="1"/>
          <p:nvPr/>
        </p:nvSpPr>
        <p:spPr>
          <a:xfrm rot="16200000">
            <a:off x="4861354" y="2731492"/>
            <a:ext cx="3166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Доля популяции </a:t>
            </a:r>
            <a:r>
              <a:rPr lang="en-US" dirty="0"/>
              <a:t>LLM-</a:t>
            </a:r>
            <a:r>
              <a:rPr lang="ru-RU" dirty="0"/>
              <a:t>агентов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334B5-4A84-9C98-DD3A-B349524479F4}"/>
              </a:ext>
            </a:extLst>
          </p:cNvPr>
          <p:cNvSpPr txBox="1"/>
          <p:nvPr/>
        </p:nvSpPr>
        <p:spPr>
          <a:xfrm>
            <a:off x="186099" y="5274476"/>
            <a:ext cx="7074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Уровень «образованности» </a:t>
            </a:r>
            <a:r>
              <a:rPr lang="en-US" sz="2000" b="1" dirty="0"/>
              <a:t>LLM</a:t>
            </a:r>
            <a:r>
              <a:rPr lang="ru-RU" sz="2000" b="1" dirty="0"/>
              <a:t>-агентов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Low</a:t>
            </a:r>
            <a:r>
              <a:rPr lang="en-US" sz="2000" dirty="0"/>
              <a:t> –</a:t>
            </a:r>
            <a:r>
              <a:rPr lang="ru-RU" sz="2000" dirty="0"/>
              <a:t> БЯМ-агенты общего назначения (без специализации)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Middle</a:t>
            </a:r>
            <a:r>
              <a:rPr lang="en-US" sz="2000" dirty="0"/>
              <a:t> – </a:t>
            </a:r>
            <a:r>
              <a:rPr lang="ru-RU" sz="2000" dirty="0"/>
              <a:t>БЯМ-агенты, профилированные под отрасль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High</a:t>
            </a:r>
            <a:r>
              <a:rPr lang="en-US" sz="2000" dirty="0"/>
              <a:t> – </a:t>
            </a:r>
            <a:r>
              <a:rPr lang="ru-RU" sz="2000" dirty="0"/>
              <a:t>Специализированные БЯМ-агенты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A2D88-6885-8E15-00D2-7571EA8C0333}"/>
              </a:ext>
            </a:extLst>
          </p:cNvPr>
          <p:cNvSpPr txBox="1"/>
          <p:nvPr/>
        </p:nvSpPr>
        <p:spPr>
          <a:xfrm>
            <a:off x="1677211" y="3709110"/>
            <a:ext cx="302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Галлюцинация тут</a:t>
            </a:r>
            <a:endParaRPr lang="en-US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B9C0436-C5AE-CEB1-8243-8A0523E967A1}"/>
              </a:ext>
            </a:extLst>
          </p:cNvPr>
          <p:cNvCxnSpPr/>
          <p:nvPr/>
        </p:nvCxnSpPr>
        <p:spPr>
          <a:xfrm flipH="1" flipV="1">
            <a:off x="1183442" y="3411941"/>
            <a:ext cx="493769" cy="481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08FCAF-1858-9B9C-9ABD-9A4FF10B2768}"/>
              </a:ext>
            </a:extLst>
          </p:cNvPr>
          <p:cNvSpPr txBox="1"/>
          <p:nvPr/>
        </p:nvSpPr>
        <p:spPr>
          <a:xfrm>
            <a:off x="8316908" y="2478527"/>
            <a:ext cx="302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Галлюцинация тут</a:t>
            </a:r>
            <a:endParaRPr lang="en-US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18503C1-450E-0906-5BCC-57E933BFA990}"/>
              </a:ext>
            </a:extLst>
          </p:cNvPr>
          <p:cNvCxnSpPr>
            <a:cxnSpLocks/>
          </p:cNvCxnSpPr>
          <p:nvPr/>
        </p:nvCxnSpPr>
        <p:spPr>
          <a:xfrm flipH="1">
            <a:off x="7114681" y="2663193"/>
            <a:ext cx="1202227" cy="1230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AB4058-6DBF-4012-4EFF-C16F3D275087}"/>
              </a:ext>
            </a:extLst>
          </p:cNvPr>
          <p:cNvSpPr txBox="1"/>
          <p:nvPr/>
        </p:nvSpPr>
        <p:spPr>
          <a:xfrm>
            <a:off x="600501" y="864110"/>
            <a:ext cx="5322627" cy="37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«Собаки лают, караван идет…»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2BA5C8-C5C6-A478-1BEC-E2E056925A55}"/>
              </a:ext>
            </a:extLst>
          </p:cNvPr>
          <p:cNvSpPr txBox="1"/>
          <p:nvPr/>
        </p:nvSpPr>
        <p:spPr>
          <a:xfrm>
            <a:off x="6582770" y="841365"/>
            <a:ext cx="5322627" cy="37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«Скажи-ка дядя, ведь не даром…»</a:t>
            </a:r>
            <a:endParaRPr lang="en-US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F98592-3713-EDE1-C00F-289127489EEA}"/>
              </a:ext>
            </a:extLst>
          </p:cNvPr>
          <p:cNvSpPr/>
          <p:nvPr/>
        </p:nvSpPr>
        <p:spPr>
          <a:xfrm>
            <a:off x="7260608" y="5128898"/>
            <a:ext cx="4931391" cy="1729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Ключевая проблема – авторитетный агент может «переубедить» всех остальных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928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3F0C-912D-C308-1E81-D618E538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04824E-74B2-2572-7694-E9B5F94FA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E2925-DC5A-C0FE-93BE-3B3BAD20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85" y="215000"/>
            <a:ext cx="9744993" cy="36317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solidFill>
                  <a:schemeClr val="bg1"/>
                </a:solidFill>
                <a:latin typeface="+mn-lt"/>
              </a:rPr>
              <a:t>Как снизить влияние образовательных дипфейков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64FAFCF0-EFBE-29BE-1D4E-87228FEF9E5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Почему раньше золото пробовали на зуб? » COMGUN.RU - Сайт для увлеченных  людей!">
            <a:extLst>
              <a:ext uri="{FF2B5EF4-FFF2-40B4-BE49-F238E27FC236}">
                <a16:creationId xmlns:a16="http://schemas.microsoft.com/office/drawing/2014/main" id="{697763F4-3702-8A13-8F70-01BE04D5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4" y="1153195"/>
            <a:ext cx="5233318" cy="43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C0332-6FDF-9483-9A1F-8D4CAB12415C}"/>
              </a:ext>
            </a:extLst>
          </p:cNvPr>
          <p:cNvSpPr txBox="1"/>
          <p:nvPr/>
        </p:nvSpPr>
        <p:spPr>
          <a:xfrm>
            <a:off x="5886734" y="1103151"/>
            <a:ext cx="60919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Наличие предметного «собственника продукта» в вузе – содержательной команды преподавателей, сопровождающих систему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Преподаватель-эксперт и преподаватель-критик: переложение каверзных вопросов в синтетические данные для тестирования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Переход к новым формулировкам заданий на отработку навыков факт-чекинга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Стимулирование обучаемых «сломай ИИ – исправь ИИ – получи балл к оценке»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ИИ – не для снижения нагрузки на преподавателя, а для ее перераспределения</a:t>
            </a:r>
            <a:endParaRPr lang="en-US" sz="2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FE3994-7EB0-0476-BE7F-E9E3C6AE1371}"/>
              </a:ext>
            </a:extLst>
          </p:cNvPr>
          <p:cNvSpPr/>
          <p:nvPr/>
        </p:nvSpPr>
        <p:spPr>
          <a:xfrm>
            <a:off x="0" y="5754850"/>
            <a:ext cx="12192000" cy="1103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Не нужно бояться галлюцинаций генеративного ИИ – нужно просто не давать им превращаться в образовательные дипфейки!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65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08E4971-99F2-42BA-8F09-A1D502B58E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934" y="336551"/>
            <a:ext cx="1617134" cy="475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D3109-7FB4-47DE-A262-0718AD41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11" y="177123"/>
            <a:ext cx="9689594" cy="487381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n-lt"/>
              </a:rPr>
              <a:t>Вместо заключения: вредный совет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0" name="AutoShape 2" descr="Линейная регрессия: примеры и вычисление функции поте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0" name="Google Shape;69;p14">
            <a:extLst>
              <a:ext uri="{FF2B5EF4-FFF2-40B4-BE49-F238E27FC236}">
                <a16:creationId xmlns:a16="http://schemas.microsoft.com/office/drawing/2014/main" id="{BEC90CC6-8019-ED6D-C9A5-4DBE43F610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971" y="61493"/>
            <a:ext cx="190626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4947E4-721B-8C22-127D-E0107C9C3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539" y="3997653"/>
            <a:ext cx="1918648" cy="1918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5BDCC5-D9C4-B2EB-7188-080E8D96CEAB}"/>
              </a:ext>
            </a:extLst>
          </p:cNvPr>
          <p:cNvSpPr txBox="1"/>
          <p:nvPr/>
        </p:nvSpPr>
        <p:spPr>
          <a:xfrm>
            <a:off x="8703606" y="4285395"/>
            <a:ext cx="322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Мой персональный телеграм-канал: «От ИИ – к ИТМО»</a:t>
            </a:r>
            <a:endParaRPr lang="en-US" sz="2400" dirty="0"/>
          </a:p>
        </p:txBody>
      </p:sp>
      <p:pic>
        <p:nvPicPr>
          <p:cNvPr id="16" name="Picture 2" descr="QR-код">
            <a:extLst>
              <a:ext uri="{FF2B5EF4-FFF2-40B4-BE49-F238E27FC236}">
                <a16:creationId xmlns:a16="http://schemas.microsoft.com/office/drawing/2014/main" id="{37C14C35-B96A-F625-D513-8546EDD6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81" y="1762494"/>
            <a:ext cx="1715363" cy="171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777629-2E54-30C9-2BA0-CD8AF2AE3F6E}"/>
              </a:ext>
            </a:extLst>
          </p:cNvPr>
          <p:cNvSpPr txBox="1"/>
          <p:nvPr/>
        </p:nvSpPr>
        <p:spPr>
          <a:xfrm>
            <a:off x="8744549" y="1928885"/>
            <a:ext cx="3225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AIM.CLUB – </a:t>
            </a:r>
            <a:r>
              <a:rPr lang="ru-RU" sz="2400" dirty="0"/>
              <a:t>экосистема открытого кода в сфере ИИ от ИТМО</a:t>
            </a:r>
            <a:endParaRPr lang="en-US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25325A-A494-A737-604F-32F921923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368" y="1632876"/>
            <a:ext cx="5849166" cy="44202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55908C-94B0-7460-C4AA-448322EE0FC5}"/>
              </a:ext>
            </a:extLst>
          </p:cNvPr>
          <p:cNvSpPr/>
          <p:nvPr/>
        </p:nvSpPr>
        <p:spPr>
          <a:xfrm>
            <a:off x="349971" y="5845791"/>
            <a:ext cx="6109969" cy="31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97B24-AA84-7BDC-E086-AB98CAB30F97}"/>
              </a:ext>
            </a:extLst>
          </p:cNvPr>
          <p:cNvSpPr txBox="1"/>
          <p:nvPr/>
        </p:nvSpPr>
        <p:spPr>
          <a:xfrm>
            <a:off x="199845" y="1087237"/>
            <a:ext cx="641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Хотите контролировать ИИ в образовании</a:t>
            </a:r>
            <a:r>
              <a:rPr lang="en-US" sz="2400" dirty="0"/>
              <a:t>?</a:t>
            </a:r>
            <a:r>
              <a:rPr lang="ru-RU" sz="2400" dirty="0"/>
              <a:t>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06879-A7A3-5AD0-3B7B-CA167A145BD2}"/>
              </a:ext>
            </a:extLst>
          </p:cNvPr>
          <p:cNvSpPr txBox="1"/>
          <p:nvPr/>
        </p:nvSpPr>
        <p:spPr>
          <a:xfrm>
            <a:off x="123520" y="5894877"/>
            <a:ext cx="641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</a:t>
            </a:r>
            <a:r>
              <a:rPr lang="ru-RU" sz="2400" dirty="0"/>
              <a:t>не поручайте ему неоднозначных задач!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48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9AC5D-9CAC-BF21-05F4-691B619FA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845082-E5FB-4BEA-28E0-A16169C03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18F81-3115-DD56-1D9E-F3F8E55E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85" y="215000"/>
            <a:ext cx="9744993" cy="36317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solidFill>
                  <a:schemeClr val="bg1"/>
                </a:solidFill>
                <a:latin typeface="+mn-lt"/>
              </a:rPr>
              <a:t>Французский просветитель – о клиповом мышлении </a:t>
            </a:r>
            <a:r>
              <a:rPr lang="en-US" sz="30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0C86975D-146F-AF18-F882-627AAF5323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E31EC-09E0-4FCB-9FA2-8B5673C87E9B}"/>
              </a:ext>
            </a:extLst>
          </p:cNvPr>
          <p:cNvSpPr txBox="1"/>
          <p:nvPr/>
        </p:nvSpPr>
        <p:spPr>
          <a:xfrm>
            <a:off x="5679383" y="2436632"/>
            <a:ext cx="46589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</a:rPr>
              <a:t>Люди мало размышляют; они читают небрежно, судят поспешно и принимают мнения, как принимают монету, потому что она расхожая</a:t>
            </a:r>
          </a:p>
          <a:p>
            <a:pPr algn="r">
              <a:spcBef>
                <a:spcPts val="1200"/>
              </a:spcBef>
            </a:pPr>
            <a:r>
              <a:rPr lang="ru-RU" sz="2400" i="1" dirty="0">
                <a:solidFill>
                  <a:srgbClr val="333333"/>
                </a:solidFill>
              </a:rPr>
              <a:t>Ф-М. А. Вольтер</a:t>
            </a:r>
            <a:endParaRPr lang="ru-RU" sz="2400" b="0" i="1" dirty="0">
              <a:solidFill>
                <a:srgbClr val="333333"/>
              </a:solidFill>
              <a:effectLst/>
            </a:endParaRPr>
          </a:p>
        </p:txBody>
      </p:sp>
      <p:pic>
        <p:nvPicPr>
          <p:cNvPr id="1026" name="Picture 2" descr="Вольтер — Википедия">
            <a:extLst>
              <a:ext uri="{FF2B5EF4-FFF2-40B4-BE49-F238E27FC236}">
                <a16:creationId xmlns:a16="http://schemas.microsoft.com/office/drawing/2014/main" id="{65958EC7-40C4-231F-61CD-57FCBA6F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53" y="1430295"/>
            <a:ext cx="3344611" cy="41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8099DC-E82E-93D8-528B-114805695B7E}"/>
              </a:ext>
            </a:extLst>
          </p:cNvPr>
          <p:cNvSpPr/>
          <p:nvPr/>
        </p:nvSpPr>
        <p:spPr>
          <a:xfrm>
            <a:off x="0" y="6117330"/>
            <a:ext cx="12192000" cy="740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 откуда появляются фальшивые «расхожие монеты»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3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9C6FB-83C4-EC67-C79E-CF931DED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ECC298-BBD1-EB18-93F9-A7DB0C1077D6}"/>
              </a:ext>
            </a:extLst>
          </p:cNvPr>
          <p:cNvSpPr/>
          <p:nvPr/>
        </p:nvSpPr>
        <p:spPr>
          <a:xfrm>
            <a:off x="5882500" y="814067"/>
            <a:ext cx="6309500" cy="6043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DCF593-A562-F657-E654-5CC14D5F7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31673-8DF4-3CEE-0172-30A7322F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85" y="215000"/>
            <a:ext cx="9744993" cy="363175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ГенИИ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– «фальшивомонетчик» мнений поневоле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7CBEB776-6758-4A95-D67E-2E39E3C25F6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акое слово произошло от названия фальшивомонетчиков? Vovet.ru">
            <a:extLst>
              <a:ext uri="{FF2B5EF4-FFF2-40B4-BE49-F238E27FC236}">
                <a16:creationId xmlns:a16="http://schemas.microsoft.com/office/drawing/2014/main" id="{F299DC71-9842-4487-4447-5B9ED290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7" y="1030362"/>
            <a:ext cx="5285397" cy="33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9465E-A8FE-D686-E64A-8F1B3986418C}"/>
              </a:ext>
            </a:extLst>
          </p:cNvPr>
          <p:cNvSpPr txBox="1"/>
          <p:nvPr/>
        </p:nvSpPr>
        <p:spPr>
          <a:xfrm>
            <a:off x="6010944" y="887092"/>
            <a:ext cx="605555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AutoNum type="arabicParenR"/>
            </a:pPr>
            <a:r>
              <a:rPr lang="ru-RU" sz="2000" dirty="0">
                <a:ea typeface="+mj-ea"/>
                <a:cs typeface="+mj-cs"/>
              </a:rPr>
              <a:t>ИИ всегда имеет «право на ошибку», только хорошо бы заранее знать ее масштабы и условия возникновения (что не всегда возможно)</a:t>
            </a:r>
          </a:p>
          <a:p>
            <a:pPr marL="342900" indent="-342900">
              <a:spcAft>
                <a:spcPts val="1000"/>
              </a:spcAft>
              <a:buAutoNum type="arabicParenR"/>
            </a:pPr>
            <a:r>
              <a:rPr lang="ru-RU" sz="2000" dirty="0">
                <a:ea typeface="+mj-ea"/>
                <a:cs typeface="+mj-cs"/>
              </a:rPr>
              <a:t>Нетривиальная оценка качества работы систем ИИ: отсутствуют формальные эталоны для сравнения, неопределенность критерия «не хуже, чем человек» - вместо этого бенчмарки, </a:t>
            </a:r>
            <a:r>
              <a:rPr lang="ru-RU" sz="2000" dirty="0" err="1">
                <a:ea typeface="+mj-ea"/>
                <a:cs typeface="+mj-cs"/>
              </a:rPr>
              <a:t>бейзлайны</a:t>
            </a:r>
            <a:r>
              <a:rPr lang="ru-RU" sz="2000" dirty="0">
                <a:ea typeface="+mj-ea"/>
                <a:cs typeface="+mj-cs"/>
              </a:rPr>
              <a:t> и </a:t>
            </a:r>
            <a:r>
              <a:rPr lang="en-US" sz="2000" dirty="0">
                <a:ea typeface="+mj-ea"/>
                <a:cs typeface="+mj-cs"/>
              </a:rPr>
              <a:t>SOTA</a:t>
            </a:r>
            <a:endParaRPr lang="ru-RU" sz="2000" dirty="0">
              <a:ea typeface="+mj-ea"/>
              <a:cs typeface="+mj-cs"/>
            </a:endParaRPr>
          </a:p>
          <a:p>
            <a:pPr marL="342900" indent="-342900">
              <a:spcAft>
                <a:spcPts val="1000"/>
              </a:spcAft>
              <a:buAutoNum type="arabicParenR"/>
            </a:pPr>
            <a:r>
              <a:rPr lang="ru-RU" sz="2000" dirty="0">
                <a:ea typeface="+mj-ea"/>
                <a:cs typeface="+mj-cs"/>
              </a:rPr>
              <a:t>Качеством систем ИИ не всегда можно управлять эффективно – проклятье эпистемологической неопределенности</a:t>
            </a:r>
          </a:p>
          <a:p>
            <a:pPr marL="342900" indent="-342900">
              <a:buAutoNum type="arabicParenR"/>
            </a:pPr>
            <a:r>
              <a:rPr lang="ru-RU" sz="2000" dirty="0">
                <a:ea typeface="+mj-ea"/>
                <a:cs typeface="+mj-cs"/>
              </a:rPr>
              <a:t>Разнообразие количественных метрик качества ИИ:</a:t>
            </a:r>
            <a:br>
              <a:rPr lang="ru-RU" sz="2000" dirty="0">
                <a:ea typeface="+mj-ea"/>
                <a:cs typeface="+mj-cs"/>
              </a:rPr>
            </a:br>
            <a:r>
              <a:rPr lang="ru-RU" sz="2000" dirty="0">
                <a:ea typeface="+mj-ea"/>
                <a:cs typeface="+mj-cs"/>
              </a:rPr>
              <a:t>- точность в «идеальных» условиях</a:t>
            </a:r>
          </a:p>
          <a:p>
            <a:r>
              <a:rPr lang="ru-RU" sz="2000" dirty="0">
                <a:ea typeface="+mj-ea"/>
                <a:cs typeface="+mj-cs"/>
              </a:rPr>
              <a:t>       - робастность к изменению условий</a:t>
            </a:r>
          </a:p>
          <a:p>
            <a:r>
              <a:rPr lang="ru-RU" sz="2000" dirty="0">
                <a:ea typeface="+mj-ea"/>
                <a:cs typeface="+mj-cs"/>
              </a:rPr>
              <a:t>       - избирательность</a:t>
            </a:r>
          </a:p>
          <a:p>
            <a:r>
              <a:rPr lang="ru-RU" sz="2000" dirty="0">
                <a:ea typeface="+mj-ea"/>
                <a:cs typeface="+mj-cs"/>
              </a:rPr>
              <a:t>       - устойчивость к воздействиям</a:t>
            </a:r>
          </a:p>
          <a:p>
            <a:r>
              <a:rPr lang="ru-RU" sz="2000" dirty="0">
                <a:ea typeface="+mj-ea"/>
                <a:cs typeface="+mj-cs"/>
              </a:rPr>
              <a:t>       - и пр.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F68FA-D5D8-9953-2555-834439A7626A}"/>
              </a:ext>
            </a:extLst>
          </p:cNvPr>
          <p:cNvSpPr txBox="1"/>
          <p:nvPr/>
        </p:nvSpPr>
        <p:spPr>
          <a:xfrm>
            <a:off x="330737" y="4496151"/>
            <a:ext cx="5121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Этика использования генеративного ИИ </a:t>
            </a:r>
            <a:br>
              <a:rPr lang="ru-RU" sz="2000" b="1" dirty="0"/>
            </a:br>
            <a:r>
              <a:rPr lang="ru-RU" sz="2000" b="1" dirty="0"/>
              <a:t>в образовании: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презумпция ошибочности;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распределение ответственности;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наследование интеллектуальных прав.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418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D3109-7FB4-47DE-A262-0718AD41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solidFill>
                  <a:schemeClr val="bg1"/>
                </a:solidFill>
                <a:latin typeface="+mn-lt"/>
              </a:rPr>
              <a:t>Генеративный ИИ в образовании: больше, чем хайп!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FF3395C8-DCFE-ADC8-C865-37CE1DF9000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41013-2ACC-D0FE-FF65-3B417E0D619D}"/>
              </a:ext>
            </a:extLst>
          </p:cNvPr>
          <p:cNvSpPr txBox="1"/>
          <p:nvPr/>
        </p:nvSpPr>
        <p:spPr>
          <a:xfrm>
            <a:off x="4748981" y="2579371"/>
            <a:ext cx="734048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Варианты использования ИИ в образовании:</a:t>
            </a:r>
            <a:endParaRPr lang="en-US" sz="20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использование ИИ как помощника при самостоятельном изучении материала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генерация решения или алгоритма правильного решения для учебных заданий в рамках образовательных ИИ-решений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диагностика и анализ профиля учащегося для формирования рекомендаций по возможным профессиональным траекториям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использование систем </a:t>
            </a:r>
            <a:r>
              <a:rPr lang="ru-RU" sz="2000" dirty="0" err="1"/>
              <a:t>прокторинга</a:t>
            </a:r>
            <a:r>
              <a:rPr lang="ru-RU" sz="2000" dirty="0"/>
              <a:t> с искусственным интеллектом</a:t>
            </a:r>
          </a:p>
          <a:p>
            <a:pPr algn="r">
              <a:spcBef>
                <a:spcPts val="1800"/>
              </a:spcBef>
            </a:pPr>
            <a:r>
              <a:rPr lang="ru-RU" sz="2000" i="1" dirty="0"/>
              <a:t>Концепция развития регулирования отношений в сфере технологий ИИ до 2030 г. (Проект, РП РФ, 20 мая 2025)</a:t>
            </a:r>
            <a:endParaRPr lang="en-US" sz="2000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A92023-DF50-3417-6AF3-A253454F4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8" y="908746"/>
            <a:ext cx="4198131" cy="2640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0E6031-2376-F3B1-67C4-BF791DFEE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356" y="970775"/>
            <a:ext cx="2752210" cy="1366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B77F9D-0F17-0033-9456-63D17B25F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69" y="3710927"/>
            <a:ext cx="4139574" cy="3044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9D70DF-37CC-FB65-7540-3958FE700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892" y="917167"/>
            <a:ext cx="3400393" cy="1501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68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3A84-7E40-C411-0F0C-52F83B1E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C5C3F5-84AB-E163-8362-684C40D75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E4A092-DEE5-52CE-F6EB-FA9DA229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n-lt"/>
              </a:rPr>
              <a:t>Как генеративный контент превращается в дипфейк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E520303F-DECC-66E5-F88B-DCFE3BFEBDE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60B48-743F-DE59-03A1-2CC6167D51E0}"/>
              </a:ext>
            </a:extLst>
          </p:cNvPr>
          <p:cNvSpPr txBox="1"/>
          <p:nvPr/>
        </p:nvSpPr>
        <p:spPr>
          <a:xfrm>
            <a:off x="198052" y="3540124"/>
            <a:ext cx="571394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Ключевые ожидания от ИИ в образовании:</a:t>
            </a:r>
            <a:endParaRPr lang="en-US" sz="20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увеличение вариативности образовательного контента для создания индивидуальных образовательных траекторий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сокращение времени подготовки преподавателя к занятиям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перевод архаичных форм аудиторных занятий (практика мелом на доске) в самостоятельные формы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ABB2A-1E7D-EF32-1A88-3674F787B868}"/>
              </a:ext>
            </a:extLst>
          </p:cNvPr>
          <p:cNvSpPr txBox="1"/>
          <p:nvPr/>
        </p:nvSpPr>
        <p:spPr>
          <a:xfrm>
            <a:off x="6371306" y="3573835"/>
            <a:ext cx="5713945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Характерные черты образовательного дипфейка</a:t>
            </a:r>
            <a:endParaRPr lang="en-US" sz="20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raphikCy"/>
              </a:rPr>
              <a:t>соответствие базовым представлениям целевой аудитории (</a:t>
            </a:r>
            <a:r>
              <a:rPr lang="ru-RU" sz="2000" dirty="0">
                <a:solidFill>
                  <a:srgbClr val="000000"/>
                </a:solidFill>
                <a:latin typeface="GraphikCy"/>
              </a:rPr>
              <a:t>все в рамках предмета)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raphikCy"/>
              </a:rPr>
              <a:t>происхождение из авторитетного источника (публичной системы ИИ, обученной на интернет)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GraphikCy"/>
              </a:rPr>
              <a:t>использование дополнительной информации, согласующей факты разной природы (чтобы казаться правдоподобным)</a:t>
            </a:r>
            <a:br>
              <a:rPr lang="ru-RU" sz="2000" dirty="0"/>
            </a:br>
            <a:endParaRPr lang="ru-RU" sz="20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7A2B300-0B90-7433-4FBB-1A2A55BE2BFC}"/>
              </a:ext>
            </a:extLst>
          </p:cNvPr>
          <p:cNvCxnSpPr/>
          <p:nvPr/>
        </p:nvCxnSpPr>
        <p:spPr>
          <a:xfrm>
            <a:off x="6017342" y="3392129"/>
            <a:ext cx="0" cy="3274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Building Advanced Language Model Applications: Unleashing the Power of LLMs">
            <a:extLst>
              <a:ext uri="{FF2B5EF4-FFF2-40B4-BE49-F238E27FC236}">
                <a16:creationId xmlns:a16="http://schemas.microsoft.com/office/drawing/2014/main" id="{952BEDB2-C258-40F2-2F6D-A1101B94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" y="1328587"/>
            <a:ext cx="3050657" cy="19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Чем отличается мозг умного человека?">
            <a:extLst>
              <a:ext uri="{FF2B5EF4-FFF2-40B4-BE49-F238E27FC236}">
                <a16:creationId xmlns:a16="http://schemas.microsoft.com/office/drawing/2014/main" id="{03B88510-C683-5461-2EE3-BFC97213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28" y="1346789"/>
            <a:ext cx="2581228" cy="18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B9248FF-F877-A2A5-EBF4-EF2F4E58A458}"/>
              </a:ext>
            </a:extLst>
          </p:cNvPr>
          <p:cNvSpPr/>
          <p:nvPr/>
        </p:nvSpPr>
        <p:spPr>
          <a:xfrm>
            <a:off x="3887907" y="2186103"/>
            <a:ext cx="2693651" cy="306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206DD-4EDD-ADFB-FDED-102F56E66BF3}"/>
              </a:ext>
            </a:extLst>
          </p:cNvPr>
          <p:cNvSpPr txBox="1"/>
          <p:nvPr/>
        </p:nvSpPr>
        <p:spPr>
          <a:xfrm>
            <a:off x="3986278" y="1647606"/>
            <a:ext cx="2182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Нейтральный генеративный</a:t>
            </a:r>
          </a:p>
          <a:p>
            <a:pPr>
              <a:spcBef>
                <a:spcPts val="1200"/>
              </a:spcBef>
            </a:pPr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0B92B-B19D-A364-CA86-41EB173D710F}"/>
              </a:ext>
            </a:extLst>
          </p:cNvPr>
          <p:cNvSpPr txBox="1"/>
          <p:nvPr/>
        </p:nvSpPr>
        <p:spPr>
          <a:xfrm>
            <a:off x="695433" y="905972"/>
            <a:ext cx="305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Система генеративного ИИ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E142D-40F2-4343-B4E4-5DBE05A7E1B0}"/>
              </a:ext>
            </a:extLst>
          </p:cNvPr>
          <p:cNvSpPr txBox="1"/>
          <p:nvPr/>
        </p:nvSpPr>
        <p:spPr>
          <a:xfrm>
            <a:off x="6362877" y="929703"/>
            <a:ext cx="447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Осмысление пользователем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2A7809-B23C-C856-A79C-40413C3169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1303" y="1483300"/>
            <a:ext cx="1559253" cy="1605567"/>
          </a:xfrm>
          <a:prstGeom prst="rect">
            <a:avLst/>
          </a:prstGeom>
        </p:spPr>
      </p:pic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id="{03530620-458D-1687-3804-F26D6165CC85}"/>
              </a:ext>
            </a:extLst>
          </p:cNvPr>
          <p:cNvSpPr/>
          <p:nvPr/>
        </p:nvSpPr>
        <p:spPr>
          <a:xfrm>
            <a:off x="8517860" y="1263665"/>
            <a:ext cx="1623569" cy="56058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FD3109-7FB4-47DE-A262-0718AD41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966" y="215000"/>
            <a:ext cx="9637011" cy="36317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solidFill>
                  <a:schemeClr val="bg1"/>
                </a:solidFill>
                <a:latin typeface="+mn-lt"/>
              </a:rPr>
              <a:t>Пример образовательного дипфейка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FF3395C8-DCFE-ADC8-C865-37CE1DF9000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Образ и характеристика Калашникова в «Песне про купца Калашникова»">
            <a:extLst>
              <a:ext uri="{FF2B5EF4-FFF2-40B4-BE49-F238E27FC236}">
                <a16:creationId xmlns:a16="http://schemas.microsoft.com/office/drawing/2014/main" id="{F0579D16-1513-86F1-E7F5-0B26CC52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68" y="1030362"/>
            <a:ext cx="4209878" cy="42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FFCABB-950B-546D-5BFE-2CBCEEA1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54" y="1477433"/>
            <a:ext cx="6909099" cy="36703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005D90-1AF3-80EA-B0E0-C1FCB60144AC}"/>
              </a:ext>
            </a:extLst>
          </p:cNvPr>
          <p:cNvSpPr/>
          <p:nvPr/>
        </p:nvSpPr>
        <p:spPr>
          <a:xfrm>
            <a:off x="0" y="5346698"/>
            <a:ext cx="12192000" cy="1511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Купец Калашников не занимался оружием… он торговал тканями </a:t>
            </a: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A7E73-DBA8-696F-EFA3-F226179F8574}"/>
              </a:ext>
            </a:extLst>
          </p:cNvPr>
          <p:cNvSpPr txBox="1"/>
          <p:nvPr/>
        </p:nvSpPr>
        <p:spPr>
          <a:xfrm>
            <a:off x="275167" y="1030362"/>
            <a:ext cx="569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Яндекс</a:t>
            </a:r>
            <a:r>
              <a:rPr lang="en-US" b="1" dirty="0"/>
              <a:t>GPT</a:t>
            </a:r>
            <a:r>
              <a:rPr lang="ru-RU" b="1" dirty="0"/>
              <a:t> читает М.Ю. Лермонтова</a:t>
            </a:r>
            <a:r>
              <a:rPr lang="en-US" b="1" dirty="0"/>
              <a:t> (</a:t>
            </a:r>
            <a:r>
              <a:rPr lang="ru-RU" b="1" dirty="0"/>
              <a:t>декабрь 2023)</a:t>
            </a:r>
          </a:p>
        </p:txBody>
      </p:sp>
    </p:spTree>
    <p:extLst>
      <p:ext uri="{BB962C8B-B14F-4D97-AF65-F5344CB8AC3E}">
        <p14:creationId xmlns:p14="http://schemas.microsoft.com/office/powerpoint/2010/main" val="99921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0FF77-8E64-0AF5-6DC3-70562D6B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DB5494-6546-292B-4521-7BEC45441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AF810-C708-ADEF-9B06-67DCE3FC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530" y="215000"/>
            <a:ext cx="9637011" cy="36317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solidFill>
                  <a:schemeClr val="bg1"/>
                </a:solidFill>
                <a:latin typeface="+mn-lt"/>
              </a:rPr>
              <a:t>Чем  «болеет» </a:t>
            </a:r>
            <a:r>
              <a:rPr lang="ru-RU" sz="3000" b="1" dirty="0" err="1">
                <a:solidFill>
                  <a:schemeClr val="bg1"/>
                </a:solidFill>
                <a:latin typeface="+mn-lt"/>
              </a:rPr>
              <a:t>ГенИИ</a:t>
            </a:r>
            <a:r>
              <a:rPr lang="ru-RU" sz="3000" b="1" dirty="0">
                <a:solidFill>
                  <a:schemeClr val="bg1"/>
                </a:solidFill>
                <a:latin typeface="+mn-lt"/>
              </a:rPr>
              <a:t> в образовании, и как его лечат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719DED16-E37C-A6EE-9BBF-D3B822D1181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617CA-64F2-8105-E783-95BFAED77A2F}"/>
              </a:ext>
            </a:extLst>
          </p:cNvPr>
          <p:cNvSpPr txBox="1"/>
          <p:nvPr/>
        </p:nvSpPr>
        <p:spPr>
          <a:xfrm>
            <a:off x="189711" y="1030362"/>
            <a:ext cx="49463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Когнитивные искажения при подаче материала (слишком много «завитушек» в тексте)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Предметные аберрации из-за ограниченной доступности и неполноты знаний об объекте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«Подыгрывание» модели пользователю из-за навязчивого </a:t>
            </a:r>
            <a:r>
              <a:rPr lang="ru-RU" sz="2200" dirty="0" err="1"/>
              <a:t>промптинга</a:t>
            </a:r>
            <a:endParaRPr lang="ru-RU" sz="22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Тонкие конфликты между внешней и внутренней памятью модели (попытки дать свое собственное прочтение известных истин</a:t>
            </a:r>
            <a:r>
              <a:rPr lang="ru-RU" dirty="0"/>
              <a:t>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b="1" dirty="0"/>
              <a:t>«</a:t>
            </a:r>
            <a:r>
              <a:rPr lang="ru-RU" sz="2200" dirty="0"/>
              <a:t>Шизофрения» (для </a:t>
            </a:r>
            <a:r>
              <a:rPr lang="ru-RU" sz="2200" dirty="0" err="1"/>
              <a:t>мультиагентных</a:t>
            </a:r>
            <a:r>
              <a:rPr lang="ru-RU" sz="2200" dirty="0"/>
              <a:t> моделей)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81BE5-8354-14E8-417C-11673205600D}"/>
              </a:ext>
            </a:extLst>
          </p:cNvPr>
          <p:cNvSpPr txBox="1"/>
          <p:nvPr/>
        </p:nvSpPr>
        <p:spPr>
          <a:xfrm>
            <a:off x="5882184" y="4617053"/>
            <a:ext cx="67797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arenR"/>
            </a:pPr>
            <a:r>
              <a:rPr lang="ru-RU" sz="2200" dirty="0"/>
              <a:t>Дообучение и предметная адаптация модели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US" sz="2200" dirty="0"/>
              <a:t>RAG</a:t>
            </a:r>
            <a:r>
              <a:rPr lang="ru-RU" sz="2200" dirty="0"/>
              <a:t> в широком смысле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ru-RU" sz="2200" dirty="0"/>
              <a:t>Модели-критики и модели-терапевты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ru-RU" sz="2200" dirty="0"/>
              <a:t>Комитеты («помощь зала»)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ru-RU" sz="2200" dirty="0"/>
              <a:t>Валидация на основе «первых принципов»</a:t>
            </a:r>
          </a:p>
        </p:txBody>
      </p:sp>
      <p:pic>
        <p:nvPicPr>
          <p:cNvPr id="5" name="Picture 2" descr="Как убедить возрастного родителя со сниженным слухом носить слуховой аппарат">
            <a:extLst>
              <a:ext uri="{FF2B5EF4-FFF2-40B4-BE49-F238E27FC236}">
                <a16:creationId xmlns:a16="http://schemas.microsoft.com/office/drawing/2014/main" id="{F6236EFA-6CF2-E92E-C299-5DBB5B9B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0362"/>
            <a:ext cx="5190680" cy="34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52BF1-29AF-C2CF-5D58-763803E2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8A8948-DB61-99D5-FC41-FB413C4DB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13A4E-D75E-CB7C-F5A8-47127D41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n-lt"/>
              </a:rPr>
              <a:t>Пример 1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/1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: Предметные аберрации (история) 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05D5E2DD-C432-8D2E-2363-D7683F9C42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Сергий Радонежский благословляет Дмитрия Донского на ратный подвиг,  Александр Намеровский">
            <a:extLst>
              <a:ext uri="{FF2B5EF4-FFF2-40B4-BE49-F238E27FC236}">
                <a16:creationId xmlns:a16="http://schemas.microsoft.com/office/drawing/2014/main" id="{7B4883D4-C7DA-C34E-D015-C2DD070C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1" y="1747627"/>
            <a:ext cx="5387756" cy="372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8B108-554F-36E5-B29F-DB6E2E8B5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253" y="1593322"/>
            <a:ext cx="6904318" cy="39170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75334F-D8C4-BFA9-145C-2487DF542047}"/>
              </a:ext>
            </a:extLst>
          </p:cNvPr>
          <p:cNvSpPr/>
          <p:nvPr/>
        </p:nvSpPr>
        <p:spPr>
          <a:xfrm>
            <a:off x="0" y="5660464"/>
            <a:ext cx="12192000" cy="119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Ключевая проблема – неумение работать с точными датами и восстанавливать последовательность событий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F3AF0-CF80-D0F2-1A24-CCCAB3554F8D}"/>
              </a:ext>
            </a:extLst>
          </p:cNvPr>
          <p:cNvSpPr txBox="1"/>
          <p:nvPr/>
        </p:nvSpPr>
        <p:spPr>
          <a:xfrm>
            <a:off x="1055431" y="928047"/>
            <a:ext cx="1021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1380: Дмитрий Донской, Сергий Радонежский, иноки Пересвет и Ослябя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35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239A-9844-9F34-ACC7-A48EC3B1A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947089-7FA8-9B6E-7F1B-76F1FE7F2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14" y="-1295"/>
            <a:ext cx="9812786" cy="81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EF34C-2133-2C0F-E900-97670334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9" y="215000"/>
            <a:ext cx="9649459" cy="363175"/>
          </a:xfrm>
        </p:spPr>
        <p:txBody>
          <a:bodyPr>
            <a:no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+mn-lt"/>
              </a:rPr>
              <a:t>Пример 1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/2</a:t>
            </a:r>
            <a:r>
              <a:rPr lang="ru-RU" sz="2600" b="1" dirty="0">
                <a:solidFill>
                  <a:schemeClr val="bg1"/>
                </a:solidFill>
                <a:latin typeface="+mn-lt"/>
              </a:rPr>
              <a:t>: Предметные аберрации (математика) </a:t>
            </a:r>
          </a:p>
        </p:txBody>
      </p:sp>
      <p:pic>
        <p:nvPicPr>
          <p:cNvPr id="17" name="Google Shape;69;p14">
            <a:extLst>
              <a:ext uri="{FF2B5EF4-FFF2-40B4-BE49-F238E27FC236}">
                <a16:creationId xmlns:a16="http://schemas.microsoft.com/office/drawing/2014/main" id="{1CAE6F64-145C-CAB5-6148-873749686B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4" y="20859"/>
            <a:ext cx="1566618" cy="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57504-EC43-FC7C-C2EF-EC3099C14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05" y="1381828"/>
            <a:ext cx="7032384" cy="3878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207DC-03D3-4A3F-182E-6D9739AF4DF6}"/>
              </a:ext>
            </a:extLst>
          </p:cNvPr>
          <p:cNvSpPr txBox="1"/>
          <p:nvPr/>
        </p:nvSpPr>
        <p:spPr>
          <a:xfrm>
            <a:off x="286603" y="918174"/>
            <a:ext cx="7092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Пример: вычисление комплексных логарифмов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D6753-A734-7BA4-3151-9FD99DE58B49}"/>
              </a:ext>
            </a:extLst>
          </p:cNvPr>
          <p:cNvSpPr txBox="1"/>
          <p:nvPr/>
        </p:nvSpPr>
        <p:spPr>
          <a:xfrm>
            <a:off x="7842912" y="1533953"/>
            <a:ext cx="4030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Не всегда корректная арифметика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«ЕГЭ-логика» – необоснованные упрощения окончательных ответов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ru-RU" sz="2200" dirty="0"/>
              <a:t>«Нечеловеческие» приемы математических рассуждений</a:t>
            </a:r>
            <a:endParaRPr lang="en-US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FD0F47-1063-A3B7-9763-6C808EDB40F5}"/>
              </a:ext>
            </a:extLst>
          </p:cNvPr>
          <p:cNvSpPr/>
          <p:nvPr/>
        </p:nvSpPr>
        <p:spPr>
          <a:xfrm>
            <a:off x="0" y="5660464"/>
            <a:ext cx="12192000" cy="119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1"/>
                </a:solidFill>
              </a:rPr>
              <a:t>Ключевая проблема – волюнтаристские переходы между этапами решения задачи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(ИИ не всегда придерживается канона, как это делает человек)</a:t>
            </a:r>
            <a:endParaRPr lang="ru-RU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625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59976</TotalTime>
  <Words>1155</Words>
  <Application>Microsoft Office PowerPoint</Application>
  <PresentationFormat>Широкоэкранный</PresentationFormat>
  <Paragraphs>152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GraphikCy</vt:lpstr>
      <vt:lpstr>Wingdings</vt:lpstr>
      <vt:lpstr>Office Theme</vt:lpstr>
      <vt:lpstr>Презентация PowerPoint</vt:lpstr>
      <vt:lpstr>Французский просветитель – о клиповом мышлении </vt:lpstr>
      <vt:lpstr>ГенИИ – «фальшивомонетчик» мнений поневоле</vt:lpstr>
      <vt:lpstr>Генеративный ИИ в образовании: больше, чем хайп!</vt:lpstr>
      <vt:lpstr>Как генеративный контент превращается в дипфейк</vt:lpstr>
      <vt:lpstr>Пример образовательного дипфейка</vt:lpstr>
      <vt:lpstr>Чем  «болеет» ГенИИ в образовании, и как его лечат</vt:lpstr>
      <vt:lpstr>Пример 1/1: Предметные аберрации (история) </vt:lpstr>
      <vt:lpstr>Пример 1/2: Предметные аберрации (математика) </vt:lpstr>
      <vt:lpstr>Пример 1/3: Предметные аберрации (химия) </vt:lpstr>
      <vt:lpstr>Пример 2/1: Работа с внешней памятью (геология)</vt:lpstr>
      <vt:lpstr>Пример 2/2: Работа с внешней памятью (урбанистика)</vt:lpstr>
      <vt:lpstr>Пример 3/1: Навязчивый промптинг (инженерное дело)</vt:lpstr>
      <vt:lpstr>Усложняем технологию – мультиагентные БФМ (МАС БФМ)</vt:lpstr>
      <vt:lpstr>Численный эксперимент: галлюцинация vs. авторитет</vt:lpstr>
      <vt:lpstr>Как снизить влияние образовательных дипфейков</vt:lpstr>
      <vt:lpstr>Вместо заключения: вредный совет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Korolkov</dc:creator>
  <cp:lastModifiedBy>Бухановский Александр Валерьевич</cp:lastModifiedBy>
  <cp:revision>175</cp:revision>
  <dcterms:created xsi:type="dcterms:W3CDTF">2019-09-07T19:15:09Z</dcterms:created>
  <dcterms:modified xsi:type="dcterms:W3CDTF">2025-05-20T08:31:13Z</dcterms:modified>
</cp:coreProperties>
</file>