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405" r:id="rId2"/>
    <p:sldId id="447" r:id="rId3"/>
    <p:sldId id="1091" r:id="rId4"/>
    <p:sldId id="1092" r:id="rId5"/>
    <p:sldId id="1093" r:id="rId6"/>
    <p:sldId id="1094" r:id="rId7"/>
    <p:sldId id="1096" r:id="rId8"/>
    <p:sldId id="1097" r:id="rId9"/>
    <p:sldId id="1057" r:id="rId10"/>
    <p:sldId id="1098" r:id="rId11"/>
    <p:sldId id="1099" r:id="rId12"/>
    <p:sldId id="1100" r:id="rId13"/>
    <p:sldId id="1101" r:id="rId14"/>
    <p:sldId id="1102" r:id="rId15"/>
    <p:sldId id="1103" r:id="rId16"/>
    <p:sldId id="1104" r:id="rId17"/>
    <p:sldId id="1105" r:id="rId18"/>
    <p:sldId id="1106" r:id="rId19"/>
    <p:sldId id="420" r:id="rId20"/>
  </p:sldIdLst>
  <p:sldSz cx="12192000" cy="6858000"/>
  <p:notesSz cx="6792913" cy="992505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344A8F"/>
    <a:srgbClr val="A5A5A5"/>
    <a:srgbClr val="EB53DD"/>
    <a:srgbClr val="C92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2" y="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A76BB4-687F-433D-B01D-5A7CDB38AFD4}" type="doc">
      <dgm:prSet loTypeId="urn:microsoft.com/office/officeart/2005/8/layout/hProcess9" loCatId="process" qsTypeId="urn:microsoft.com/office/officeart/2005/8/quickstyle/simple1" qsCatId="simple" csTypeId="urn:microsoft.com/office/officeart/2005/8/colors/accent5_1" csCatId="accent5" phldr="1"/>
      <dgm:spPr/>
    </dgm:pt>
    <dgm:pt modelId="{27A9EC35-2F92-4ED8-AA0C-8B3AA45BF296}">
      <dgm:prSet phldrT="[Текст]" custT="1"/>
      <dgm:spPr/>
      <dgm:t>
        <a:bodyPr/>
        <a:lstStyle/>
        <a:p>
          <a:r>
            <a:rPr lang="ru-RU" sz="1000" smtClean="0">
              <a:latin typeface="Cambria" panose="02040503050406030204" pitchFamily="18" charset="0"/>
              <a:ea typeface="Cambria" panose="02040503050406030204" pitchFamily="18" charset="0"/>
            </a:rPr>
            <a:t>Быстрое хаотичное развитие технологий и искусственного интеллекта</a:t>
          </a:r>
          <a:endParaRPr lang="ru-RU" sz="1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869DA3-9F76-49F8-97E5-E1B7A439B042}" type="parTrans" cxnId="{713B0C76-2A8C-4D9B-AB6F-4B85DF5AEF5C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CA26F92-AD3F-4E73-AEFD-13AFA7E1E1DD}" type="sibTrans" cxnId="{713B0C76-2A8C-4D9B-AB6F-4B85DF5AEF5C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C007763-966C-45FD-9148-21A3B87382D7}">
      <dgm:prSet phldrT="[Текст]" custT="1"/>
      <dgm:spPr/>
      <dgm:t>
        <a:bodyPr/>
        <a:lstStyle/>
        <a:p>
          <a:r>
            <a:rPr lang="ru-RU" sz="1000" smtClean="0">
              <a:latin typeface="Cambria" panose="02040503050406030204" pitchFamily="18" charset="0"/>
              <a:ea typeface="Cambria" panose="02040503050406030204" pitchFamily="18" charset="0"/>
            </a:rPr>
            <a:t>Высокая динамичность и нестабильность рынка труда</a:t>
          </a:r>
          <a:endParaRPr lang="ru-RU" sz="1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CEF9695-940D-42D9-A5B0-F52DF59685B3}" type="parTrans" cxnId="{114DBAE4-36C2-4E54-8B3F-8C5D57AD9473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C11050E-128D-41CD-BA7D-6F7155692166}" type="sibTrans" cxnId="{114DBAE4-36C2-4E54-8B3F-8C5D57AD9473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0E4A7C6-B926-479E-B610-8382514654D2}">
      <dgm:prSet phldrT="[Текст]" custT="1"/>
      <dgm:spPr/>
      <dgm:t>
        <a:bodyPr/>
        <a:lstStyle/>
        <a:p>
          <a:r>
            <a:rPr lang="ru-RU" sz="1000" smtClean="0">
              <a:latin typeface="Cambria" panose="02040503050406030204" pitchFamily="18" charset="0"/>
              <a:ea typeface="Cambria" panose="02040503050406030204" pitchFamily="18" charset="0"/>
            </a:rPr>
            <a:t>«Теснота» традиционных форм обучения</a:t>
          </a:r>
          <a:endParaRPr lang="ru-RU" sz="1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7CB1CC3-8834-43D1-B4CF-9DBDBDF34E49}" type="parTrans" cxnId="{CDAB1F11-5C5B-4785-A9D6-9CC429248185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BD699F3-374E-491E-88A5-599231A145DC}" type="sibTrans" cxnId="{CDAB1F11-5C5B-4785-A9D6-9CC429248185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73F1097-6EE7-4FDE-B3F3-087123A9962A}">
      <dgm:prSet phldrT="[Текст]" custT="1"/>
      <dgm:spPr/>
      <dgm:t>
        <a:bodyPr/>
        <a:lstStyle/>
        <a:p>
          <a:r>
            <a:rPr lang="ru-RU" sz="900" smtClean="0">
              <a:latin typeface="Cambria" panose="02040503050406030204" pitchFamily="18" charset="0"/>
              <a:ea typeface="Cambria" panose="02040503050406030204" pitchFamily="18" charset="0"/>
            </a:rPr>
            <a:t>Развитие дополнительного образования как возможность получить профессию «здесь и сейчас»</a:t>
          </a:r>
          <a:endParaRPr lang="ru-RU" sz="9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040FADF-065C-4D91-B09C-0F9D20BFEF5C}" type="parTrans" cxnId="{879C96CB-0F5C-435D-9F32-B22168708D28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2DF5229-BCD1-48EE-B40D-392C898EB216}" type="sibTrans" cxnId="{879C96CB-0F5C-435D-9F32-B22168708D28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EE600D2-FAB5-464C-8E59-43319D965E23}">
      <dgm:prSet phldrT="[Текст]" custT="1"/>
      <dgm:spPr/>
      <dgm:t>
        <a:bodyPr/>
        <a:lstStyle/>
        <a:p>
          <a:r>
            <a:rPr lang="ru-RU" sz="1000" smtClean="0">
              <a:latin typeface="Cambria" panose="02040503050406030204" pitchFamily="18" charset="0"/>
              <a:ea typeface="Cambria" panose="02040503050406030204" pitchFamily="18" charset="0"/>
            </a:rPr>
            <a:t>Стремление соответствовать ожиданиям семьи и общества</a:t>
          </a:r>
          <a:endParaRPr lang="ru-RU" sz="1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FB4874A-9D9D-410D-BA70-FFAD1EB76DC1}" type="parTrans" cxnId="{392670AB-5834-4C7C-B26E-ED0FE699423A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55753F9-B554-4740-96D2-A9B87A4EAA0B}" type="sibTrans" cxnId="{392670AB-5834-4C7C-B26E-ED0FE699423A}">
      <dgm:prSet/>
      <dgm:spPr/>
      <dgm:t>
        <a:bodyPr/>
        <a:lstStyle/>
        <a:p>
          <a:endParaRPr lang="ru-RU" sz="18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8FD91C7-0289-4930-9758-CB465C8DF439}">
      <dgm:prSet phldrT="[Текст]" custT="1"/>
      <dgm:spPr/>
      <dgm:t>
        <a:bodyPr/>
        <a:lstStyle/>
        <a:p>
          <a:r>
            <a:rPr lang="ru-RU" sz="1000" smtClean="0">
              <a:latin typeface="Cambria" panose="02040503050406030204" pitchFamily="18" charset="0"/>
              <a:ea typeface="Cambria" panose="02040503050406030204" pitchFamily="18" charset="0"/>
            </a:rPr>
            <a:t>Социальная изоляция из-за погружения в учёбу и построение карьеры</a:t>
          </a:r>
          <a:endParaRPr lang="ru-RU" sz="1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01F1E3A-616F-4638-B5FC-FD7D0AB9A647}" type="parTrans" cxnId="{B9B6498F-302B-4F0A-B030-329512869182}">
      <dgm:prSet/>
      <dgm:spPr/>
      <dgm:t>
        <a:bodyPr/>
        <a:lstStyle/>
        <a:p>
          <a:endParaRPr lang="ru-RU" sz="1800"/>
        </a:p>
      </dgm:t>
    </dgm:pt>
    <dgm:pt modelId="{6D16BD23-FA28-42A0-831D-F3FC38AEB8A5}" type="sibTrans" cxnId="{B9B6498F-302B-4F0A-B030-329512869182}">
      <dgm:prSet/>
      <dgm:spPr/>
      <dgm:t>
        <a:bodyPr/>
        <a:lstStyle/>
        <a:p>
          <a:endParaRPr lang="ru-RU" sz="1800"/>
        </a:p>
      </dgm:t>
    </dgm:pt>
    <dgm:pt modelId="{9843E01D-23CA-4F77-85F3-1C8FB6066693}">
      <dgm:prSet phldrT="[Текст]" custT="1"/>
      <dgm:spPr/>
      <dgm:t>
        <a:bodyPr/>
        <a:lstStyle/>
        <a:p>
          <a:r>
            <a:rPr lang="ru-RU" sz="900" smtClean="0">
              <a:latin typeface="Cambria" panose="02040503050406030204" pitchFamily="18" charset="0"/>
              <a:ea typeface="Cambria" panose="02040503050406030204" pitchFamily="18" charset="0"/>
            </a:rPr>
            <a:t>Недостаточный уровень индивидуально-психологической грамотности и психологической культуры</a:t>
          </a:r>
          <a:endParaRPr lang="ru-RU" sz="9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ED132C3-9824-4E66-813C-86FC6DA22DBA}" type="parTrans" cxnId="{58266429-5E03-4DF9-8E99-755CB5E9F099}">
      <dgm:prSet/>
      <dgm:spPr/>
      <dgm:t>
        <a:bodyPr/>
        <a:lstStyle/>
        <a:p>
          <a:endParaRPr lang="ru-RU" sz="1800"/>
        </a:p>
      </dgm:t>
    </dgm:pt>
    <dgm:pt modelId="{3856E299-07D9-497C-9278-B182E3943CE6}" type="sibTrans" cxnId="{58266429-5E03-4DF9-8E99-755CB5E9F099}">
      <dgm:prSet/>
      <dgm:spPr/>
      <dgm:t>
        <a:bodyPr/>
        <a:lstStyle/>
        <a:p>
          <a:endParaRPr lang="ru-RU" sz="1800"/>
        </a:p>
      </dgm:t>
    </dgm:pt>
    <dgm:pt modelId="{515B995A-371B-4431-9106-BFDDED6517C7}">
      <dgm:prSet phldrT="[Текст]" custT="1"/>
      <dgm:spPr/>
      <dgm:t>
        <a:bodyPr/>
        <a:lstStyle/>
        <a:p>
          <a:r>
            <a:rPr lang="ru-RU" sz="900" smtClean="0">
              <a:latin typeface="Cambria" panose="02040503050406030204" pitchFamily="18" charset="0"/>
              <a:ea typeface="Cambria" panose="02040503050406030204" pitchFamily="18" charset="0"/>
            </a:rPr>
            <a:t>Примитивные траектории индивидуального совладания, наносящие вред здоровью и жизни</a:t>
          </a:r>
          <a:endParaRPr lang="ru-RU" sz="9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96CF0EE-46E2-409C-A5D8-A39E18C5B9AD}" type="parTrans" cxnId="{2B55E11F-8982-4691-9E80-51A3BB74B279}">
      <dgm:prSet/>
      <dgm:spPr/>
      <dgm:t>
        <a:bodyPr/>
        <a:lstStyle/>
        <a:p>
          <a:endParaRPr lang="ru-RU" sz="1800"/>
        </a:p>
      </dgm:t>
    </dgm:pt>
    <dgm:pt modelId="{2C319F76-4531-4B29-86E1-4D9B456B6832}" type="sibTrans" cxnId="{2B55E11F-8982-4691-9E80-51A3BB74B279}">
      <dgm:prSet/>
      <dgm:spPr/>
      <dgm:t>
        <a:bodyPr/>
        <a:lstStyle/>
        <a:p>
          <a:endParaRPr lang="ru-RU" sz="1800"/>
        </a:p>
      </dgm:t>
    </dgm:pt>
    <dgm:pt modelId="{908FAD86-803E-49DF-8362-B3FCA856D227}" type="pres">
      <dgm:prSet presAssocID="{BFA76BB4-687F-433D-B01D-5A7CDB38AFD4}" presName="CompostProcess" presStyleCnt="0">
        <dgm:presLayoutVars>
          <dgm:dir/>
          <dgm:resizeHandles val="exact"/>
        </dgm:presLayoutVars>
      </dgm:prSet>
      <dgm:spPr/>
    </dgm:pt>
    <dgm:pt modelId="{3E2A821A-A389-4B0B-9141-C029C17CD0D9}" type="pres">
      <dgm:prSet presAssocID="{BFA76BB4-687F-433D-B01D-5A7CDB38AFD4}" presName="arrow" presStyleLbl="bgShp" presStyleIdx="0" presStyleCnt="1"/>
      <dgm:spPr/>
    </dgm:pt>
    <dgm:pt modelId="{6FA89176-C727-4494-8AB5-35F77AA30347}" type="pres">
      <dgm:prSet presAssocID="{BFA76BB4-687F-433D-B01D-5A7CDB38AFD4}" presName="linearProcess" presStyleCnt="0"/>
      <dgm:spPr/>
    </dgm:pt>
    <dgm:pt modelId="{CB76E965-603B-4895-A010-9AE7816F61F5}" type="pres">
      <dgm:prSet presAssocID="{27A9EC35-2F92-4ED8-AA0C-8B3AA45BF296}" presName="text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DFCFA-BEDC-4F94-A4E3-F054DF9288CB}" type="pres">
      <dgm:prSet presAssocID="{BCA26F92-AD3F-4E73-AEFD-13AFA7E1E1DD}" presName="sibTrans" presStyleCnt="0"/>
      <dgm:spPr/>
    </dgm:pt>
    <dgm:pt modelId="{8092A438-4A65-462B-830C-E7CE4992BE9D}" type="pres">
      <dgm:prSet presAssocID="{4C007763-966C-45FD-9148-21A3B87382D7}" presName="text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EBE8D-17A7-4E4A-9076-73E899406D49}" type="pres">
      <dgm:prSet presAssocID="{9C11050E-128D-41CD-BA7D-6F7155692166}" presName="sibTrans" presStyleCnt="0"/>
      <dgm:spPr/>
    </dgm:pt>
    <dgm:pt modelId="{FC3615DC-93F5-4F7F-AB31-BCAA2458FC8A}" type="pres">
      <dgm:prSet presAssocID="{C0E4A7C6-B926-479E-B610-8382514654D2}" presName="text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D0FDD9-15D6-4565-8FD3-054A0A8A2A99}" type="pres">
      <dgm:prSet presAssocID="{8BD699F3-374E-491E-88A5-599231A145DC}" presName="sibTrans" presStyleCnt="0"/>
      <dgm:spPr/>
    </dgm:pt>
    <dgm:pt modelId="{DBF13D50-1CA6-40D9-8A1D-6B33E6CAD80C}" type="pres">
      <dgm:prSet presAssocID="{973F1097-6EE7-4FDE-B3F3-087123A9962A}" presName="text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1A55D-ACA2-4A23-B7B3-C09361252E29}" type="pres">
      <dgm:prSet presAssocID="{42DF5229-BCD1-48EE-B40D-392C898EB216}" presName="sibTrans" presStyleCnt="0"/>
      <dgm:spPr/>
    </dgm:pt>
    <dgm:pt modelId="{2F0444A6-6E94-49A6-A649-0B9CFD553AB5}" type="pres">
      <dgm:prSet presAssocID="{8EE600D2-FAB5-464C-8E59-43319D965E23}" presName="text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EBF0F3-C73F-4132-9617-23A2A72D404A}" type="pres">
      <dgm:prSet presAssocID="{755753F9-B554-4740-96D2-A9B87A4EAA0B}" presName="sibTrans" presStyleCnt="0"/>
      <dgm:spPr/>
    </dgm:pt>
    <dgm:pt modelId="{AE8EC9B7-C9CD-4C98-B8B7-654995071930}" type="pres">
      <dgm:prSet presAssocID="{88FD91C7-0289-4930-9758-CB465C8DF439}" presName="text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1A48E-96A7-41BD-B151-C504ECDD1AF8}" type="pres">
      <dgm:prSet presAssocID="{6D16BD23-FA28-42A0-831D-F3FC38AEB8A5}" presName="sibTrans" presStyleCnt="0"/>
      <dgm:spPr/>
    </dgm:pt>
    <dgm:pt modelId="{08C28D28-4C8C-4AE2-94B7-093292DACB72}" type="pres">
      <dgm:prSet presAssocID="{9843E01D-23CA-4F77-85F3-1C8FB6066693}" presName="text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42934-8EC9-4449-8111-13527A26A6D7}" type="pres">
      <dgm:prSet presAssocID="{3856E299-07D9-497C-9278-B182E3943CE6}" presName="sibTrans" presStyleCnt="0"/>
      <dgm:spPr/>
    </dgm:pt>
    <dgm:pt modelId="{2BE2B78C-6B4C-475A-8D20-29E9E0C41524}" type="pres">
      <dgm:prSet presAssocID="{515B995A-371B-4431-9106-BFDDED6517C7}" presName="text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27C3D6-3D60-40F6-9FBC-F71C0FB12902}" type="presOf" srcId="{515B995A-371B-4431-9106-BFDDED6517C7}" destId="{2BE2B78C-6B4C-475A-8D20-29E9E0C41524}" srcOrd="0" destOrd="0" presId="urn:microsoft.com/office/officeart/2005/8/layout/hProcess9"/>
    <dgm:cxn modelId="{38C6781E-7F76-476E-B5A7-BFBAA6747191}" type="presOf" srcId="{C0E4A7C6-B926-479E-B610-8382514654D2}" destId="{FC3615DC-93F5-4F7F-AB31-BCAA2458FC8A}" srcOrd="0" destOrd="0" presId="urn:microsoft.com/office/officeart/2005/8/layout/hProcess9"/>
    <dgm:cxn modelId="{879C96CB-0F5C-435D-9F32-B22168708D28}" srcId="{BFA76BB4-687F-433D-B01D-5A7CDB38AFD4}" destId="{973F1097-6EE7-4FDE-B3F3-087123A9962A}" srcOrd="3" destOrd="0" parTransId="{6040FADF-065C-4D91-B09C-0F9D20BFEF5C}" sibTransId="{42DF5229-BCD1-48EE-B40D-392C898EB216}"/>
    <dgm:cxn modelId="{2B55E11F-8982-4691-9E80-51A3BB74B279}" srcId="{BFA76BB4-687F-433D-B01D-5A7CDB38AFD4}" destId="{515B995A-371B-4431-9106-BFDDED6517C7}" srcOrd="7" destOrd="0" parTransId="{196CF0EE-46E2-409C-A5D8-A39E18C5B9AD}" sibTransId="{2C319F76-4531-4B29-86E1-4D9B456B6832}"/>
    <dgm:cxn modelId="{B9B6498F-302B-4F0A-B030-329512869182}" srcId="{BFA76BB4-687F-433D-B01D-5A7CDB38AFD4}" destId="{88FD91C7-0289-4930-9758-CB465C8DF439}" srcOrd="5" destOrd="0" parTransId="{D01F1E3A-616F-4638-B5FC-FD7D0AB9A647}" sibTransId="{6D16BD23-FA28-42A0-831D-F3FC38AEB8A5}"/>
    <dgm:cxn modelId="{58266429-5E03-4DF9-8E99-755CB5E9F099}" srcId="{BFA76BB4-687F-433D-B01D-5A7CDB38AFD4}" destId="{9843E01D-23CA-4F77-85F3-1C8FB6066693}" srcOrd="6" destOrd="0" parTransId="{5ED132C3-9824-4E66-813C-86FC6DA22DBA}" sibTransId="{3856E299-07D9-497C-9278-B182E3943CE6}"/>
    <dgm:cxn modelId="{29D2BAB8-8409-4F7F-8B53-A9ED7FAD7F55}" type="presOf" srcId="{973F1097-6EE7-4FDE-B3F3-087123A9962A}" destId="{DBF13D50-1CA6-40D9-8A1D-6B33E6CAD80C}" srcOrd="0" destOrd="0" presId="urn:microsoft.com/office/officeart/2005/8/layout/hProcess9"/>
    <dgm:cxn modelId="{4A4FD6D7-E571-4EA9-94EE-1142242C7C72}" type="presOf" srcId="{8EE600D2-FAB5-464C-8E59-43319D965E23}" destId="{2F0444A6-6E94-49A6-A649-0B9CFD553AB5}" srcOrd="0" destOrd="0" presId="urn:microsoft.com/office/officeart/2005/8/layout/hProcess9"/>
    <dgm:cxn modelId="{713B0C76-2A8C-4D9B-AB6F-4B85DF5AEF5C}" srcId="{BFA76BB4-687F-433D-B01D-5A7CDB38AFD4}" destId="{27A9EC35-2F92-4ED8-AA0C-8B3AA45BF296}" srcOrd="0" destOrd="0" parTransId="{8B869DA3-9F76-49F8-97E5-E1B7A439B042}" sibTransId="{BCA26F92-AD3F-4E73-AEFD-13AFA7E1E1DD}"/>
    <dgm:cxn modelId="{114DBAE4-36C2-4E54-8B3F-8C5D57AD9473}" srcId="{BFA76BB4-687F-433D-B01D-5A7CDB38AFD4}" destId="{4C007763-966C-45FD-9148-21A3B87382D7}" srcOrd="1" destOrd="0" parTransId="{DCEF9695-940D-42D9-A5B0-F52DF59685B3}" sibTransId="{9C11050E-128D-41CD-BA7D-6F7155692166}"/>
    <dgm:cxn modelId="{03A54E42-1B4C-46C1-B709-D8915D1ED749}" type="presOf" srcId="{4C007763-966C-45FD-9148-21A3B87382D7}" destId="{8092A438-4A65-462B-830C-E7CE4992BE9D}" srcOrd="0" destOrd="0" presId="urn:microsoft.com/office/officeart/2005/8/layout/hProcess9"/>
    <dgm:cxn modelId="{9341D47B-BBDD-4951-98A0-2DC220061FCD}" type="presOf" srcId="{9843E01D-23CA-4F77-85F3-1C8FB6066693}" destId="{08C28D28-4C8C-4AE2-94B7-093292DACB72}" srcOrd="0" destOrd="0" presId="urn:microsoft.com/office/officeart/2005/8/layout/hProcess9"/>
    <dgm:cxn modelId="{392670AB-5834-4C7C-B26E-ED0FE699423A}" srcId="{BFA76BB4-687F-433D-B01D-5A7CDB38AFD4}" destId="{8EE600D2-FAB5-464C-8E59-43319D965E23}" srcOrd="4" destOrd="0" parTransId="{AFB4874A-9D9D-410D-BA70-FFAD1EB76DC1}" sibTransId="{755753F9-B554-4740-96D2-A9B87A4EAA0B}"/>
    <dgm:cxn modelId="{CDAB1F11-5C5B-4785-A9D6-9CC429248185}" srcId="{BFA76BB4-687F-433D-B01D-5A7CDB38AFD4}" destId="{C0E4A7C6-B926-479E-B610-8382514654D2}" srcOrd="2" destOrd="0" parTransId="{07CB1CC3-8834-43D1-B4CF-9DBDBDF34E49}" sibTransId="{8BD699F3-374E-491E-88A5-599231A145DC}"/>
    <dgm:cxn modelId="{F16E1D75-DEFD-400F-94B5-E1A41A883233}" type="presOf" srcId="{BFA76BB4-687F-433D-B01D-5A7CDB38AFD4}" destId="{908FAD86-803E-49DF-8362-B3FCA856D227}" srcOrd="0" destOrd="0" presId="urn:microsoft.com/office/officeart/2005/8/layout/hProcess9"/>
    <dgm:cxn modelId="{999095CE-8DA6-4162-9A1A-D7721D63A16D}" type="presOf" srcId="{27A9EC35-2F92-4ED8-AA0C-8B3AA45BF296}" destId="{CB76E965-603B-4895-A010-9AE7816F61F5}" srcOrd="0" destOrd="0" presId="urn:microsoft.com/office/officeart/2005/8/layout/hProcess9"/>
    <dgm:cxn modelId="{F58B58F1-66DD-4864-B6DE-2CA7CA7DADD0}" type="presOf" srcId="{88FD91C7-0289-4930-9758-CB465C8DF439}" destId="{AE8EC9B7-C9CD-4C98-B8B7-654995071930}" srcOrd="0" destOrd="0" presId="urn:microsoft.com/office/officeart/2005/8/layout/hProcess9"/>
    <dgm:cxn modelId="{3CA56CBD-4F91-42E0-8390-9EE65712B4F1}" type="presParOf" srcId="{908FAD86-803E-49DF-8362-B3FCA856D227}" destId="{3E2A821A-A389-4B0B-9141-C029C17CD0D9}" srcOrd="0" destOrd="0" presId="urn:microsoft.com/office/officeart/2005/8/layout/hProcess9"/>
    <dgm:cxn modelId="{AAFABCAF-1611-461A-B59C-E52D17164F3D}" type="presParOf" srcId="{908FAD86-803E-49DF-8362-B3FCA856D227}" destId="{6FA89176-C727-4494-8AB5-35F77AA30347}" srcOrd="1" destOrd="0" presId="urn:microsoft.com/office/officeart/2005/8/layout/hProcess9"/>
    <dgm:cxn modelId="{BD7A13D6-66EE-4C62-A06B-7634223A09A1}" type="presParOf" srcId="{6FA89176-C727-4494-8AB5-35F77AA30347}" destId="{CB76E965-603B-4895-A010-9AE7816F61F5}" srcOrd="0" destOrd="0" presId="urn:microsoft.com/office/officeart/2005/8/layout/hProcess9"/>
    <dgm:cxn modelId="{224C681F-78AF-4A2D-A0B2-938BF85AD670}" type="presParOf" srcId="{6FA89176-C727-4494-8AB5-35F77AA30347}" destId="{2F3DFCFA-BEDC-4F94-A4E3-F054DF9288CB}" srcOrd="1" destOrd="0" presId="urn:microsoft.com/office/officeart/2005/8/layout/hProcess9"/>
    <dgm:cxn modelId="{75559033-D911-49B9-A329-440493BFE7EB}" type="presParOf" srcId="{6FA89176-C727-4494-8AB5-35F77AA30347}" destId="{8092A438-4A65-462B-830C-E7CE4992BE9D}" srcOrd="2" destOrd="0" presId="urn:microsoft.com/office/officeart/2005/8/layout/hProcess9"/>
    <dgm:cxn modelId="{FC42A3FB-572C-468C-A127-EBE4BDE69CB0}" type="presParOf" srcId="{6FA89176-C727-4494-8AB5-35F77AA30347}" destId="{093EBE8D-17A7-4E4A-9076-73E899406D49}" srcOrd="3" destOrd="0" presId="urn:microsoft.com/office/officeart/2005/8/layout/hProcess9"/>
    <dgm:cxn modelId="{FB56C35C-A390-4FA1-BF8B-893D54C9B403}" type="presParOf" srcId="{6FA89176-C727-4494-8AB5-35F77AA30347}" destId="{FC3615DC-93F5-4F7F-AB31-BCAA2458FC8A}" srcOrd="4" destOrd="0" presId="urn:microsoft.com/office/officeart/2005/8/layout/hProcess9"/>
    <dgm:cxn modelId="{709CCB37-7AA9-4942-8166-6E55139D7CD0}" type="presParOf" srcId="{6FA89176-C727-4494-8AB5-35F77AA30347}" destId="{06D0FDD9-15D6-4565-8FD3-054A0A8A2A99}" srcOrd="5" destOrd="0" presId="urn:microsoft.com/office/officeart/2005/8/layout/hProcess9"/>
    <dgm:cxn modelId="{0C0B743D-F425-4404-A292-D57B5AECB554}" type="presParOf" srcId="{6FA89176-C727-4494-8AB5-35F77AA30347}" destId="{DBF13D50-1CA6-40D9-8A1D-6B33E6CAD80C}" srcOrd="6" destOrd="0" presId="urn:microsoft.com/office/officeart/2005/8/layout/hProcess9"/>
    <dgm:cxn modelId="{BB964874-C32D-441E-8B15-22D89868D624}" type="presParOf" srcId="{6FA89176-C727-4494-8AB5-35F77AA30347}" destId="{A7B1A55D-ACA2-4A23-B7B3-C09361252E29}" srcOrd="7" destOrd="0" presId="urn:microsoft.com/office/officeart/2005/8/layout/hProcess9"/>
    <dgm:cxn modelId="{DF3B4116-DC5E-49B9-99C4-89BED710A99B}" type="presParOf" srcId="{6FA89176-C727-4494-8AB5-35F77AA30347}" destId="{2F0444A6-6E94-49A6-A649-0B9CFD553AB5}" srcOrd="8" destOrd="0" presId="urn:microsoft.com/office/officeart/2005/8/layout/hProcess9"/>
    <dgm:cxn modelId="{429118A7-9618-49CB-853C-42CD62C8DC1E}" type="presParOf" srcId="{6FA89176-C727-4494-8AB5-35F77AA30347}" destId="{7FEBF0F3-C73F-4132-9617-23A2A72D404A}" srcOrd="9" destOrd="0" presId="urn:microsoft.com/office/officeart/2005/8/layout/hProcess9"/>
    <dgm:cxn modelId="{8A866175-B0CB-4468-8FCB-2F09F03FE6A4}" type="presParOf" srcId="{6FA89176-C727-4494-8AB5-35F77AA30347}" destId="{AE8EC9B7-C9CD-4C98-B8B7-654995071930}" srcOrd="10" destOrd="0" presId="urn:microsoft.com/office/officeart/2005/8/layout/hProcess9"/>
    <dgm:cxn modelId="{D8C87058-D715-43D1-946F-44609FBC0B7F}" type="presParOf" srcId="{6FA89176-C727-4494-8AB5-35F77AA30347}" destId="{72F1A48E-96A7-41BD-B151-C504ECDD1AF8}" srcOrd="11" destOrd="0" presId="urn:microsoft.com/office/officeart/2005/8/layout/hProcess9"/>
    <dgm:cxn modelId="{AD2727B0-10B3-4D53-B2B3-9EADABCF8AED}" type="presParOf" srcId="{6FA89176-C727-4494-8AB5-35F77AA30347}" destId="{08C28D28-4C8C-4AE2-94B7-093292DACB72}" srcOrd="12" destOrd="0" presId="urn:microsoft.com/office/officeart/2005/8/layout/hProcess9"/>
    <dgm:cxn modelId="{5EED3C08-1901-41DE-B7C8-2E2D7BBA64F4}" type="presParOf" srcId="{6FA89176-C727-4494-8AB5-35F77AA30347}" destId="{0E142934-8EC9-4449-8111-13527A26A6D7}" srcOrd="13" destOrd="0" presId="urn:microsoft.com/office/officeart/2005/8/layout/hProcess9"/>
    <dgm:cxn modelId="{491CC8B2-5DD5-44E2-A5CD-263ECA05650F}" type="presParOf" srcId="{6FA89176-C727-4494-8AB5-35F77AA30347}" destId="{2BE2B78C-6B4C-475A-8D20-29E9E0C41524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A821A-A389-4B0B-9141-C029C17CD0D9}">
      <dsp:nvSpPr>
        <dsp:cNvPr id="0" name=""/>
        <dsp:cNvSpPr/>
      </dsp:nvSpPr>
      <dsp:spPr>
        <a:xfrm>
          <a:off x="809872" y="0"/>
          <a:ext cx="9178557" cy="4846692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6E965-603B-4895-A010-9AE7816F61F5}">
      <dsp:nvSpPr>
        <dsp:cNvPr id="0" name=""/>
        <dsp:cNvSpPr/>
      </dsp:nvSpPr>
      <dsp:spPr>
        <a:xfrm>
          <a:off x="5272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latin typeface="Cambria" panose="02040503050406030204" pitchFamily="18" charset="0"/>
              <a:ea typeface="Cambria" panose="02040503050406030204" pitchFamily="18" charset="0"/>
            </a:rPr>
            <a:t>Быстрое хаотичное развитие технологий и искусственного интеллекта</a:t>
          </a:r>
          <a:endParaRPr lang="ru-RU" sz="1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2721" y="1511456"/>
        <a:ext cx="1061948" cy="1823778"/>
      </dsp:txXfrm>
    </dsp:sp>
    <dsp:sp modelId="{8092A438-4A65-462B-830C-E7CE4992BE9D}">
      <dsp:nvSpPr>
        <dsp:cNvPr id="0" name=""/>
        <dsp:cNvSpPr/>
      </dsp:nvSpPr>
      <dsp:spPr>
        <a:xfrm>
          <a:off x="1378259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latin typeface="Cambria" panose="02040503050406030204" pitchFamily="18" charset="0"/>
              <a:ea typeface="Cambria" panose="02040503050406030204" pitchFamily="18" charset="0"/>
            </a:rPr>
            <a:t>Высокая динамичность и нестабильность рынка труда</a:t>
          </a:r>
          <a:endParaRPr lang="ru-RU" sz="1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35708" y="1511456"/>
        <a:ext cx="1061948" cy="1823778"/>
      </dsp:txXfrm>
    </dsp:sp>
    <dsp:sp modelId="{FC3615DC-93F5-4F7F-AB31-BCAA2458FC8A}">
      <dsp:nvSpPr>
        <dsp:cNvPr id="0" name=""/>
        <dsp:cNvSpPr/>
      </dsp:nvSpPr>
      <dsp:spPr>
        <a:xfrm>
          <a:off x="2751247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latin typeface="Cambria" panose="02040503050406030204" pitchFamily="18" charset="0"/>
              <a:ea typeface="Cambria" panose="02040503050406030204" pitchFamily="18" charset="0"/>
            </a:rPr>
            <a:t>«Теснота» традиционных форм обучения</a:t>
          </a:r>
          <a:endParaRPr lang="ru-RU" sz="1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08696" y="1511456"/>
        <a:ext cx="1061948" cy="1823778"/>
      </dsp:txXfrm>
    </dsp:sp>
    <dsp:sp modelId="{DBF13D50-1CA6-40D9-8A1D-6B33E6CAD80C}">
      <dsp:nvSpPr>
        <dsp:cNvPr id="0" name=""/>
        <dsp:cNvSpPr/>
      </dsp:nvSpPr>
      <dsp:spPr>
        <a:xfrm>
          <a:off x="4124234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smtClean="0">
              <a:latin typeface="Cambria" panose="02040503050406030204" pitchFamily="18" charset="0"/>
              <a:ea typeface="Cambria" panose="02040503050406030204" pitchFamily="18" charset="0"/>
            </a:rPr>
            <a:t>Развитие дополнительного образования как возможность получить профессию «здесь и сейчас»</a:t>
          </a:r>
          <a:endParaRPr lang="ru-RU" sz="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81683" y="1511456"/>
        <a:ext cx="1061948" cy="1823778"/>
      </dsp:txXfrm>
    </dsp:sp>
    <dsp:sp modelId="{2F0444A6-6E94-49A6-A649-0B9CFD553AB5}">
      <dsp:nvSpPr>
        <dsp:cNvPr id="0" name=""/>
        <dsp:cNvSpPr/>
      </dsp:nvSpPr>
      <dsp:spPr>
        <a:xfrm>
          <a:off x="5497222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latin typeface="Cambria" panose="02040503050406030204" pitchFamily="18" charset="0"/>
              <a:ea typeface="Cambria" panose="02040503050406030204" pitchFamily="18" charset="0"/>
            </a:rPr>
            <a:t>Стремление соответствовать ожиданиям семьи и общества</a:t>
          </a:r>
          <a:endParaRPr lang="ru-RU" sz="1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554671" y="1511456"/>
        <a:ext cx="1061948" cy="1823778"/>
      </dsp:txXfrm>
    </dsp:sp>
    <dsp:sp modelId="{AE8EC9B7-C9CD-4C98-B8B7-654995071930}">
      <dsp:nvSpPr>
        <dsp:cNvPr id="0" name=""/>
        <dsp:cNvSpPr/>
      </dsp:nvSpPr>
      <dsp:spPr>
        <a:xfrm>
          <a:off x="6870209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>
              <a:latin typeface="Cambria" panose="02040503050406030204" pitchFamily="18" charset="0"/>
              <a:ea typeface="Cambria" panose="02040503050406030204" pitchFamily="18" charset="0"/>
            </a:rPr>
            <a:t>Социальная изоляция из-за погружения в учёбу и построение карьеры</a:t>
          </a:r>
          <a:endParaRPr lang="ru-RU" sz="1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927658" y="1511456"/>
        <a:ext cx="1061948" cy="1823778"/>
      </dsp:txXfrm>
    </dsp:sp>
    <dsp:sp modelId="{08C28D28-4C8C-4AE2-94B7-093292DACB72}">
      <dsp:nvSpPr>
        <dsp:cNvPr id="0" name=""/>
        <dsp:cNvSpPr/>
      </dsp:nvSpPr>
      <dsp:spPr>
        <a:xfrm>
          <a:off x="8243196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smtClean="0">
              <a:latin typeface="Cambria" panose="02040503050406030204" pitchFamily="18" charset="0"/>
              <a:ea typeface="Cambria" panose="02040503050406030204" pitchFamily="18" charset="0"/>
            </a:rPr>
            <a:t>Недостаточный уровень индивидуально-психологической грамотности и психологической культуры</a:t>
          </a:r>
          <a:endParaRPr lang="ru-RU" sz="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300645" y="1511456"/>
        <a:ext cx="1061948" cy="1823778"/>
      </dsp:txXfrm>
    </dsp:sp>
    <dsp:sp modelId="{2BE2B78C-6B4C-475A-8D20-29E9E0C41524}">
      <dsp:nvSpPr>
        <dsp:cNvPr id="0" name=""/>
        <dsp:cNvSpPr/>
      </dsp:nvSpPr>
      <dsp:spPr>
        <a:xfrm>
          <a:off x="9616184" y="1454007"/>
          <a:ext cx="1176846" cy="19386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smtClean="0">
              <a:latin typeface="Cambria" panose="02040503050406030204" pitchFamily="18" charset="0"/>
              <a:ea typeface="Cambria" panose="02040503050406030204" pitchFamily="18" charset="0"/>
            </a:rPr>
            <a:t>Примитивные траектории индивидуального совладания, наносящие вред здоровью и жизни</a:t>
          </a:r>
          <a:endParaRPr lang="ru-RU" sz="9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673633" y="1511456"/>
        <a:ext cx="1061948" cy="1823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05722" y="4714399"/>
            <a:ext cx="4981470" cy="446627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55959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723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43AF4-53F9-48A9-96AF-82BC8F2DD84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62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/>
          <a:lstStyle/>
          <a:p>
            <a:fld id="{41243AF4-53F9-48A9-96AF-82BC8F2DD84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27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762375" y="85947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B2CFDBE-A7EB-44DC-993E-87CBBB1A553C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22288" y="685800"/>
            <a:ext cx="4552950" cy="25622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Заметки 2">
            <a:extLst>
              <a:ext uri="{FF2B5EF4-FFF2-40B4-BE49-F238E27FC236}">
                <a16:creationId xmlns="" xmlns:a16="http://schemas.microsoft.com/office/drawing/2014/main" id="{C2D406C7-E9D2-CE4B-AD60-8002C7DDE1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77813" y="3371850"/>
            <a:ext cx="6302375" cy="50863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altLang="ru-RU" sz="1400">
                <a:solidFill>
                  <a:srgbClr val="000000"/>
                </a:solidFill>
              </a:rPr>
              <a:t>На факультете психологии создан современный научно-образовательный центр «Инновационные технологии в фундаментальной и прикладной психологии», оснащенный комплексом психофизиологического оборудования и системой виртуальной реальности, и связанные с кластерами суперкомпьютера «Ломоносов».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ru-RU" sz="1400">
                <a:solidFill>
                  <a:srgbClr val="000000"/>
                </a:solidFill>
              </a:rPr>
              <a:t>В </a:t>
            </a:r>
            <a:r>
              <a:rPr lang="en-US" altLang="ru-RU" sz="1400">
                <a:solidFill>
                  <a:srgbClr val="000000"/>
                </a:solidFill>
              </a:rPr>
              <a:t>CAVE-</a:t>
            </a:r>
            <a:r>
              <a:rPr lang="ru-RU" altLang="ru-RU" sz="1400">
                <a:solidFill>
                  <a:srgbClr val="000000"/>
                </a:solidFill>
              </a:rPr>
              <a:t>установке находится испытуемый, который выполняет определенный вид деятельности. Условия выполнения деятельности задаются с помощью динамических изменений виртуального пространства и расположенных в нем объектов.</a:t>
            </a:r>
            <a:r>
              <a:rPr lang="en-US" altLang="ru-RU" sz="1400">
                <a:solidFill>
                  <a:srgbClr val="000000"/>
                </a:solidFill>
              </a:rPr>
              <a:t> </a:t>
            </a:r>
            <a:r>
              <a:rPr lang="ru-RU" altLang="ru-RU" sz="1400">
                <a:solidFill>
                  <a:srgbClr val="000000"/>
                </a:solidFill>
              </a:rPr>
              <a:t>Управление виртуальной реальностью осуществляется компьютером.</a:t>
            </a:r>
            <a:endParaRPr lang="en-US" altLang="ru-RU" sz="140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altLang="ru-RU" sz="1400">
                <a:solidFill>
                  <a:srgbClr val="000000"/>
                </a:solidFill>
              </a:rPr>
              <a:t>С испытуемого снимается комплекс психофизиологических показателей (256 отведений ЭЭГ, ЭКГ, КГР, ФПГ, ЭМГ, ЭОГ), поведенческих реакций и эффективности выполняемой деятельности. Этот набор параметров позволяет описать динамику функционального состояния человека в зависимости от условий  деятельности.</a:t>
            </a:r>
          </a:p>
          <a:p>
            <a:pPr algn="just">
              <a:lnSpc>
                <a:spcPct val="80000"/>
              </a:lnSpc>
              <a:defRPr/>
            </a:pPr>
            <a:r>
              <a:rPr lang="ru-RU" altLang="ru-RU" sz="1400">
                <a:solidFill>
                  <a:srgbClr val="000000"/>
                </a:solidFill>
              </a:rPr>
              <a:t>Пакет данных передается через центр управления в суперкомпьютер, где массив показателей анализируется в режиме реального времени и проводится модификация условий выполнения деятельности.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400"/>
              <a:t>В комнате виртуальной реальности (КВР) человек выполняет определенный вид деятельности. Ее условия задаются с помощью динамических изменений виртуального пространства и расположенных в нем объектов.</a:t>
            </a:r>
            <a:r>
              <a:rPr lang="en-US" altLang="ru-RU" sz="1400"/>
              <a:t> </a:t>
            </a:r>
            <a:r>
              <a:rPr lang="ru-RU" altLang="ru-RU" sz="1400"/>
              <a:t>Управление КВР осуществляется  суперкомпьютером (СК) через компьютер КВР.</a:t>
            </a:r>
            <a:endParaRPr lang="en-US" altLang="ru-RU" sz="1400"/>
          </a:p>
          <a:p>
            <a:pPr>
              <a:lnSpc>
                <a:spcPct val="80000"/>
              </a:lnSpc>
              <a:defRPr/>
            </a:pPr>
            <a:r>
              <a:rPr lang="ru-RU" altLang="ru-RU" sz="1400"/>
              <a:t>   С человека </a:t>
            </a:r>
            <a:r>
              <a:rPr lang="en-US" altLang="ru-RU" sz="1400"/>
              <a:t>gjkexftncz</a:t>
            </a:r>
            <a:r>
              <a:rPr lang="ru-RU" altLang="ru-RU" sz="1400"/>
              <a:t> комплекс психофизиологических показателей (256 отведений ЭЭГ, электррокардиограммы и др.), поведенческих реакций и параметров эффективности выполняемой деятельности. Этот набор показателей и параметров позволяет описать временную и физиологическую динамику ФС. </a:t>
            </a:r>
          </a:p>
          <a:p>
            <a:pPr>
              <a:lnSpc>
                <a:spcPct val="80000"/>
              </a:lnSpc>
              <a:defRPr/>
            </a:pPr>
            <a:r>
              <a:rPr lang="ru-RU" altLang="ru-RU" sz="1400"/>
              <a:t>    Пакет данных о ФС транслируется через локальный персональный компьютер (ЛПК) на суперкомпьютер (СК), анализируется и в зависимости от наличного ФС проводится модификация условий выполнения деятельности.</a:t>
            </a:r>
          </a:p>
          <a:p>
            <a:pPr>
              <a:lnSpc>
                <a:spcPct val="80000"/>
              </a:lnSpc>
              <a:defRPr/>
            </a:pPr>
            <a:endParaRPr lang="ru-RU" altLang="ru-RU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7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86C143-5485-E56F-1024-E45FA2F55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xmlns="" id="{5E09BC88-7F9A-81E2-CB05-7CE2E7C9B6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xmlns="" id="{F9764D91-FC82-4AC9-F397-CC296451D1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xmlns="" id="{95DB88A5-6C6B-F4C0-0EFA-8AD464FC6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11227" y="10232306"/>
            <a:ext cx="2915659" cy="5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94AF1F-4B32-47A3-BC75-783561A12D9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3609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11227" y="10232306"/>
            <a:ext cx="2915659" cy="5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94AF1F-4B32-47A3-BC75-783561A12D9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2154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1231DD-DCC4-4392-E505-8C13A57BF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xmlns="" id="{1924D986-170D-D438-6CF1-C111A17660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5113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xmlns="" id="{DC28B955-333C-E693-987A-78B92560CA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xmlns="" id="{B3DD5BB1-B9F7-AA58-8B28-6B3E2D3AA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11227" y="10232306"/>
            <a:ext cx="2915659" cy="5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94AF1F-4B32-47A3-BC75-783561A12D9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2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/>
          <a:lstStyle/>
          <a:p>
            <a:fld id="{41243AF4-53F9-48A9-96AF-82BC8F2DD84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469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>
            <a:spLocks noGrp="1"/>
          </p:cNvSpPr>
          <p:nvPr>
            <p:ph type="body" idx="1"/>
          </p:nvPr>
        </p:nvSpPr>
        <p:spPr>
          <a:xfrm>
            <a:off x="673317" y="5117906"/>
            <a:ext cx="5386528" cy="484854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0263" cy="4040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221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1E12F2C-4B0E-124B-8146-3B08C1D89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B6462-5C79-4F1B-8A97-2F78E53514FD}" type="datetime1">
              <a:rPr lang="ru-RU" smtClean="0"/>
              <a:t>20.05.2025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BAF45F-722A-A242-96C3-E7AF9411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DAC267E-E7D3-064E-A447-2FE43630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A07-682F-6D49-B093-B90B0113D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DDBAEA-5AC5-EC4F-B110-289A8A95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812E93-B054-5F4C-BF3A-C55965E2C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D99E6C-3DC7-C14A-8CEC-2FDD524D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D44A09-2BF2-B143-809E-5ED423933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72BFA6-B851-8C40-8DED-14EEC462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3917" y="6400413"/>
            <a:ext cx="279883" cy="276999"/>
          </a:xfrm>
        </p:spPr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0E983A07-682F-6D49-B093-B90B0113D0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6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3917" y="6400413"/>
            <a:ext cx="27988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625D05-FC4E-9C49-A814-D8E0349E0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584" y="2755490"/>
            <a:ext cx="7687606" cy="903998"/>
          </a:xfrm>
        </p:spPr>
        <p:txBody>
          <a:bodyPr>
            <a:noAutofit/>
          </a:bodyPr>
          <a:lstStyle/>
          <a:p>
            <a:pPr algn="l"/>
            <a:r>
              <a:rPr lang="ru-RU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Доверенный </a:t>
            </a:r>
            <a:r>
              <a:rPr lang="en-US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искусственный </a:t>
            </a:r>
            <a:r>
              <a:rPr lang="ru-RU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интеллект?</a:t>
            </a:r>
            <a:endParaRPr lang="ru-RU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5821578" y="183887"/>
            <a:ext cx="548844" cy="12192000"/>
          </a:xfrm>
          <a:prstGeom prst="rect">
            <a:avLst/>
          </a:prstGeom>
          <a:solidFill>
            <a:schemeClr val="accent3">
              <a:alpha val="5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E41C0EBC-145B-EF2E-1C22-ED153BB78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44" y="3754981"/>
            <a:ext cx="7056226" cy="178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000" tIns="108000" rIns="108000" bIns="10800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Зинченко Юрий Петрович 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b="0" dirty="0">
                <a:latin typeface="Cambria" panose="02040503050406030204" pitchFamily="18" charset="0"/>
                <a:ea typeface="Cambria" panose="02040503050406030204" pitchFamily="18" charset="0"/>
              </a:rPr>
              <a:t>декан факультета психологии МГУ имени М.В. Ломоносова, </a:t>
            </a:r>
            <a:endParaRPr lang="en-US" sz="1400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b="0" dirty="0">
                <a:latin typeface="Cambria" panose="02040503050406030204" pitchFamily="18" charset="0"/>
                <a:ea typeface="Cambria" panose="02040503050406030204" pitchFamily="18" charset="0"/>
              </a:rPr>
              <a:t>директор Федерального научного центра</a:t>
            </a:r>
          </a:p>
          <a:p>
            <a:r>
              <a:rPr lang="ru-RU" sz="1400" b="0" dirty="0">
                <a:latin typeface="Cambria" panose="02040503050406030204" pitchFamily="18" charset="0"/>
                <a:ea typeface="Cambria" panose="02040503050406030204" pitchFamily="18" charset="0"/>
              </a:rPr>
              <a:t>психологических и междисциплинарных исследований,</a:t>
            </a:r>
          </a:p>
          <a:p>
            <a:r>
              <a:rPr lang="ru-RU" sz="1400" b="0" dirty="0">
                <a:latin typeface="Cambria" panose="02040503050406030204" pitchFamily="18" charset="0"/>
                <a:ea typeface="Cambria" panose="02040503050406030204" pitchFamily="18" charset="0"/>
              </a:rPr>
              <a:t>президент Российского психологического общества, </a:t>
            </a:r>
          </a:p>
          <a:p>
            <a:r>
              <a:rPr lang="ru-RU" sz="1400" b="0" dirty="0">
                <a:latin typeface="Cambria" panose="02040503050406030204" pitchFamily="18" charset="0"/>
                <a:ea typeface="Cambria" panose="02040503050406030204" pitchFamily="18" charset="0"/>
              </a:rPr>
              <a:t>главный внештатный специалист по медицинской  психологии Минздрава России, </a:t>
            </a:r>
            <a:endParaRPr lang="en-US" sz="1400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400" b="0" dirty="0">
                <a:latin typeface="Cambria" panose="02040503050406030204" pitchFamily="18" charset="0"/>
                <a:ea typeface="Cambria" panose="02040503050406030204" pitchFamily="18" charset="0"/>
              </a:rPr>
              <a:t>доктор психологических наук, профессор, академик РАО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B189C63-2409-248C-7B1B-36CAA2A083D4}"/>
              </a:ext>
            </a:extLst>
          </p:cNvPr>
          <p:cNvSpPr/>
          <p:nvPr/>
        </p:nvSpPr>
        <p:spPr>
          <a:xfrm>
            <a:off x="410920" y="0"/>
            <a:ext cx="340962" cy="6858000"/>
          </a:xfrm>
          <a:prstGeom prst="rect">
            <a:avLst/>
          </a:prstGeom>
          <a:solidFill>
            <a:srgbClr val="344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4826481" y="204985"/>
            <a:ext cx="2909824" cy="2339707"/>
            <a:chOff x="5178099" y="241557"/>
            <a:chExt cx="1792477" cy="1598968"/>
          </a:xfrm>
        </p:grpSpPr>
        <p:pic>
          <p:nvPicPr>
            <p:cNvPr id="17" name="Google Shape;151;p22">
              <a:extLst>
                <a:ext uri="{FF2B5EF4-FFF2-40B4-BE49-F238E27FC236}">
                  <a16:creationId xmlns:a16="http://schemas.microsoft.com/office/drawing/2014/main" xmlns="" id="{98D64BF5-34F9-D98C-E7DE-175B3FFC95A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809" y="241557"/>
              <a:ext cx="1440000" cy="14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FF574E88-D392-4862-8256-F4F659A74B9A}"/>
                </a:ext>
              </a:extLst>
            </p:cNvPr>
            <p:cNvSpPr/>
            <p:nvPr/>
          </p:nvSpPr>
          <p:spPr>
            <a:xfrm>
              <a:off x="5178099" y="1440415"/>
              <a:ext cx="179247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Факультет психологии</a:t>
              </a:r>
            </a:p>
            <a:p>
              <a:pPr algn="ctr"/>
              <a:r>
                <a:rPr lang="ru-RU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МГУ имени М.В. Ломоносова</a:t>
              </a:r>
              <a:endParaRPr lang="ru-RU" sz="1000" i="1" dirty="0"/>
            </a:p>
          </p:txBody>
        </p:sp>
      </p:grpSp>
      <p:sp>
        <p:nvSpPr>
          <p:cNvPr id="9" name="Номер слайда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D83933-C80C-0C14-4794-07F190C69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56" y="447515"/>
            <a:ext cx="2788463" cy="100384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18022" r="71703" b="18577"/>
          <a:stretch/>
        </p:blipFill>
        <p:spPr>
          <a:xfrm>
            <a:off x="3196962" y="447515"/>
            <a:ext cx="1325194" cy="1297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32" y="2984498"/>
            <a:ext cx="3328737" cy="33287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2822" y="604905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i="1" dirty="0">
                <a:latin typeface="Cambria" panose="02040503050406030204" pitchFamily="18" charset="0"/>
                <a:ea typeface="Cambria" panose="02040503050406030204" pitchFamily="18" charset="0"/>
              </a:rPr>
              <a:t>III форум «Технологии доверенного искусственного интеллекта</a:t>
            </a:r>
            <a:r>
              <a:rPr lang="ru-RU" sz="1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</a:p>
          <a:p>
            <a:r>
              <a:rPr lang="ru-RU" sz="1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 мая 2025 года</a:t>
            </a:r>
            <a:endParaRPr lang="ru-RU" sz="1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sp>
        <p:nvSpPr>
          <p:cNvPr id="8" name="Прямоугольник 7"/>
          <p:cNvSpPr/>
          <p:nvPr/>
        </p:nvSpPr>
        <p:spPr>
          <a:xfrm>
            <a:off x="0" y="287246"/>
            <a:ext cx="12192000" cy="789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ИИ как предмет психологического исследования: </a:t>
            </a:r>
          </a:p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ИИ и когнитивные искажения</a:t>
            </a: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644" y="1077135"/>
            <a:ext cx="8036724" cy="40626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Когнитивная психология достигла больших результатов в изучении познавательной деятельности человека.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Был обнаружен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феномен 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когнитивных искажений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- систематические ошибки мышления, основным источником которых является само функционирование психических процессов и механизмов. </a:t>
            </a:r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Существуют риски намеренного порождения системами ИИ когнитивных искажений.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6" name="Picture 2" descr="http://library.ime.ru/jirbis/images/stories/new_arrivals/in_nobeli/judg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377" y="1190025"/>
            <a:ext cx="2667479" cy="402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64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CD5DAB-EBFE-B776-8B1E-0C6866517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xmlns="" id="{A311CECA-9157-9BAD-D0A1-335CB4E56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558" y="1475874"/>
            <a:ext cx="643241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sz="200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Навешивание </a:t>
            </a:r>
            <a:r>
              <a:rPr lang="ru-RU" sz="200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ярлыков</a:t>
            </a:r>
          </a:p>
          <a:p>
            <a:pPr algn="just"/>
            <a:endParaRPr lang="ru-RU" sz="2000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b="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Вынесение обобщающего суждения о человеке на основе единичного случая его успеха или неудачи. Это работает в обе стороны и обычно основывается на недостатке информации о событии</a:t>
            </a:r>
            <a:r>
              <a:rPr lang="ru-RU" sz="2000" b="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ru-RU" sz="2000" b="0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2000" b="0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200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600" i="0" dirty="0" smtClean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600" i="0" dirty="0" smtClean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1600" i="0" dirty="0">
              <a:solidFill>
                <a:srgbClr val="33333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altLang="ru-RU" sz="2000" b="0" dirty="0">
                <a:latin typeface="Cambria" panose="02040503050406030204" pitchFamily="18" charset="0"/>
                <a:ea typeface="Cambria" panose="02040503050406030204" pitchFamily="18" charset="0"/>
              </a:rPr>
              <a:t>Сгенерированные нейросетями «вирусные» фотографии, видеофильмы визуализируют понятия и значения предметов и явлений, заставляя тем самым </a:t>
            </a:r>
            <a:r>
              <a:rPr lang="ru-RU" altLang="ru-RU" sz="2000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наблюдателя </a:t>
            </a:r>
            <a:r>
              <a:rPr lang="ru-RU" altLang="ru-RU" sz="2000" b="0" dirty="0">
                <a:latin typeface="Cambria" panose="02040503050406030204" pitchFamily="18" charset="0"/>
                <a:ea typeface="Cambria" panose="02040503050406030204" pitchFamily="18" charset="0"/>
              </a:rPr>
              <a:t>поверить в них.</a:t>
            </a:r>
          </a:p>
        </p:txBody>
      </p:sp>
      <p:sp>
        <p:nvSpPr>
          <p:cNvPr id="98" name="CustomShape 1">
            <a:extLst>
              <a:ext uri="{FF2B5EF4-FFF2-40B4-BE49-F238E27FC236}">
                <a16:creationId xmlns:a16="http://schemas.microsoft.com/office/drawing/2014/main" xmlns="" id="{81938EFC-1BBE-2C54-D92D-F0151E46FB12}"/>
              </a:ext>
            </a:extLst>
          </p:cNvPr>
          <p:cNvSpPr/>
          <p:nvPr/>
        </p:nvSpPr>
        <p:spPr>
          <a:xfrm>
            <a:off x="1524000" y="187325"/>
            <a:ext cx="184150" cy="369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FBFA988-EE35-7234-88FA-5048817EA3E9}"/>
              </a:ext>
            </a:extLst>
          </p:cNvPr>
          <p:cNvSpPr/>
          <p:nvPr/>
        </p:nvSpPr>
        <p:spPr>
          <a:xfrm>
            <a:off x="206375" y="174625"/>
            <a:ext cx="11779250" cy="650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B48DF4E-7911-E71A-7CE0-4180D5C7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31BF1-BDFD-4CAD-8EE3-4D28F0FEA1C0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F09ECC-508C-A0F4-CF7C-F50959524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" t="1349" r="3965" b="1013"/>
          <a:stretch/>
        </p:blipFill>
        <p:spPr>
          <a:xfrm>
            <a:off x="7223408" y="3212431"/>
            <a:ext cx="2069432" cy="36455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923" y="1475874"/>
            <a:ext cx="3100077" cy="42471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387350"/>
            <a:ext cx="12192000" cy="8048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Когнитивные искажения в </a:t>
            </a:r>
            <a:r>
              <a:rPr lang="ru-RU" alt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мышлении: результат работы ИИ</a:t>
            </a:r>
            <a:endParaRPr lang="ru-RU" altLang="ru-RU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 rot="16200000" flipH="1">
            <a:off x="2827425" y="3737814"/>
            <a:ext cx="1124954" cy="904373"/>
          </a:xfrm>
          <a:prstGeom prst="stripedRightArrow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5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1524000" y="187325"/>
            <a:ext cx="184150" cy="369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06375" y="174625"/>
            <a:ext cx="11779250" cy="650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387350"/>
            <a:ext cx="12192000" cy="8048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Когнитивные искажения в мышлении</a:t>
            </a:r>
            <a:endParaRPr lang="ru-RU" altLang="ru-RU" sz="3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31BF1-BDFD-4CAD-8EE3-4D28F0FEA1C0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5586517" y="1534155"/>
            <a:ext cx="616385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Негативный фильтр</a:t>
            </a:r>
          </a:p>
          <a:p>
            <a:pPr algn="just"/>
            <a:endParaRPr lang="ru-RU" sz="2000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b="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выхватывание из общего потока информации только негативных аспектов произошедшего и игнорирование позитивных.</a:t>
            </a:r>
            <a:endParaRPr lang="ru-RU" sz="2000" b="0" i="1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2000" b="0" i="1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b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Например, вы опубликовали пост в Телеграмме, после чего в течение часа получили 5 позитивных комментариев и один негативный. Если вы концентрируетесь именно на нём, то это повод задуматься: быть может, негативный фильтр - это как раз то когнитивное искажение, которое присуще именно вам?</a:t>
            </a:r>
            <a:endParaRPr lang="ru-RU" altLang="ru-RU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altLang="ru-RU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314" name="Picture 2" descr="Негативный фильтр с точки зрения когнитивно-поведенческой терапии (КПТ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1521"/>
            <a:ext cx="5357883" cy="357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4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3312E2-19E0-3FFF-5425-3C3DF8C8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>
            <a:extLst>
              <a:ext uri="{FF2B5EF4-FFF2-40B4-BE49-F238E27FC236}">
                <a16:creationId xmlns:a16="http://schemas.microsoft.com/office/drawing/2014/main" xmlns="" id="{E0F49056-4BED-3E4E-FDB6-62F3545063C3}"/>
              </a:ext>
            </a:extLst>
          </p:cNvPr>
          <p:cNvSpPr/>
          <p:nvPr/>
        </p:nvSpPr>
        <p:spPr>
          <a:xfrm>
            <a:off x="1524000" y="187325"/>
            <a:ext cx="184150" cy="3698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1837580-2AB0-8DE8-C5C8-0B0DA8471D6D}"/>
              </a:ext>
            </a:extLst>
          </p:cNvPr>
          <p:cNvSpPr/>
          <p:nvPr/>
        </p:nvSpPr>
        <p:spPr>
          <a:xfrm>
            <a:off x="206375" y="174625"/>
            <a:ext cx="11779250" cy="650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D67BD9C-9758-C1A2-4390-CB468FE48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331BF1-BDFD-4CAD-8EE3-4D28F0FEA1C0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xmlns="" id="{BCA1C38D-670F-1C82-5174-491AAACAC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23" y="1404938"/>
            <a:ext cx="5861551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/>
            <a:r>
              <a:rPr lang="ru-RU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Негативный фильтр</a:t>
            </a:r>
          </a:p>
          <a:p>
            <a:pPr algn="just"/>
            <a:endParaRPr lang="ru-RU" sz="2000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b="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выхватывание из общего потока информации только негативных аспектов произошедшего и игнорирование позитивных</a:t>
            </a:r>
            <a:r>
              <a:rPr lang="ru-RU" sz="2000" b="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ru-RU" sz="2000" b="0" i="1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000" b="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Рекомендательные новостные сервисы могут концентрироваться на выделении негативной информации.</a:t>
            </a:r>
          </a:p>
          <a:p>
            <a:pPr algn="just"/>
            <a:endParaRPr lang="ru-RU" altLang="ru-RU" sz="20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872269-669E-2884-5CD3-1448B780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31" y="1392238"/>
            <a:ext cx="2837273" cy="27891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A26D64-E985-7893-7AFE-47D794CF6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190" y="2064991"/>
            <a:ext cx="2906462" cy="13615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4966A47-AD53-3281-D1F5-03EF313A10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40"/>
          <a:stretch/>
        </p:blipFill>
        <p:spPr>
          <a:xfrm>
            <a:off x="2342146" y="4247613"/>
            <a:ext cx="8681453" cy="215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387350"/>
            <a:ext cx="12192000" cy="8048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Когнитивные искажения в мышлении: результат работы ИИ</a:t>
            </a:r>
            <a:endParaRPr lang="ru-RU" altLang="ru-RU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6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36CE06A-25B0-5849-8ADD-8FFB68E291CD}"/>
              </a:ext>
            </a:extLst>
          </p:cNvPr>
          <p:cNvSpPr/>
          <p:nvPr/>
        </p:nvSpPr>
        <p:spPr>
          <a:xfrm>
            <a:off x="0" y="352858"/>
            <a:ext cx="12192000" cy="701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Вызовы и риски для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современной </a:t>
            </a: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молодёжи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в период профессионального самоопределения</a:t>
            </a:r>
            <a:endParaRPr lang="ru-RU" altLang="ru-RU" sz="24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613244" y="1445704"/>
          <a:ext cx="10798303" cy="484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617" y="4427133"/>
            <a:ext cx="1080000" cy="10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46" y="4570018"/>
            <a:ext cx="1080000" cy="10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564" y="2161978"/>
            <a:ext cx="1080000" cy="10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79" y="2168882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7" y="2161978"/>
            <a:ext cx="108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85" y="4517133"/>
            <a:ext cx="108000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94" y="2168882"/>
            <a:ext cx="1080000" cy="10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476" y="4570018"/>
            <a:ext cx="990000" cy="990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759710" y="1370274"/>
            <a:ext cx="4487368" cy="54849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050" b="1" dirty="0">
                <a:latin typeface="Cambria" panose="02040503050406030204" pitchFamily="18" charset="0"/>
                <a:ea typeface="Cambria" panose="02040503050406030204" pitchFamily="18" charset="0"/>
              </a:rPr>
              <a:t>Повышенная тревожность </a:t>
            </a:r>
            <a:r>
              <a:rPr lang="ru-RU" altLang="ru-RU" sz="1050" dirty="0">
                <a:latin typeface="Cambria" panose="02040503050406030204" pitchFamily="18" charset="0"/>
                <a:ea typeface="Cambria" panose="02040503050406030204" pitchFamily="18" charset="0"/>
              </a:rPr>
              <a:t>среди учащейся молодёжи в связи с неопределённостью «образа будущего</a:t>
            </a:r>
            <a:r>
              <a:rPr lang="ru-RU" altLang="ru-RU" sz="1050" dirty="0" smtClean="0"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sz="105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7834" y="5792718"/>
            <a:ext cx="3706803" cy="67998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050" b="1" dirty="0">
                <a:latin typeface="Cambria" panose="02040503050406030204" pitchFamily="18" charset="0"/>
                <a:ea typeface="Cambria" panose="02040503050406030204" pitchFamily="18" charset="0"/>
              </a:rPr>
              <a:t>«Романтизация» в сети случаев асоциального поведения в подростковой и </a:t>
            </a:r>
            <a:r>
              <a:rPr lang="ru-RU" altLang="ru-RU" sz="105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молодёжной среде</a:t>
            </a:r>
            <a:endParaRPr lang="ru-RU" sz="10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733525" y="5803223"/>
            <a:ext cx="5263337" cy="65897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050" b="1" dirty="0">
                <a:latin typeface="Cambria" panose="02040503050406030204" pitchFamily="18" charset="0"/>
                <a:ea typeface="Cambria" panose="02040503050406030204" pitchFamily="18" charset="0"/>
              </a:rPr>
              <a:t>Неустойчивость ценностно-смысловых установок молодёжи в связи с высоким уровнем динамики социально-экономических </a:t>
            </a:r>
            <a:r>
              <a:rPr lang="ru-RU" altLang="ru-RU" sz="105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изменений</a:t>
            </a:r>
            <a:endParaRPr lang="ru-RU" sz="105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A07-682F-6D49-B093-B90B0113D02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8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pic>
        <p:nvPicPr>
          <p:cNvPr id="5122" name="Picture 2" descr="https://vminske.by/wp-content/uploads/2023/11/nintchdbpict000739853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5613"/>
            <a:ext cx="6978391" cy="50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46" y="3257027"/>
            <a:ext cx="3623731" cy="31743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66268"/>
            <a:ext cx="12192000" cy="789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Исчезновение профессий из-за внедрения искусственного интеллекта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794098" y="1553725"/>
            <a:ext cx="3781817" cy="1420781"/>
          </a:xfrm>
          <a:prstGeom prst="roundRect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tabLst>
                <a:tab pos="358775" algn="l"/>
              </a:tabLst>
              <a:defRPr/>
            </a:pPr>
            <a:endParaRPr lang="ru-RU" sz="1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646460" y="1415613"/>
            <a:ext cx="3781817" cy="1420781"/>
          </a:xfrm>
          <a:prstGeom prst="roundRect">
            <a:avLst/>
          </a:prstGeom>
          <a:solidFill>
            <a:srgbClr val="4A6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latin typeface="Cambria" panose="02040503050406030204" pitchFamily="18" charset="0"/>
                <a:ea typeface="Cambria" panose="02040503050406030204" pitchFamily="18" charset="0"/>
              </a:rPr>
              <a:t>Переводчики, водители, курьеры, корректоры, диспетчеры, журналисты, юристы</a:t>
            </a:r>
          </a:p>
          <a:p>
            <a:pPr algn="ctr"/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001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AA733A-B4DC-39FE-7E8F-3EC5B428D857}"/>
              </a:ext>
            </a:extLst>
          </p:cNvPr>
          <p:cNvSpPr txBox="1"/>
          <p:nvPr/>
        </p:nvSpPr>
        <p:spPr>
          <a:xfrm>
            <a:off x="1245762" y="1201880"/>
            <a:ext cx="229858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Учёный-исследователь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618657-233C-16B0-A09D-223A9F0BA048}"/>
              </a:ext>
            </a:extLst>
          </p:cNvPr>
          <p:cNvSpPr txBox="1"/>
          <p:nvPr/>
        </p:nvSpPr>
        <p:spPr>
          <a:xfrm>
            <a:off x="8069413" y="1201880"/>
            <a:ext cx="3446729" cy="30777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Алгоритмы</a:t>
            </a:r>
            <a:r>
              <a:rPr kumimoji="0" lang="ru-RU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ru-RU" sz="14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искусственного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интеллекта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96F139A-8EC6-A502-550E-8D3FC1628BD8}"/>
              </a:ext>
            </a:extLst>
          </p:cNvPr>
          <p:cNvSpPr/>
          <p:nvPr/>
        </p:nvSpPr>
        <p:spPr>
          <a:xfrm rot="10800000" flipH="1" flipV="1">
            <a:off x="453006" y="1586235"/>
            <a:ext cx="3884102" cy="873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Самостоятельно выбирает объект научного исследования (научная интуиция и прозорливость)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C665A140-A584-C1B1-3AB4-F212198BF97A}"/>
              </a:ext>
            </a:extLst>
          </p:cNvPr>
          <p:cNvSpPr/>
          <p:nvPr/>
        </p:nvSpPr>
        <p:spPr>
          <a:xfrm rot="10800000" flipH="1" flipV="1">
            <a:off x="453005" y="2579629"/>
            <a:ext cx="3884101" cy="873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Определяет методы исследования, модифицирует их при необходимости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E80B0F7C-7065-F117-99EE-8BB0460C028D}"/>
              </a:ext>
            </a:extLst>
          </p:cNvPr>
          <p:cNvSpPr/>
          <p:nvPr/>
        </p:nvSpPr>
        <p:spPr>
          <a:xfrm rot="10800000" flipH="1" flipV="1">
            <a:off x="453005" y="3573023"/>
            <a:ext cx="3884100" cy="873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Осуществляет сбор научных данных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6D7F534A-F044-BCFE-6AD5-01D456F97D7D}"/>
              </a:ext>
            </a:extLst>
          </p:cNvPr>
          <p:cNvSpPr/>
          <p:nvPr/>
        </p:nvSpPr>
        <p:spPr>
          <a:xfrm rot="10800000" flipH="1" flipV="1">
            <a:off x="453005" y="4566416"/>
            <a:ext cx="3884100" cy="873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Определяет/разрабатывает приёмы обработки данных, в том числе статистические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2A9BDF0-F10E-93D6-0D3A-E2B898369A5B}"/>
              </a:ext>
            </a:extLst>
          </p:cNvPr>
          <p:cNvSpPr/>
          <p:nvPr/>
        </p:nvSpPr>
        <p:spPr>
          <a:xfrm rot="10800000" flipH="1" flipV="1">
            <a:off x="453005" y="5545186"/>
            <a:ext cx="3884100" cy="873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Обобщает результаты, делает выводы, определяет дальнейшие исследовательские задачи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EC45C242-5220-C942-E271-554EF637EC1A}"/>
              </a:ext>
            </a:extLst>
          </p:cNvPr>
          <p:cNvSpPr/>
          <p:nvPr/>
        </p:nvSpPr>
        <p:spPr>
          <a:xfrm rot="10800000" flipH="1" flipV="1">
            <a:off x="7854894" y="1586236"/>
            <a:ext cx="3884100" cy="873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Ожидает назначения человеком объекта исследования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ED487F6E-D97E-D601-E6C2-83669AD1C065}"/>
              </a:ext>
            </a:extLst>
          </p:cNvPr>
          <p:cNvSpPr/>
          <p:nvPr/>
        </p:nvSpPr>
        <p:spPr>
          <a:xfrm rot="10800000" flipH="1" flipV="1">
            <a:off x="7854894" y="2555704"/>
            <a:ext cx="3884101" cy="873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Использует готовый набор методов исследования, ранее созданный человеком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4025510C-0EAA-AF84-5015-B7E9F7DAA2EC}"/>
              </a:ext>
            </a:extLst>
          </p:cNvPr>
          <p:cNvSpPr/>
          <p:nvPr/>
        </p:nvSpPr>
        <p:spPr>
          <a:xfrm rot="10800000" flipH="1" flipV="1">
            <a:off x="7854896" y="3573023"/>
            <a:ext cx="3884100" cy="873296"/>
          </a:xfrm>
          <a:prstGeom prst="roundRect">
            <a:avLst/>
          </a:prstGeom>
          <a:solidFill>
            <a:srgbClr val="DAE3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Осуществляет сбор научных данных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3686FCD-F6BA-D832-41F6-786084E08FE1}"/>
              </a:ext>
            </a:extLst>
          </p:cNvPr>
          <p:cNvSpPr/>
          <p:nvPr/>
        </p:nvSpPr>
        <p:spPr>
          <a:xfrm rot="10800000" flipH="1" flipV="1">
            <a:off x="7854894" y="4590341"/>
            <a:ext cx="3884100" cy="873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Использует готовый набор приёмов обработки данных, в том числе статистических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41D5F97C-1E12-CE17-3D36-5AB17043D8A3}"/>
              </a:ext>
            </a:extLst>
          </p:cNvPr>
          <p:cNvSpPr/>
          <p:nvPr/>
        </p:nvSpPr>
        <p:spPr>
          <a:xfrm rot="10800000" flipH="1" flipV="1">
            <a:off x="7854894" y="5580293"/>
            <a:ext cx="3884100" cy="873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Обобщает результаты, делает выводы в пределах доступных ему теорий и концепций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A07-682F-6D49-B093-B90B0113D02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B7CB490-AAEA-40FC-3682-7615F6D35D14}"/>
              </a:ext>
            </a:extLst>
          </p:cNvPr>
          <p:cNvSpPr/>
          <p:nvPr/>
        </p:nvSpPr>
        <p:spPr>
          <a:xfrm>
            <a:off x="206375" y="174625"/>
            <a:ext cx="11779250" cy="650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36CE06A-25B0-5849-8ADD-8FFB68E291CD}"/>
              </a:ext>
            </a:extLst>
          </p:cNvPr>
          <p:cNvSpPr/>
          <p:nvPr/>
        </p:nvSpPr>
        <p:spPr>
          <a:xfrm>
            <a:off x="0" y="400672"/>
            <a:ext cx="12192000" cy="701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Пределы возможностей алгоритмов искусственного интеллекта</a:t>
            </a:r>
            <a:endParaRPr lang="ru-RU" altLang="ru-RU" sz="20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12" y="2555703"/>
            <a:ext cx="2976151" cy="29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74762" y="1742087"/>
            <a:ext cx="2692468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Традиционная </a:t>
            </a:r>
          </a:p>
          <a:p>
            <a:pPr algn="ctr"/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мораль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5313" y="1756580"/>
            <a:ext cx="1827743" cy="9541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Цифровая</a:t>
            </a:r>
          </a:p>
          <a:p>
            <a:pPr algn="ctr"/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этика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461" y="3266352"/>
            <a:ext cx="349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«Цифровые-джунгли»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28680" y="3196284"/>
            <a:ext cx="353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«Цифровое общество»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9648" y="1557861"/>
            <a:ext cx="3369504" cy="13849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Ценностное ядро цифрового общества</a:t>
            </a:r>
          </a:p>
        </p:txBody>
      </p:sp>
      <p:sp>
        <p:nvSpPr>
          <p:cNvPr id="3" name="Знак ''плюс'' 2">
            <a:extLst>
              <a:ext uri="{FF2B5EF4-FFF2-40B4-BE49-F238E27FC236}">
                <a16:creationId xmlns:a16="http://schemas.microsoft.com/office/drawing/2014/main" xmlns="" id="{F3DDF2E4-B335-5CA0-A52A-C863284A55E1}"/>
              </a:ext>
            </a:extLst>
          </p:cNvPr>
          <p:cNvSpPr/>
          <p:nvPr/>
        </p:nvSpPr>
        <p:spPr>
          <a:xfrm>
            <a:off x="4158313" y="1809989"/>
            <a:ext cx="847288" cy="847288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AB0A041-C414-2E07-7337-167EEB1BA596}"/>
              </a:ext>
            </a:extLst>
          </p:cNvPr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262"/>
            <a:ext cx="4963459" cy="3047738"/>
          </a:xfrm>
          <a:prstGeom prst="rect">
            <a:avLst/>
          </a:prstGeom>
        </p:spPr>
      </p:pic>
      <p:pic>
        <p:nvPicPr>
          <p:cNvPr id="1026" name="Picture 2" descr="https://www.japan.go.jp/kizuna/_src/7988304/202012_p12-13_01.jpg?v=1646642178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24" y="3810262"/>
            <a:ext cx="5417428" cy="304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4963457" y="4857091"/>
            <a:ext cx="1715979" cy="95364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7964772" y="1742087"/>
            <a:ext cx="1715979" cy="953645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E160146-240B-D169-3851-1A0CF6F694FE}"/>
              </a:ext>
            </a:extLst>
          </p:cNvPr>
          <p:cNvSpPr/>
          <p:nvPr/>
        </p:nvSpPr>
        <p:spPr>
          <a:xfrm>
            <a:off x="0" y="396075"/>
            <a:ext cx="12192000" cy="70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 цифровых джунглей к цифровому обществу</a:t>
            </a:r>
          </a:p>
        </p:txBody>
      </p:sp>
    </p:spTree>
    <p:extLst>
      <p:ext uri="{BB962C8B-B14F-4D97-AF65-F5344CB8AC3E}">
        <p14:creationId xmlns:p14="http://schemas.microsoft.com/office/powerpoint/2010/main" val="4634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AB0A041-C414-2E07-7337-167EEB1BA596}"/>
              </a:ext>
            </a:extLst>
          </p:cNvPr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pic>
        <p:nvPicPr>
          <p:cNvPr id="7170" name="Picture 2" descr="https://golos-naroda.kz/cache/imagine/1200/uploads/news/2022/11/30/63870aca2c2e68778537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33" y="1430942"/>
            <a:ext cx="8161867" cy="47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-9090" y="2696841"/>
            <a:ext cx="3832579" cy="228155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E160146-240B-D169-3851-1A0CF6F694FE}"/>
              </a:ext>
            </a:extLst>
          </p:cNvPr>
          <p:cNvSpPr/>
          <p:nvPr/>
        </p:nvSpPr>
        <p:spPr>
          <a:xfrm>
            <a:off x="0" y="396075"/>
            <a:ext cx="12192000" cy="70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Цифровой кодекс</a:t>
            </a:r>
          </a:p>
        </p:txBody>
      </p:sp>
    </p:spTree>
    <p:extLst>
      <p:ext uri="{BB962C8B-B14F-4D97-AF65-F5344CB8AC3E}">
        <p14:creationId xmlns:p14="http://schemas.microsoft.com/office/powerpoint/2010/main" val="35378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315055" y="0"/>
            <a:ext cx="340962" cy="6858000"/>
          </a:xfrm>
          <a:prstGeom prst="rect">
            <a:avLst/>
          </a:prstGeom>
          <a:solidFill>
            <a:srgbClr val="D33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80715" y="2333015"/>
            <a:ext cx="10505001" cy="219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Благодарю за внимание!</a:t>
            </a:r>
          </a:p>
          <a:p>
            <a:pPr algn="ctr"/>
            <a:endParaRPr lang="ru-RU" sz="36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3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Здоровья Вам и Вашим близким, </a:t>
            </a:r>
          </a:p>
          <a:p>
            <a:pPr algn="ctr"/>
            <a:r>
              <a:rPr lang="ru-RU" sz="36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 психического! </a:t>
            </a:r>
            <a:r>
              <a:rPr lang="ru-RU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</a:t>
            </a:r>
            <a:endParaRPr lang="ru-RU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7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трелка вниз 28"/>
          <p:cNvSpPr/>
          <p:nvPr/>
        </p:nvSpPr>
        <p:spPr>
          <a:xfrm>
            <a:off x="6093749" y="1227045"/>
            <a:ext cx="1607297" cy="513276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3142776" y="1227046"/>
            <a:ext cx="1607297" cy="513276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091551" y="6400413"/>
            <a:ext cx="262249" cy="2769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83A07-682F-6D49-B093-B90B0113D02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6375" y="174625"/>
            <a:ext cx="11779250" cy="650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87350"/>
            <a:ext cx="12192000" cy="6653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latin typeface="Cambria" panose="02040503050406030204" pitchFamily="18" charset="0"/>
              </a:rPr>
              <a:t>Актуальные вызовы</a:t>
            </a:r>
            <a:r>
              <a:rPr lang="en-US" altLang="ru-RU" sz="2400" b="1" dirty="0">
                <a:latin typeface="Cambria" panose="02040503050406030204" pitchFamily="18" charset="0"/>
              </a:rPr>
              <a:t> </a:t>
            </a:r>
            <a:r>
              <a:rPr lang="ru-RU" altLang="ru-RU" sz="2400" b="1" dirty="0">
                <a:latin typeface="Cambria" panose="02040503050406030204" pitchFamily="18" charset="0"/>
              </a:rPr>
              <a:t>психическому здоровью и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latin typeface="Cambria" panose="02040503050406030204" pitchFamily="18" charset="0"/>
              </a:rPr>
              <a:t>психологическому благополучию населения в условиях развития ИИ</a:t>
            </a:r>
            <a:endParaRPr lang="ru-RU" altLang="ru-RU" sz="24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18256" y="2032547"/>
            <a:ext cx="3694511" cy="10556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Недостаточный уровень индивидуально-психологической грамотности и психологической культуры в вопросах использования ИИ.</a:t>
            </a:r>
            <a:endParaRPr lang="ru-RU" sz="11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9815" y="1277874"/>
            <a:ext cx="5563934" cy="5788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Повышение уровня стрессовой нагрузки в результате неконтролируемого взаимодействия с ИИ-системами.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18256" y="4687384"/>
            <a:ext cx="4144174" cy="8172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Повышение уровня индивидуально-психологической тревожности населения в период СВО (распространение дипфейков и т.п.).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64071" y="1417200"/>
            <a:ext cx="4898114" cy="5788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Недостаточное нормативное регулирование рисков цифровой зависимости (особенно у детей и подростков).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17959" y="3397359"/>
            <a:ext cx="5635841" cy="10556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Неконтролируемые агрессивные маркетинговые стратегии цифровой индустрии по продвижению многочисленных форматов программных продуктов на основе ИИ (особенно в детской и молодёжной среде).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53538" y="5854244"/>
            <a:ext cx="8928841" cy="6469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Недостаточное осознание рисков и невысокая компетентность у родителей и учителей в вопросах предупреждения и профилактики использования детьми средств ИИ</a:t>
            </a:r>
            <a:r>
              <a:rPr lang="ru-RU" sz="1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87" y="4742188"/>
            <a:ext cx="608400" cy="6084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75" y="2550188"/>
            <a:ext cx="608400" cy="6084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16" y="3471416"/>
            <a:ext cx="608400" cy="6084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30" y="2407401"/>
            <a:ext cx="608400" cy="6084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7" y="2235043"/>
            <a:ext cx="609604" cy="60960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7" y="4579220"/>
            <a:ext cx="608400" cy="6084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475" y="4955825"/>
            <a:ext cx="608400" cy="608400"/>
          </a:xfrm>
          <a:prstGeom prst="rect">
            <a:avLst/>
          </a:prstGeom>
        </p:spPr>
      </p:pic>
      <p:sp>
        <p:nvSpPr>
          <p:cNvPr id="3" name="Скругленный прямоугольник 3"/>
          <p:cNvSpPr/>
          <p:nvPr/>
        </p:nvSpPr>
        <p:spPr>
          <a:xfrm>
            <a:off x="446436" y="3304401"/>
            <a:ext cx="4021585" cy="105560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Недостаточность системных целенаправленных образовательных программ по тематике ИИ для всех  уровней образования.</a:t>
            </a:r>
          </a:p>
        </p:txBody>
      </p:sp>
      <p:sp>
        <p:nvSpPr>
          <p:cNvPr id="7" name="Скругленный прямоугольник 13">
            <a:extLst>
              <a:ext uri="{FF2B5EF4-FFF2-40B4-BE49-F238E27FC236}">
                <a16:creationId xmlns:a16="http://schemas.microsoft.com/office/drawing/2014/main" xmlns="" id="{A055EAC2-B546-D7CC-1AA6-78E1A0AAD503}"/>
              </a:ext>
            </a:extLst>
          </p:cNvPr>
          <p:cNvSpPr/>
          <p:nvPr/>
        </p:nvSpPr>
        <p:spPr>
          <a:xfrm>
            <a:off x="6633653" y="4729956"/>
            <a:ext cx="4003794" cy="8172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Межведомственная разобщённость в вопросах профилактики и предупреждения деструктивных форм ИИ.</a:t>
            </a:r>
          </a:p>
        </p:txBody>
      </p:sp>
      <p:sp>
        <p:nvSpPr>
          <p:cNvPr id="8" name="Скругленный прямоугольник 15"/>
          <p:cNvSpPr/>
          <p:nvPr/>
        </p:nvSpPr>
        <p:spPr>
          <a:xfrm>
            <a:off x="6180143" y="2266886"/>
            <a:ext cx="4104443" cy="8172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 cap="flat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Разрозненность фундаментальных и прикладных научных исследований в области влияния ИИ на психическую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312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A07-682F-6D49-B093-B90B0113D02D}" type="slidenum">
              <a:rPr lang="ru-RU" smtClean="0"/>
              <a:t>3</a:t>
            </a:fld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B36CE06A-25B0-5849-8ADD-8FFB68E291CD}"/>
              </a:ext>
            </a:extLst>
          </p:cNvPr>
          <p:cNvSpPr/>
          <p:nvPr/>
        </p:nvSpPr>
        <p:spPr>
          <a:xfrm>
            <a:off x="3893906" y="1106260"/>
            <a:ext cx="8298094" cy="1493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ru-RU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Психологи и ИИ</a:t>
            </a:r>
            <a:endParaRPr lang="ru-RU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https://articulus-info.ru/wp-content/uploads/2022/09/1627192346_19-kartinkin-com-p-distantsionnoe-obuchenie-fon-krasivo-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197" y="345502"/>
            <a:ext cx="5975103" cy="33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 rot="2526957">
            <a:off x="6001561" y="2778865"/>
            <a:ext cx="863030" cy="1643865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8790464">
            <a:off x="9020615" y="2653742"/>
            <a:ext cx="863030" cy="1643865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914" y="4377673"/>
            <a:ext cx="4486162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ИИ как исследовательский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 инструмент психолога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 panose="02040503050406030204" pitchFamily="18" charset="0"/>
              <a:ea typeface="Cambria" panose="02040503050406030204" pitchFamily="18" charset="0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0633" y="4343360"/>
            <a:ext cx="5131262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ИИ как предмет</a:t>
            </a:r>
            <a:r>
              <a:rPr kumimoji="0" lang="ru-RU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 психологического исследования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mbria" panose="02040503050406030204" pitchFamily="18" charset="0"/>
              <a:ea typeface="Cambria" panose="020405030504060302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91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sp>
        <p:nvSpPr>
          <p:cNvPr id="8" name="Прямоугольник 7"/>
          <p:cNvSpPr/>
          <p:nvPr/>
        </p:nvSpPr>
        <p:spPr>
          <a:xfrm>
            <a:off x="0" y="287246"/>
            <a:ext cx="12192000" cy="789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ИИ как инструмент психологического исследования</a:t>
            </a: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644" y="1077135"/>
            <a:ext cx="11778711" cy="51706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ИИ как инструмент анализа больших данных в результате массовой психодиагностики.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Применение средств ИИ для моделирования сетевой организации мозговой деятельности.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ИИ для детального анализа паттернов пространственно-временных траекторий движений глаз.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Использование ИИ в построение программ управления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нейроинтерфейсами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для задач клинико-психологической реабилитации.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Адаптивные ИИ в изучении индивидуальных образовательных траекторий.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Алгоритмы ИИ в задачах моделирования реализации двигательной активности спортсменов, в том числе спортсменов </a:t>
            </a:r>
            <a:r>
              <a:rPr lang="ru-RU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паралимпийцев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Моделирование социально-психологических процессов в больших и малых группах с помощью средств ИИ.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7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"/>
          <a:stretch>
            <a:fillRect/>
          </a:stretch>
        </p:blipFill>
        <p:spPr bwMode="auto">
          <a:xfrm>
            <a:off x="4523317" y="1278615"/>
            <a:ext cx="2722033" cy="189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4" y="4622801"/>
            <a:ext cx="2554637" cy="191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88FE1F42-9E1D-E741-BA1B-AFFF4597109A}"/>
              </a:ext>
            </a:extLst>
          </p:cNvPr>
          <p:cNvSpPr/>
          <p:nvPr/>
        </p:nvSpPr>
        <p:spPr bwMode="auto">
          <a:xfrm>
            <a:off x="426884" y="2752995"/>
            <a:ext cx="2971800" cy="1701800"/>
          </a:xfrm>
          <a:prstGeom prst="roundRect">
            <a:avLst/>
          </a:prstGeom>
          <a:solidFill>
            <a:srgbClr val="D33D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Установка виртуальной реальности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398EF66A-503F-434E-9CE7-E254EC40DF47}"/>
              </a:ext>
            </a:extLst>
          </p:cNvPr>
          <p:cNvSpPr/>
          <p:nvPr/>
        </p:nvSpPr>
        <p:spPr bwMode="auto">
          <a:xfrm>
            <a:off x="7689957" y="1210735"/>
            <a:ext cx="4055533" cy="1725873"/>
          </a:xfrm>
          <a:prstGeom prst="roundRect">
            <a:avLst/>
          </a:prstGeom>
          <a:solidFill>
            <a:srgbClr val="D33D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Суперкомпьютер</a:t>
            </a:r>
          </a:p>
          <a:p>
            <a:pPr eaLnBrk="1" hangingPunct="1">
              <a:defRPr/>
            </a:pPr>
            <a:r>
              <a:rPr lang="ru-RU" altLang="ru-RU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«Ломоносов» </a:t>
            </a:r>
            <a:r>
              <a:rPr lang="ru-RU" altLang="ru-RU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Моделирование состояний на основе анализа</a:t>
            </a:r>
            <a:endParaRPr lang="ru-RU" altLang="ru-RU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="" xmlns:a16="http://schemas.microsoft.com/office/drawing/2014/main" id="{BA18C336-3A82-B547-A831-D5B3B6A25FBA}"/>
              </a:ext>
            </a:extLst>
          </p:cNvPr>
          <p:cNvCxnSpPr>
            <a:cxnSpLocks/>
          </p:cNvCxnSpPr>
          <p:nvPr/>
        </p:nvCxnSpPr>
        <p:spPr bwMode="auto">
          <a:xfrm flipV="1">
            <a:off x="9845876" y="3009217"/>
            <a:ext cx="0" cy="404283"/>
          </a:xfrm>
          <a:prstGeom prst="straightConnector1">
            <a:avLst/>
          </a:prstGeom>
          <a:ln>
            <a:headEnd type="none"/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EA2981C8-0733-A24B-8017-36E7A2A60016}"/>
              </a:ext>
            </a:extLst>
          </p:cNvPr>
          <p:cNvCxnSpPr>
            <a:cxnSpLocks/>
          </p:cNvCxnSpPr>
          <p:nvPr/>
        </p:nvCxnSpPr>
        <p:spPr bwMode="auto">
          <a:xfrm>
            <a:off x="9558009" y="3021917"/>
            <a:ext cx="0" cy="391583"/>
          </a:xfrm>
          <a:prstGeom prst="straightConnector1">
            <a:avLst/>
          </a:prstGeom>
          <a:ln>
            <a:headEnd type="none"/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23420C19-B7C3-6045-82CB-71967D43A549}"/>
              </a:ext>
            </a:extLst>
          </p:cNvPr>
          <p:cNvCxnSpPr>
            <a:cxnSpLocks/>
          </p:cNvCxnSpPr>
          <p:nvPr/>
        </p:nvCxnSpPr>
        <p:spPr bwMode="auto">
          <a:xfrm>
            <a:off x="3488069" y="3680127"/>
            <a:ext cx="4519084" cy="16107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Багетная рамка 12">
            <a:extLst>
              <a:ext uri="{FF2B5EF4-FFF2-40B4-BE49-F238E27FC236}">
                <a16:creationId xmlns="" xmlns:a16="http://schemas.microsoft.com/office/drawing/2014/main" id="{6D98C864-D328-4E4A-A748-DA0C43DBBFDF}"/>
              </a:ext>
            </a:extLst>
          </p:cNvPr>
          <p:cNvSpPr/>
          <p:nvPr/>
        </p:nvSpPr>
        <p:spPr bwMode="auto">
          <a:xfrm>
            <a:off x="8069023" y="3488350"/>
            <a:ext cx="3352224" cy="1626675"/>
          </a:xfrm>
          <a:prstGeom prst="bevel">
            <a:avLst>
              <a:gd name="adj" fmla="val 20854"/>
            </a:avLst>
          </a:prstGeom>
          <a:solidFill>
            <a:srgbClr val="D33D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 управления</a:t>
            </a:r>
          </a:p>
          <a:p>
            <a:pPr algn="ctr" eaLnBrk="1" hangingPunct="1">
              <a:defRPr/>
            </a:pPr>
            <a:r>
              <a:rPr lang="ru-RU" altLang="ru-RU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Мониторинг массива показателей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9E89C6E8-C7B5-6A45-903D-0FC181E306E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60553" y="3948944"/>
            <a:ext cx="4546600" cy="3276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450" name="TextBox 66">
            <a:extLst>
              <a:ext uri="{FF2B5EF4-FFF2-40B4-BE49-F238E27FC236}">
                <a16:creationId xmlns="" xmlns:a16="http://schemas.microsoft.com/office/drawing/2014/main" id="{70352317-7D7F-F34B-9C18-D4F005FB0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021" y="4301687"/>
            <a:ext cx="1869663" cy="769441"/>
          </a:xfrm>
          <a:prstGeom prst="rect">
            <a:avLst/>
          </a:prstGeom>
          <a:solidFill>
            <a:srgbClr val="D33D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Испытуемый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80" y="4787919"/>
            <a:ext cx="1246717" cy="155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0"/>
          <a:stretch>
            <a:fillRect/>
          </a:stretch>
        </p:blipFill>
        <p:spPr bwMode="auto">
          <a:xfrm>
            <a:off x="5580127" y="5420595"/>
            <a:ext cx="2660649" cy="99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706" y="5341593"/>
            <a:ext cx="1413933" cy="111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7A510F90-8FED-1242-BF51-65580BBC88C1}"/>
              </a:ext>
            </a:extLst>
          </p:cNvPr>
          <p:cNvCxnSpPr>
            <a:cxnSpLocks/>
          </p:cNvCxnSpPr>
          <p:nvPr/>
        </p:nvCxnSpPr>
        <p:spPr bwMode="auto">
          <a:xfrm flipV="1">
            <a:off x="6839634" y="4485075"/>
            <a:ext cx="1126067" cy="84667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7167446E-FC63-B547-8E5B-09BE0993F76A}"/>
              </a:ext>
            </a:extLst>
          </p:cNvPr>
          <p:cNvCxnSpPr>
            <a:cxnSpLocks/>
          </p:cNvCxnSpPr>
          <p:nvPr/>
        </p:nvCxnSpPr>
        <p:spPr bwMode="auto">
          <a:xfrm flipH="1">
            <a:off x="6839635" y="4696128"/>
            <a:ext cx="1126066" cy="94299"/>
          </a:xfrm>
          <a:prstGeom prst="straightConnector1">
            <a:avLst/>
          </a:prstGeom>
          <a:ln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809" name="Название 3">
            <a:extLst>
              <a:ext uri="{FF2B5EF4-FFF2-40B4-BE49-F238E27FC236}">
                <a16:creationId xmlns="" xmlns:a16="http://schemas.microsoft.com/office/drawing/2014/main" id="{75693271-4FDE-9846-8829-F13F3D264B0F}"/>
              </a:ext>
            </a:extLst>
          </p:cNvPr>
          <p:cNvSpPr txBox="1">
            <a:spLocks/>
          </p:cNvSpPr>
          <p:nvPr/>
        </p:nvSpPr>
        <p:spPr bwMode="auto">
          <a:xfrm>
            <a:off x="426884" y="1297518"/>
            <a:ext cx="3829051" cy="1246716"/>
          </a:xfrm>
          <a:prstGeom prst="rect">
            <a:avLst/>
          </a:prstGeom>
          <a:ln>
            <a:solidFill>
              <a:srgbClr val="D33D3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Построение комплексных исследований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ru-RU" alt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375836"/>
            <a:ext cx="12192000" cy="701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667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Междисциплинарные исследования в </a:t>
            </a:r>
            <a:r>
              <a:rPr lang="ru-RU" altLang="ru-RU" sz="2667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психологии </a:t>
            </a:r>
          </a:p>
          <a:p>
            <a:pPr algn="ctr"/>
            <a:r>
              <a:rPr lang="ru-RU" altLang="ru-RU" sz="2667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использованием ИИ</a:t>
            </a:r>
            <a:endParaRPr lang="ru-RU" altLang="ru-RU" sz="2667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AF9D46F-8F05-8D00-1403-5D4BA3E8A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0997B9BC-45BD-6C2F-4F4F-F6B1EF9B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10792-54BF-4A0C-92B8-42C5CB90BE4D}" type="slidenum">
              <a:rPr lang="ru-RU" smtClean="0"/>
              <a:t>6</a:t>
            </a:fld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A938038-6411-3FDE-0A1F-5707011E5099}"/>
              </a:ext>
            </a:extLst>
          </p:cNvPr>
          <p:cNvSpPr/>
          <p:nvPr/>
        </p:nvSpPr>
        <p:spPr>
          <a:xfrm>
            <a:off x="206375" y="174625"/>
            <a:ext cx="11779250" cy="6508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4045283-7408-051F-023D-B4D92D761409}"/>
              </a:ext>
            </a:extLst>
          </p:cNvPr>
          <p:cNvSpPr/>
          <p:nvPr/>
        </p:nvSpPr>
        <p:spPr>
          <a:xfrm>
            <a:off x="0" y="274152"/>
            <a:ext cx="12192000" cy="8048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Междисциплинарные исследования в </a:t>
            </a:r>
            <a:r>
              <a:rPr lang="ru-RU" altLang="ru-RU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психологии </a:t>
            </a:r>
          </a:p>
          <a:p>
            <a:pPr algn="ctr"/>
            <a:r>
              <a:rPr lang="ru-RU" altLang="ru-RU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использованием ИИ</a:t>
            </a:r>
            <a:endParaRPr lang="ru-RU" altLang="ru-RU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29954B7-1D18-4897-D66C-CAAD69889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27" y="1489588"/>
            <a:ext cx="4359160" cy="30877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859BA8F-D60F-D567-5416-A8AC92739F67}"/>
              </a:ext>
            </a:extLst>
          </p:cNvPr>
          <p:cNvSpPr/>
          <p:nvPr/>
        </p:nvSpPr>
        <p:spPr>
          <a:xfrm>
            <a:off x="863503" y="4577326"/>
            <a:ext cx="3293807" cy="64632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Тексты, написанные школьниками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2E9380F-F8B3-041D-8961-D9223FD82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36" r="21532"/>
          <a:stretch/>
        </p:blipFill>
        <p:spPr>
          <a:xfrm>
            <a:off x="5604388" y="1605321"/>
            <a:ext cx="2870604" cy="28562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BFDEE77-359E-B3B4-F7BB-2FB772357FBA}"/>
              </a:ext>
            </a:extLst>
          </p:cNvPr>
          <p:cNvSpPr/>
          <p:nvPr/>
        </p:nvSpPr>
        <p:spPr>
          <a:xfrm>
            <a:off x="5392786" y="4549730"/>
            <a:ext cx="3293807" cy="1754324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Обученная психологами нейросеть, «способная» распознавать патопсихологические симптомы в текстах школьников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DAF8441-C425-AAD4-EB7A-9784554D50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946" t="27097" r="11556" b="11254"/>
          <a:stretch/>
        </p:blipFill>
        <p:spPr>
          <a:xfrm>
            <a:off x="10392061" y="1347788"/>
            <a:ext cx="1363711" cy="2064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12607E2-69BC-2F9B-B207-E2A66885E9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689"/>
          <a:stretch/>
        </p:blipFill>
        <p:spPr>
          <a:xfrm>
            <a:off x="10229999" y="3650003"/>
            <a:ext cx="1098498" cy="1854645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="" xmlns:a16="http://schemas.microsoft.com/office/drawing/2014/main" id="{9FB736F5-B73C-6107-ABFE-84902B55DEED}"/>
              </a:ext>
            </a:extLst>
          </p:cNvPr>
          <p:cNvSpPr/>
          <p:nvPr/>
        </p:nvSpPr>
        <p:spPr>
          <a:xfrm rot="19639297">
            <a:off x="8966918" y="2159707"/>
            <a:ext cx="1026318" cy="58993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="" xmlns:a16="http://schemas.microsoft.com/office/drawing/2014/main" id="{1AC103D0-1839-79A8-CFDA-1A275C87DFDB}"/>
              </a:ext>
            </a:extLst>
          </p:cNvPr>
          <p:cNvSpPr/>
          <p:nvPr/>
        </p:nvSpPr>
        <p:spPr>
          <a:xfrm rot="1485577">
            <a:off x="8819258" y="3757012"/>
            <a:ext cx="1026318" cy="589936"/>
          </a:xfrm>
          <a:prstGeom prst="rightArrow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9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8965" y="1305501"/>
            <a:ext cx="2863284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Сенсорная психика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8354" y="2786722"/>
            <a:ext cx="3414717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Перцептивная психика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3875" y="4131379"/>
            <a:ext cx="288732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Стадия интеллекта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4615" y="5709917"/>
            <a:ext cx="2547492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Стадия сознания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3675" y="2786722"/>
            <a:ext cx="3466013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Распознавание образов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6210" y="4131378"/>
            <a:ext cx="3926075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Искусственный интеллект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8336" y="5357163"/>
            <a:ext cx="4060727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Эмоциональный интеллект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8442" y="6180505"/>
            <a:ext cx="3506088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Социальный интеллект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r="13418"/>
          <a:stretch/>
        </p:blipFill>
        <p:spPr bwMode="auto">
          <a:xfrm>
            <a:off x="259043" y="912205"/>
            <a:ext cx="1640878" cy="137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w-dog.ru/wallpapers/16/15/553108331270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7" y="2480173"/>
            <a:ext cx="1719624" cy="107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5323" r="24546"/>
          <a:stretch/>
        </p:blipFill>
        <p:spPr bwMode="auto">
          <a:xfrm>
            <a:off x="433095" y="3681321"/>
            <a:ext cx="1292773" cy="136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9" y="5174574"/>
            <a:ext cx="1466825" cy="15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низ 11"/>
          <p:cNvSpPr/>
          <p:nvPr/>
        </p:nvSpPr>
        <p:spPr>
          <a:xfrm>
            <a:off x="3463523" y="1767166"/>
            <a:ext cx="721360" cy="1019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463523" y="3248387"/>
            <a:ext cx="721360" cy="882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463523" y="4527661"/>
            <a:ext cx="721360" cy="11822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700" y="1083084"/>
            <a:ext cx="2203810" cy="120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8" r="24035"/>
          <a:stretch/>
        </p:blipFill>
        <p:spPr bwMode="auto">
          <a:xfrm>
            <a:off x="10304951" y="4852728"/>
            <a:ext cx="1338410" cy="186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72" y="3329666"/>
            <a:ext cx="1568767" cy="1344657"/>
          </a:xfrm>
          <a:prstGeom prst="rect">
            <a:avLst/>
          </a:prstGeom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19365" r="8450" b="11059"/>
          <a:stretch/>
        </p:blipFill>
        <p:spPr bwMode="auto">
          <a:xfrm>
            <a:off x="6016608" y="951974"/>
            <a:ext cx="3557117" cy="165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трелка вниз 23"/>
          <p:cNvSpPr/>
          <p:nvPr/>
        </p:nvSpPr>
        <p:spPr>
          <a:xfrm>
            <a:off x="7459838" y="3249491"/>
            <a:ext cx="721360" cy="88188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7518116" y="4593043"/>
            <a:ext cx="721360" cy="77143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7518116" y="5825040"/>
            <a:ext cx="721360" cy="355465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287246"/>
            <a:ext cx="12192000" cy="789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ИИ как предмет психологического исследования: </a:t>
            </a:r>
          </a:p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определить пределы роста ИИ</a:t>
            </a: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sp>
        <p:nvSpPr>
          <p:cNvPr id="8" name="Прямоугольник 7"/>
          <p:cNvSpPr/>
          <p:nvPr/>
        </p:nvSpPr>
        <p:spPr>
          <a:xfrm>
            <a:off x="0" y="287246"/>
            <a:ext cx="12192000" cy="789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ИИ как предмет психологического исследования:</a:t>
            </a:r>
          </a:p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Сможет ли ИИ заменить профессионального психолога?</a:t>
            </a:r>
            <a:endParaRPr lang="ru-RU" altLang="ru-RU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81B10E-CF50-5CD1-AE56-921F349F1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5" y="1313922"/>
            <a:ext cx="4978048" cy="3796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2AC872C-DCA4-073A-1D04-D20E94FF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95" y="1404938"/>
            <a:ext cx="4133014" cy="27473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43EE21D-E794-ADDE-F9B2-C48875C00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480" y="3997519"/>
            <a:ext cx="4205797" cy="24684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2707" y="3702449"/>
            <a:ext cx="3498488" cy="211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644" y="174356"/>
            <a:ext cx="11778712" cy="650928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5150" y="1500042"/>
            <a:ext cx="2960628" cy="1183966"/>
          </a:xfrm>
          <a:prstGeom prst="roundRect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tabLst>
                <a:tab pos="358775" algn="l"/>
              </a:tabLst>
              <a:defRPr/>
            </a:pPr>
            <a:endParaRPr lang="ru-RU" sz="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7512" y="1361930"/>
            <a:ext cx="2960628" cy="1183966"/>
          </a:xfrm>
          <a:prstGeom prst="roundRect">
            <a:avLst/>
          </a:prstGeom>
          <a:solidFill>
            <a:srgbClr val="4A6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Подмена самостоятельной учебной деятельности школьника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11922" y="1500042"/>
            <a:ext cx="2960628" cy="1183966"/>
          </a:xfrm>
          <a:prstGeom prst="roundRect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tabLst>
                <a:tab pos="358775" algn="l"/>
              </a:tabLst>
              <a:defRPr/>
            </a:pPr>
            <a:endParaRPr lang="ru-RU" sz="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64284" y="1361930"/>
            <a:ext cx="2960628" cy="1183966"/>
          </a:xfrm>
          <a:prstGeom prst="roundRect">
            <a:avLst/>
          </a:prstGeom>
          <a:solidFill>
            <a:srgbClr val="4A6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Неконтролируемое распространение дезинформации и ложных данных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368694" y="1500042"/>
            <a:ext cx="2960628" cy="1183966"/>
          </a:xfrm>
          <a:prstGeom prst="roundRect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tabLst>
                <a:tab pos="358775" algn="l"/>
              </a:tabLst>
              <a:defRPr/>
            </a:pPr>
            <a:endParaRPr lang="ru-RU" sz="1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21056" y="1361930"/>
            <a:ext cx="2960628" cy="1183966"/>
          </a:xfrm>
          <a:prstGeom prst="roundRect">
            <a:avLst/>
          </a:prstGeom>
          <a:solidFill>
            <a:srgbClr val="4A6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Появление более квалифицированных </a:t>
            </a:r>
            <a:r>
              <a:rPr lang="ru-RU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киберпреступников</a:t>
            </a:r>
            <a:r>
              <a:rPr lang="ru-RU" sz="1400" dirty="0">
                <a:latin typeface="Cambria" panose="02040503050406030204" pitchFamily="18" charset="0"/>
                <a:ea typeface="Cambria" panose="02040503050406030204" pitchFamily="18" charset="0"/>
              </a:rPr>
              <a:t> и новых видов преступлений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76790" y="3357462"/>
            <a:ext cx="2960628" cy="1183966"/>
          </a:xfrm>
          <a:prstGeom prst="roundRect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tabLst>
                <a:tab pos="358775" algn="l"/>
              </a:tabLst>
              <a:defRPr/>
            </a:pPr>
            <a:endParaRPr lang="ru-RU" sz="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29152" y="3219350"/>
            <a:ext cx="2960628" cy="1183966"/>
          </a:xfrm>
          <a:prstGeom prst="roundRect">
            <a:avLst/>
          </a:prstGeom>
          <a:solidFill>
            <a:srgbClr val="4A6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«Цифровая нагота» и прозрачность личного пространства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760933" y="3348875"/>
            <a:ext cx="2960628" cy="1183966"/>
          </a:xfrm>
          <a:prstGeom prst="roundRect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tabLst>
                <a:tab pos="358775" algn="l"/>
              </a:tabLst>
              <a:defRPr/>
            </a:pPr>
            <a:endParaRPr lang="ru-RU" sz="9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13295" y="3210763"/>
            <a:ext cx="2960628" cy="1183966"/>
          </a:xfrm>
          <a:prstGeom prst="roundRect">
            <a:avLst/>
          </a:prstGeom>
          <a:solidFill>
            <a:srgbClr val="4A6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</a:rPr>
              <a:t>Обыденность плагиата и нарушения авторских прав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37089" y="5059596"/>
            <a:ext cx="5436693" cy="1417437"/>
          </a:xfrm>
          <a:prstGeom prst="roundRect">
            <a:avLst/>
          </a:prstGeom>
          <a:solidFill>
            <a:schemeClr val="bg1">
              <a:lumMod val="8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tabLst>
                <a:tab pos="358775" algn="l"/>
              </a:tabLst>
              <a:defRPr/>
            </a:pPr>
            <a:endParaRPr lang="ru-RU" sz="11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989451" y="4921484"/>
            <a:ext cx="5436693" cy="1417437"/>
          </a:xfrm>
          <a:prstGeom prst="roundRect">
            <a:avLst/>
          </a:prstGeom>
          <a:solidFill>
            <a:srgbClr val="D33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Деформация моральных и нравственных ценностей</a:t>
            </a:r>
          </a:p>
          <a:p>
            <a:pPr algn="ctr"/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«Новая нормальность»</a:t>
            </a:r>
          </a:p>
        </p:txBody>
      </p:sp>
      <p:sp>
        <p:nvSpPr>
          <p:cNvPr id="26" name="Выгнутая вверх стрелка 25"/>
          <p:cNvSpPr/>
          <p:nvPr/>
        </p:nvSpPr>
        <p:spPr>
          <a:xfrm rot="14540765" flipH="1">
            <a:off x="100359" y="4048748"/>
            <a:ext cx="2971761" cy="1132044"/>
          </a:xfrm>
          <a:prstGeom prst="curvedDownArrow">
            <a:avLst/>
          </a:prstGeom>
          <a:solidFill>
            <a:srgbClr val="D33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Выгнутая вверх стрелка 26"/>
          <p:cNvSpPr/>
          <p:nvPr/>
        </p:nvSpPr>
        <p:spPr>
          <a:xfrm rot="7059235">
            <a:off x="8426546" y="3895591"/>
            <a:ext cx="2971761" cy="1132044"/>
          </a:xfrm>
          <a:prstGeom prst="curvedDownArrow">
            <a:avLst/>
          </a:prstGeom>
          <a:solidFill>
            <a:srgbClr val="D33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65" y="3417068"/>
            <a:ext cx="993873" cy="8706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87246"/>
            <a:ext cx="12192000" cy="789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Системы ИИ как предмет психологического исследования:</a:t>
            </a:r>
          </a:p>
          <a:p>
            <a:pPr algn="ctr"/>
            <a:r>
              <a:rPr lang="ru-RU" altLang="ru-RU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Проблема использования больших языковых моделей в </a:t>
            </a:r>
            <a:r>
              <a:rPr lang="ru-RU" altLang="ru-RU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образовании</a:t>
            </a:r>
          </a:p>
        </p:txBody>
      </p:sp>
    </p:spTree>
    <p:extLst>
      <p:ext uri="{BB962C8B-B14F-4D97-AF65-F5344CB8AC3E}">
        <p14:creationId xmlns:p14="http://schemas.microsoft.com/office/powerpoint/2010/main" val="30173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1211</Words>
  <Application>Microsoft Office PowerPoint</Application>
  <PresentationFormat>Широкоэкранный</PresentationFormat>
  <Paragraphs>164</Paragraphs>
  <Slides>19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Helvetica</vt:lpstr>
      <vt:lpstr>Wingdings</vt:lpstr>
      <vt:lpstr>Office Theme</vt:lpstr>
      <vt:lpstr>Доверенный  искусственный интеллект?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PsyMsu</dc:creator>
  <cp:lastModifiedBy>PsyMsu</cp:lastModifiedBy>
  <cp:revision>104</cp:revision>
  <cp:lastPrinted>2024-06-11T13:23:50Z</cp:lastPrinted>
  <dcterms:modified xsi:type="dcterms:W3CDTF">2025-05-20T12:59:57Z</dcterms:modified>
</cp:coreProperties>
</file>