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4" r:id="rId1"/>
    <p:sldMasterId id="2147483699" r:id="rId2"/>
  </p:sldMasterIdLst>
  <p:notesMasterIdLst>
    <p:notesMasterId r:id="rId54"/>
  </p:notesMasterIdLst>
  <p:handoutMasterIdLst>
    <p:handoutMasterId r:id="rId55"/>
  </p:handoutMasterIdLst>
  <p:sldIdLst>
    <p:sldId id="256" r:id="rId3"/>
    <p:sldId id="790" r:id="rId4"/>
    <p:sldId id="791" r:id="rId5"/>
    <p:sldId id="792" r:id="rId6"/>
    <p:sldId id="793" r:id="rId7"/>
    <p:sldId id="794" r:id="rId8"/>
    <p:sldId id="795" r:id="rId9"/>
    <p:sldId id="796" r:id="rId10"/>
    <p:sldId id="797" r:id="rId11"/>
    <p:sldId id="781" r:id="rId12"/>
    <p:sldId id="800" r:id="rId13"/>
    <p:sldId id="801" r:id="rId14"/>
    <p:sldId id="802" r:id="rId15"/>
    <p:sldId id="803" r:id="rId16"/>
    <p:sldId id="798" r:id="rId17"/>
    <p:sldId id="787" r:id="rId18"/>
    <p:sldId id="754" r:id="rId19"/>
    <p:sldId id="806" r:id="rId20"/>
    <p:sldId id="807" r:id="rId21"/>
    <p:sldId id="745" r:id="rId22"/>
    <p:sldId id="808" r:id="rId23"/>
    <p:sldId id="809" r:id="rId24"/>
    <p:sldId id="810" r:id="rId25"/>
    <p:sldId id="811" r:id="rId26"/>
    <p:sldId id="812" r:id="rId27"/>
    <p:sldId id="813" r:id="rId28"/>
    <p:sldId id="782" r:id="rId29"/>
    <p:sldId id="814" r:id="rId30"/>
    <p:sldId id="815" r:id="rId31"/>
    <p:sldId id="816" r:id="rId32"/>
    <p:sldId id="817" r:id="rId33"/>
    <p:sldId id="818" r:id="rId34"/>
    <p:sldId id="756" r:id="rId35"/>
    <p:sldId id="828" r:id="rId36"/>
    <p:sldId id="829" r:id="rId37"/>
    <p:sldId id="830" r:id="rId38"/>
    <p:sldId id="831" r:id="rId39"/>
    <p:sldId id="832" r:id="rId40"/>
    <p:sldId id="833" r:id="rId41"/>
    <p:sldId id="805" r:id="rId42"/>
    <p:sldId id="822" r:id="rId43"/>
    <p:sldId id="823" r:id="rId44"/>
    <p:sldId id="824" r:id="rId45"/>
    <p:sldId id="825" r:id="rId46"/>
    <p:sldId id="826" r:id="rId47"/>
    <p:sldId id="827" r:id="rId48"/>
    <p:sldId id="777" r:id="rId49"/>
    <p:sldId id="819" r:id="rId50"/>
    <p:sldId id="820" r:id="rId51"/>
    <p:sldId id="821" r:id="rId52"/>
    <p:sldId id="282" r:id="rId5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4C7DE2-3F07-428D-A969-B5585B37C3C9}">
          <p14:sldIdLst>
            <p14:sldId id="256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781"/>
            <p14:sldId id="800"/>
            <p14:sldId id="801"/>
            <p14:sldId id="802"/>
            <p14:sldId id="803"/>
            <p14:sldId id="798"/>
            <p14:sldId id="787"/>
            <p14:sldId id="754"/>
            <p14:sldId id="806"/>
            <p14:sldId id="807"/>
            <p14:sldId id="745"/>
            <p14:sldId id="808"/>
            <p14:sldId id="809"/>
            <p14:sldId id="810"/>
            <p14:sldId id="811"/>
            <p14:sldId id="812"/>
            <p14:sldId id="813"/>
            <p14:sldId id="782"/>
            <p14:sldId id="814"/>
            <p14:sldId id="815"/>
            <p14:sldId id="816"/>
            <p14:sldId id="817"/>
            <p14:sldId id="818"/>
            <p14:sldId id="756"/>
            <p14:sldId id="828"/>
            <p14:sldId id="829"/>
            <p14:sldId id="830"/>
            <p14:sldId id="831"/>
            <p14:sldId id="832"/>
            <p14:sldId id="833"/>
            <p14:sldId id="805"/>
            <p14:sldId id="822"/>
            <p14:sldId id="823"/>
            <p14:sldId id="824"/>
            <p14:sldId id="825"/>
            <p14:sldId id="826"/>
            <p14:sldId id="827"/>
            <p14:sldId id="777"/>
            <p14:sldId id="819"/>
            <p14:sldId id="820"/>
            <p14:sldId id="82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кеев Руслан Надирович" initials="БРН" lastIdx="1" clrIdx="0">
    <p:extLst>
      <p:ext uri="{19B8F6BF-5375-455C-9EA6-DF929625EA0E}">
        <p15:presenceInfo xmlns:p15="http://schemas.microsoft.com/office/powerpoint/2012/main" userId="S-1-5-21-3235608781-769529573-2582373962-1305" providerId="AD"/>
      </p:ext>
    </p:extLst>
  </p:cmAuthor>
  <p:cmAuthor id="2" name="Anton Fortunatov" initials="AF" lastIdx="3" clrIdx="1">
    <p:extLst>
      <p:ext uri="{19B8F6BF-5375-455C-9EA6-DF929625EA0E}">
        <p15:presenceInfo xmlns:p15="http://schemas.microsoft.com/office/powerpoint/2012/main" userId="b102afa03d6cd9e2" providerId="Windows Live"/>
      </p:ext>
    </p:extLst>
  </p:cmAuthor>
  <p:cmAuthor id="3" name="Андрей Леус" initials="АЛ" lastIdx="2" clrIdx="2">
    <p:extLst>
      <p:ext uri="{19B8F6BF-5375-455C-9EA6-DF929625EA0E}">
        <p15:presenceInfo xmlns:p15="http://schemas.microsoft.com/office/powerpoint/2012/main" userId="50b16144276e7e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9DB"/>
    <a:srgbClr val="1B96AF"/>
    <a:srgbClr val="00F26D"/>
    <a:srgbClr val="C3D69B"/>
    <a:srgbClr val="5585BF"/>
    <a:srgbClr val="618DC3"/>
    <a:srgbClr val="A0C1E8"/>
    <a:srgbClr val="333F4F"/>
    <a:srgbClr val="79818B"/>
    <a:srgbClr val="4A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5147" autoAdjust="0"/>
  </p:normalViewPr>
  <p:slideViewPr>
    <p:cSldViewPr snapToGrid="0" snapToObjects="1">
      <p:cViewPr>
        <p:scale>
          <a:sx n="66" d="100"/>
          <a:sy n="66" d="100"/>
        </p:scale>
        <p:origin x="1651" y="293"/>
      </p:cViewPr>
      <p:guideLst/>
    </p:cSldViewPr>
  </p:slideViewPr>
  <p:outlineViewPr>
    <p:cViewPr>
      <p:scale>
        <a:sx n="33" d="100"/>
        <a:sy n="33" d="100"/>
      </p:scale>
      <p:origin x="0" y="-1051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45659" cy="496889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0" y="5"/>
            <a:ext cx="2945659" cy="496889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r">
              <a:defRPr sz="1200"/>
            </a:lvl1pPr>
          </a:lstStyle>
          <a:p>
            <a:fld id="{9FCEEDF0-6A1B-4876-B803-1B774A0534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9429758"/>
            <a:ext cx="2945659" cy="496889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0" y="9429758"/>
            <a:ext cx="2945659" cy="496889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r">
              <a:defRPr sz="1200"/>
            </a:lvl1pPr>
          </a:lstStyle>
          <a:p>
            <a:fld id="{3273FEBD-085B-4F05-B76A-046579E6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50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5659" cy="498055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4"/>
            <a:ext cx="2945659" cy="498055"/>
          </a:xfrm>
          <a:prstGeom prst="rect">
            <a:avLst/>
          </a:prstGeom>
        </p:spPr>
        <p:txBody>
          <a:bodyPr vert="horz" lIns="91395" tIns="45696" rIns="91395" bIns="45696" rtlCol="0"/>
          <a:lstStyle>
            <a:lvl1pPr algn="r">
              <a:defRPr sz="1200"/>
            </a:lvl1pPr>
          </a:lstStyle>
          <a:p>
            <a:fld id="{FE7C0130-E29D-CF4E-B90D-B8AA21FE9C81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6" rIns="91395" bIns="456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77200"/>
            <a:ext cx="5438140" cy="3908614"/>
          </a:xfrm>
          <a:prstGeom prst="rect">
            <a:avLst/>
          </a:prstGeom>
        </p:spPr>
        <p:txBody>
          <a:bodyPr vert="horz" lIns="91395" tIns="45696" rIns="91395" bIns="456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28590"/>
            <a:ext cx="2945659" cy="498055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28590"/>
            <a:ext cx="2945659" cy="498055"/>
          </a:xfrm>
          <a:prstGeom prst="rect">
            <a:avLst/>
          </a:prstGeom>
        </p:spPr>
        <p:txBody>
          <a:bodyPr vert="horz" lIns="91395" tIns="45696" rIns="91395" bIns="45696" rtlCol="0" anchor="b"/>
          <a:lstStyle>
            <a:lvl1pPr algn="r">
              <a:defRPr sz="1200"/>
            </a:lvl1pPr>
          </a:lstStyle>
          <a:p>
            <a:fld id="{DD8C93F0-0776-8A47-87EF-8A116BC55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2655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25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788988"/>
            <a:ext cx="3789363" cy="2132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defRPr/>
            </a:pPr>
            <a:endParaRPr lang="ru-RU" sz="1200" kern="12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6C5A-363F-42FE-9523-C25D569CA8F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00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788988"/>
            <a:ext cx="3789363" cy="2132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defRPr/>
            </a:pPr>
            <a:endParaRPr lang="ru-RU" sz="1200" kern="12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6C5A-363F-42FE-9523-C25D569CA8F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50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788988"/>
            <a:ext cx="3789363" cy="2132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defRPr/>
            </a:pPr>
            <a:endParaRPr lang="ru-RU" sz="1200" kern="12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6C5A-363F-42FE-9523-C25D569CA8F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2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788988"/>
            <a:ext cx="3789363" cy="2132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defRPr/>
            </a:pPr>
            <a:endParaRPr lang="ru-RU" sz="1200" kern="12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6C5A-363F-42FE-9523-C25D569CA8F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79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14675" y="788988"/>
            <a:ext cx="3789363" cy="2132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defRPr/>
            </a:pPr>
            <a:endParaRPr lang="ru-RU" sz="1200" kern="12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6C5A-363F-42FE-9523-C25D569CA8F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3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74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75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04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5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5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0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14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32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52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4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29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6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14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58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5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51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79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54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1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52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90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866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60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374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902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097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90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006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450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675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332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2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6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98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5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defTabSz="914127" rtl="0" eaLnBrk="1" latinLnBrk="0" hangingPunct="1">
              <a:lnSpc>
                <a:spcPct val="100000"/>
              </a:lnSpc>
              <a:defRPr/>
            </a:pPr>
            <a:endParaRPr lang="ru-RU" sz="1200" kern="1200" spc="-1" dirty="0">
              <a:solidFill>
                <a:srgbClr val="333F4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C93F0-0776-8A47-87EF-8A116BC559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3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7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7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6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7F169-23FC-4068-A85C-0DA4F62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46" y="0"/>
            <a:ext cx="9193107" cy="99631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87AF1413-14D6-46F3-88C8-5220DC1C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22C-A0D5-47F6-A031-C6B7472F67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7F169-23FC-4068-A85C-0DA4F62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46" y="0"/>
            <a:ext cx="9193107" cy="99631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87AF1413-14D6-46F3-88C8-5220DC1C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22C-A0D5-47F6-A031-C6B7472F67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06EDE08-9E7E-4603-8E87-55F3E9E6D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25" y="1266825"/>
            <a:ext cx="11271250" cy="47418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F50"/>
                </a:solidFill>
              </a:defRPr>
            </a:lvl1pPr>
            <a:lvl2pPr>
              <a:defRPr sz="2000">
                <a:solidFill>
                  <a:srgbClr val="333F50"/>
                </a:solidFill>
              </a:defRPr>
            </a:lvl2pPr>
            <a:lvl3pPr>
              <a:defRPr sz="1800">
                <a:solidFill>
                  <a:srgbClr val="333F50"/>
                </a:solidFill>
              </a:defRPr>
            </a:lvl3pPr>
            <a:lvl4pPr>
              <a:defRPr>
                <a:solidFill>
                  <a:srgbClr val="333F50"/>
                </a:solidFill>
              </a:defRPr>
            </a:lvl4pPr>
            <a:lvl5pPr>
              <a:defRPr>
                <a:solidFill>
                  <a:srgbClr val="333F5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677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0015-24F3-4078-8C9C-6D71A83BD8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1. https://arxiv.org/pdf/1910.11099.pdf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7501-48FA-4CB4-B997-7217AC69DD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2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7F169-23FC-4068-A85C-0DA4F62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46" y="0"/>
            <a:ext cx="9193107" cy="99631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87AF1413-14D6-46F3-88C8-5220DC1C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22C-A0D5-47F6-A031-C6B7472F67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06EDE08-9E7E-4603-8E87-55F3E9E6D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25" y="1266825"/>
            <a:ext cx="11271250" cy="47418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F50"/>
                </a:solidFill>
              </a:defRPr>
            </a:lvl1pPr>
            <a:lvl2pPr>
              <a:defRPr sz="2000">
                <a:solidFill>
                  <a:srgbClr val="333F50"/>
                </a:solidFill>
              </a:defRPr>
            </a:lvl2pPr>
            <a:lvl3pPr>
              <a:defRPr sz="1800">
                <a:solidFill>
                  <a:srgbClr val="333F50"/>
                </a:solidFill>
              </a:defRPr>
            </a:lvl3pPr>
            <a:lvl4pPr>
              <a:defRPr>
                <a:solidFill>
                  <a:srgbClr val="333F50"/>
                </a:solidFill>
              </a:defRPr>
            </a:lvl4pPr>
            <a:lvl5pPr>
              <a:defRPr>
                <a:solidFill>
                  <a:srgbClr val="333F5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062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7F169-23FC-4068-A85C-0DA4F62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46" y="0"/>
            <a:ext cx="9193107" cy="996315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87AF1413-14D6-46F3-88C8-5220DC1C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0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22C-A0D5-47F6-A031-C6B7472F67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78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/>
        </p:nvGrpSpPr>
        <p:grpSpPr>
          <a:xfrm>
            <a:off x="0" y="9720"/>
            <a:ext cx="12191400" cy="6857280"/>
            <a:chOff x="0" y="9720"/>
            <a:chExt cx="12191400" cy="6857280"/>
          </a:xfrm>
        </p:grpSpPr>
        <p:pic>
          <p:nvPicPr>
            <p:cNvPr id="10" name="Изображение 3"/>
            <p:cNvPicPr/>
            <p:nvPr/>
          </p:nvPicPr>
          <p:blipFill>
            <a:blip r:embed="rId8"/>
            <a:stretch/>
          </p:blipFill>
          <p:spPr>
            <a:xfrm>
              <a:off x="0" y="9720"/>
              <a:ext cx="12191400" cy="685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0" y="10800"/>
              <a:ext cx="3906360" cy="290160"/>
            </a:xfrm>
            <a:prstGeom prst="rect">
              <a:avLst/>
            </a:prstGeom>
            <a:solidFill>
              <a:srgbClr val="F2F2F2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3"/>
            <p:cNvSpPr/>
            <p:nvPr/>
          </p:nvSpPr>
          <p:spPr>
            <a:xfrm>
              <a:off x="8046000" y="10800"/>
              <a:ext cx="4145400" cy="290160"/>
            </a:xfrm>
            <a:prstGeom prst="rect">
              <a:avLst/>
            </a:prstGeom>
            <a:solidFill>
              <a:srgbClr val="FF000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4"/>
            <p:cNvSpPr/>
            <p:nvPr/>
          </p:nvSpPr>
          <p:spPr>
            <a:xfrm>
              <a:off x="3907080" y="10800"/>
              <a:ext cx="4138200" cy="290160"/>
            </a:xfrm>
            <a:prstGeom prst="rect">
              <a:avLst/>
            </a:prstGeom>
            <a:solidFill>
              <a:srgbClr val="A6A6A6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CustomShape 5"/>
          <p:cNvSpPr/>
          <p:nvPr/>
        </p:nvSpPr>
        <p:spPr>
          <a:xfrm>
            <a:off x="0" y="2334600"/>
            <a:ext cx="12191400" cy="2207520"/>
          </a:xfrm>
          <a:prstGeom prst="rect">
            <a:avLst/>
          </a:prstGeom>
          <a:solidFill>
            <a:srgbClr val="FFFFFF">
              <a:alpha val="44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1"/>
          <p:cNvPicPr/>
          <p:nvPr/>
        </p:nvPicPr>
        <p:blipFill>
          <a:blip r:embed="rId9"/>
          <a:stretch/>
        </p:blipFill>
        <p:spPr>
          <a:xfrm>
            <a:off x="597960" y="2926080"/>
            <a:ext cx="2710080" cy="1024200"/>
          </a:xfrm>
          <a:prstGeom prst="rect">
            <a:avLst/>
          </a:prstGeom>
          <a:ln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675720" y="0"/>
            <a:ext cx="8864640" cy="1037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dirty="0">
                <a:latin typeface="Arial"/>
              </a:rPr>
              <a:t>Для правки текста заглавия щёлкните </a:t>
            </a:r>
            <a:r>
              <a:rPr lang="ru-RU" sz="1800" b="0" strike="noStrike" spc="-1" dirty="0" err="1">
                <a:latin typeface="Arial"/>
              </a:rPr>
              <a:t>мышьюё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66433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7" r:id="rId3"/>
    <p:sldLayoutId id="2147483702" r:id="rId4"/>
    <p:sldLayoutId id="2147483703" r:id="rId5"/>
    <p:sldLayoutId id="214748370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"/>
          <p:cNvGrpSpPr/>
          <p:nvPr userDrawn="1"/>
        </p:nvGrpSpPr>
        <p:grpSpPr>
          <a:xfrm>
            <a:off x="0" y="-3960"/>
            <a:ext cx="12191400" cy="1064520"/>
            <a:chOff x="0" y="-3960"/>
            <a:chExt cx="12191400" cy="1064520"/>
          </a:xfrm>
        </p:grpSpPr>
        <p:pic>
          <p:nvPicPr>
            <p:cNvPr id="46" name="Рисунок 53"/>
            <p:cNvPicPr/>
            <p:nvPr/>
          </p:nvPicPr>
          <p:blipFill>
            <a:blip r:embed="rId4"/>
            <a:srcRect b="85144"/>
            <a:stretch/>
          </p:blipFill>
          <p:spPr>
            <a:xfrm>
              <a:off x="0" y="-3960"/>
              <a:ext cx="12191400" cy="1016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7" name="CustomShape 2"/>
            <p:cNvSpPr/>
            <p:nvPr/>
          </p:nvSpPr>
          <p:spPr>
            <a:xfrm>
              <a:off x="9538560" y="6120"/>
              <a:ext cx="1974240" cy="1054440"/>
            </a:xfrm>
            <a:prstGeom prst="rect">
              <a:avLst/>
            </a:prstGeom>
            <a:solidFill>
              <a:srgbClr val="FFFFFF">
                <a:alpha val="47000"/>
              </a:srgbClr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8" name="Рисунок 55"/>
            <p:cNvPicPr/>
            <p:nvPr/>
          </p:nvPicPr>
          <p:blipFill>
            <a:blip r:embed="rId5"/>
            <a:stretch/>
          </p:blipFill>
          <p:spPr>
            <a:xfrm>
              <a:off x="9672480" y="221400"/>
              <a:ext cx="1720080" cy="636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D2035C-AC3A-4658-8A98-8C048E1C7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2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22C-A0D5-47F6-A031-C6B7472F67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D11C6260-3550-4ED2-BC20-97CC47402BA6}"/>
              </a:ext>
            </a:extLst>
          </p:cNvPr>
          <p:cNvSpPr txBox="1">
            <a:spLocks/>
          </p:cNvSpPr>
          <p:nvPr userDrawn="1"/>
        </p:nvSpPr>
        <p:spPr>
          <a:xfrm>
            <a:off x="9448200" y="653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16222C-A0D5-47F6-A031-C6B7472F67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94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333F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-38847"/>
            <a:ext cx="12192000" cy="6858000"/>
            <a:chOff x="0" y="0"/>
            <a:chExt cx="9906001" cy="6858000"/>
          </a:xfrm>
        </p:grpSpPr>
        <p:pic>
          <p:nvPicPr>
            <p:cNvPr id="4" name="Изображение 3"/>
            <p:cNvPicPr>
              <a:picLocks noChangeAspect="1"/>
            </p:cNvPicPr>
            <p:nvPr/>
          </p:nvPicPr>
          <p:blipFill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" y="909"/>
              <a:ext cx="3174423" cy="290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65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537400" y="908"/>
              <a:ext cx="3368601" cy="2909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65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74424" y="909"/>
              <a:ext cx="3362974" cy="2909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65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-1" y="2334640"/>
            <a:ext cx="12191999" cy="2208179"/>
          </a:xfrm>
          <a:prstGeom prst="rect">
            <a:avLst/>
          </a:prstGeom>
          <a:solidFill>
            <a:schemeClr val="bg1">
              <a:alpha val="4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4" y="2938389"/>
            <a:ext cx="2710797" cy="1025045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>
          <a:xfrm>
            <a:off x="2896788" y="2545202"/>
            <a:ext cx="8883110" cy="18115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RAG@FF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: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файрвол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 для компонентов адаптации больших языковых моделей»</a:t>
            </a:r>
          </a:p>
        </p:txBody>
      </p:sp>
      <p:sp>
        <p:nvSpPr>
          <p:cNvPr id="14" name="Заголовок 1"/>
          <p:cNvSpPr txBox="1"/>
          <p:nvPr/>
        </p:nvSpPr>
        <p:spPr>
          <a:xfrm>
            <a:off x="1302026" y="4567183"/>
            <a:ext cx="10477861" cy="18115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Целевая поисковая лаборатория «Надежность моделей машинного обучения»</a:t>
            </a:r>
          </a:p>
          <a:p>
            <a:pPr algn="r">
              <a:lnSpc>
                <a:spcPct val="10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Военно-космическая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академия имени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А.Ф.Можайского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Manrope" charset="0"/>
              <a:ea typeface="Arial" panose="020B0604020202020204" pitchFamily="34" charset="0"/>
              <a:cs typeface="Manrope" charset="0"/>
            </a:endParaRPr>
          </a:p>
          <a:p>
            <a:pPr algn="r">
              <a:lnSpc>
                <a:spcPct val="100000"/>
              </a:lnSpc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Manrope" charset="0"/>
              <a:ea typeface="Arial" panose="020B0604020202020204" pitchFamily="34" charset="0"/>
              <a:cs typeface="Manrope" charset="0"/>
            </a:endParaRPr>
          </a:p>
          <a:p>
            <a:pPr algn="r">
              <a:lnSpc>
                <a:spcPct val="10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Докладчик: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Руководитель ЦПЛ,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.т.н.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Менисов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 Артем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Manrope" charset="0"/>
                <a:ea typeface="Arial" panose="020B0604020202020204" pitchFamily="34" charset="0"/>
                <a:cs typeface="Manrope" charset="0"/>
              </a:rPr>
              <a:t>Бакытжанович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Manrope" charset="0"/>
              <a:ea typeface="Arial" panose="020B0604020202020204" pitchFamily="34" charset="0"/>
              <a:cs typeface="Manrop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8225" y="289634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26498" y="287312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2023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64054" y="3211676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1" y="2876288"/>
            <a:ext cx="1113113" cy="301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688818" y="286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55621" y="2930400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61" y="3751603"/>
            <a:ext cx="1085556" cy="122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596164" y="36356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74" y="3207457"/>
            <a:ext cx="907223" cy="510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40963" y="32827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01665" y="400752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7%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613" y="4047871"/>
            <a:ext cx="796594" cy="269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460" y="4463392"/>
            <a:ext cx="797463" cy="2647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28358" y="442650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6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817" y="4547892"/>
            <a:ext cx="781018" cy="7810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275126" y="476912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22001" y="290389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3540274" y="288067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2024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87848" y="393874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00861" y="360019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87848" y="434608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87848" y="474648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87848" y="506810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2" y="2930400"/>
            <a:ext cx="812389" cy="22002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84641" y="28499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4054365" y="3221211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845932" y="2939935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483443" y="3232973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380764" y="3221212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66" y="3404358"/>
            <a:ext cx="1085556" cy="12212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478769" y="32884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24%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45" y="3518251"/>
            <a:ext cx="907223" cy="5103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0734" y="35935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4300" y="395106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248" y="3991413"/>
            <a:ext cx="796594" cy="26951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95" y="4406934"/>
            <a:ext cx="797463" cy="26478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70993" y="4370048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452" y="4491434"/>
            <a:ext cx="781018" cy="78101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17761" y="471266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470453" y="359150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0632" y="3910988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30483" y="4289623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530483" y="469003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530483" y="501165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6226025" y="1784058"/>
            <a:ext cx="4740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факторы конкуренции: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6226025" y="1930903"/>
            <a:ext cx="0" cy="41940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AAADFE6-C883-43E7-895D-6E152E2F2F7B}"/>
              </a:ext>
            </a:extLst>
          </p:cNvPr>
          <p:cNvSpPr/>
          <p:nvPr/>
        </p:nvSpPr>
        <p:spPr>
          <a:xfrm>
            <a:off x="374422" y="5232542"/>
            <a:ext cx="585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Доминирование 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больше не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гарантировано.</a:t>
            </a:r>
          </a:p>
          <a:p>
            <a:pPr marL="228600" indent="-228600" algn="just">
              <a:buAutoNum type="arabicPeriod"/>
              <a:defRPr/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Больше конкуренции означает более быстрые инновации, лучшие модели 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удобные инструменты.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66293" y="2242458"/>
            <a:ext cx="4791178" cy="5386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6293" y="2342485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61628" y="2253893"/>
            <a:ext cx="0" cy="527173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668345" y="2257846"/>
            <a:ext cx="463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моделей в инструменты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Meta, Google, Microsoft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362247" y="2835604"/>
            <a:ext cx="4795224" cy="55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0554" y="2943082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H="1">
            <a:off x="6653635" y="2847040"/>
            <a:ext cx="3947" cy="53372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653635" y="2833872"/>
            <a:ext cx="450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Фрагментация рынка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ИИ/ без ИИ)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6362247" y="3452739"/>
            <a:ext cx="4795224" cy="55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0554" y="3560217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3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H="1">
            <a:off x="6653635" y="3464175"/>
            <a:ext cx="3947" cy="53372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6653635" y="3451007"/>
            <a:ext cx="450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Нормированная среда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(законы, акты, ГОСТ)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352002" y="4067224"/>
            <a:ext cx="4792443" cy="7604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6928" y="4275875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4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>
            <a:off x="6643390" y="4078660"/>
            <a:ext cx="3948" cy="749015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7000514" y="4065492"/>
            <a:ext cx="427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скачек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(минимизация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галлюцинаций, сокращении задержек 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адаптивность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реальном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360554" y="4881484"/>
            <a:ext cx="4783891" cy="101002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58861" y="5186877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5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6655890" y="4892920"/>
            <a:ext cx="2769" cy="1016208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6651942" y="4879752"/>
            <a:ext cx="463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CusDev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шкала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по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метрикам и количеству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параметров, а по пользовательскому опыту, интеграции 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релевантности результата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oogle Shape;1916;p20"/>
          <p:cNvGrpSpPr/>
          <p:nvPr/>
        </p:nvGrpSpPr>
        <p:grpSpPr>
          <a:xfrm>
            <a:off x="6729295" y="2334678"/>
            <a:ext cx="436286" cy="368020"/>
            <a:chOff x="3506875" y="724175"/>
            <a:chExt cx="266525" cy="247450"/>
          </a:xfrm>
          <a:solidFill>
            <a:schemeClr val="bg1"/>
          </a:solidFill>
        </p:grpSpPr>
        <p:sp>
          <p:nvSpPr>
            <p:cNvPr id="119" name="Google Shape;1917;p20"/>
            <p:cNvSpPr/>
            <p:nvPr/>
          </p:nvSpPr>
          <p:spPr>
            <a:xfrm>
              <a:off x="3506875" y="724175"/>
              <a:ext cx="266525" cy="247350"/>
            </a:xfrm>
            <a:custGeom>
              <a:avLst/>
              <a:gdLst/>
              <a:ahLst/>
              <a:cxnLst/>
              <a:rect l="l" t="t" r="r" b="b"/>
              <a:pathLst>
                <a:path w="10661" h="9894" extrusionOk="0">
                  <a:moveTo>
                    <a:pt x="5323" y="0"/>
                  </a:moveTo>
                  <a:cubicBezTo>
                    <a:pt x="2945" y="0"/>
                    <a:pt x="849" y="1719"/>
                    <a:pt x="448" y="4143"/>
                  </a:cubicBezTo>
                  <a:cubicBezTo>
                    <a:pt x="0" y="6833"/>
                    <a:pt x="1825" y="9386"/>
                    <a:pt x="4523" y="9826"/>
                  </a:cubicBezTo>
                  <a:cubicBezTo>
                    <a:pt x="4798" y="9872"/>
                    <a:pt x="5071" y="9894"/>
                    <a:pt x="5340" y="9894"/>
                  </a:cubicBezTo>
                  <a:cubicBezTo>
                    <a:pt x="7717" y="9894"/>
                    <a:pt x="9812" y="8181"/>
                    <a:pt x="10213" y="5758"/>
                  </a:cubicBezTo>
                  <a:cubicBezTo>
                    <a:pt x="10660" y="3061"/>
                    <a:pt x="8836" y="515"/>
                    <a:pt x="6138" y="68"/>
                  </a:cubicBezTo>
                  <a:cubicBezTo>
                    <a:pt x="5864" y="22"/>
                    <a:pt x="5592" y="0"/>
                    <a:pt x="532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18;p20"/>
            <p:cNvSpPr/>
            <p:nvPr/>
          </p:nvSpPr>
          <p:spPr>
            <a:xfrm>
              <a:off x="3516425" y="724225"/>
              <a:ext cx="256975" cy="247400"/>
            </a:xfrm>
            <a:custGeom>
              <a:avLst/>
              <a:gdLst/>
              <a:ahLst/>
              <a:cxnLst/>
              <a:rect l="l" t="t" r="r" b="b"/>
              <a:pathLst>
                <a:path w="10279" h="9896" extrusionOk="0">
                  <a:moveTo>
                    <a:pt x="4948" y="1"/>
                  </a:moveTo>
                  <a:cubicBezTo>
                    <a:pt x="4213" y="1"/>
                    <a:pt x="3491" y="159"/>
                    <a:pt x="2828" y="477"/>
                  </a:cubicBezTo>
                  <a:cubicBezTo>
                    <a:pt x="3284" y="320"/>
                    <a:pt x="3753" y="244"/>
                    <a:pt x="4216" y="244"/>
                  </a:cubicBezTo>
                  <a:cubicBezTo>
                    <a:pt x="5482" y="244"/>
                    <a:pt x="6707" y="809"/>
                    <a:pt x="7530" y="1833"/>
                  </a:cubicBezTo>
                  <a:cubicBezTo>
                    <a:pt x="8655" y="3232"/>
                    <a:pt x="8778" y="5186"/>
                    <a:pt x="7840" y="6715"/>
                  </a:cubicBezTo>
                  <a:cubicBezTo>
                    <a:pt x="7061" y="7996"/>
                    <a:pt x="5676" y="8750"/>
                    <a:pt x="4212" y="8750"/>
                  </a:cubicBezTo>
                  <a:cubicBezTo>
                    <a:pt x="3928" y="8750"/>
                    <a:pt x="3641" y="8722"/>
                    <a:pt x="3354" y="8663"/>
                  </a:cubicBezTo>
                  <a:cubicBezTo>
                    <a:pt x="1602" y="8302"/>
                    <a:pt x="260" y="6881"/>
                    <a:pt x="0" y="5107"/>
                  </a:cubicBezTo>
                  <a:lnTo>
                    <a:pt x="0" y="5107"/>
                  </a:lnTo>
                  <a:cubicBezTo>
                    <a:pt x="65" y="7091"/>
                    <a:pt x="1313" y="8843"/>
                    <a:pt x="3167" y="9564"/>
                  </a:cubicBezTo>
                  <a:cubicBezTo>
                    <a:pt x="3746" y="9787"/>
                    <a:pt x="4349" y="9896"/>
                    <a:pt x="4946" y="9896"/>
                  </a:cubicBezTo>
                  <a:cubicBezTo>
                    <a:pt x="6261" y="9896"/>
                    <a:pt x="7549" y="9371"/>
                    <a:pt x="8497" y="8389"/>
                  </a:cubicBezTo>
                  <a:cubicBezTo>
                    <a:pt x="9881" y="6961"/>
                    <a:pt x="10278" y="4847"/>
                    <a:pt x="9499" y="3016"/>
                  </a:cubicBezTo>
                  <a:cubicBezTo>
                    <a:pt x="8727" y="1191"/>
                    <a:pt x="6932" y="1"/>
                    <a:pt x="4948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19;p20"/>
            <p:cNvSpPr/>
            <p:nvPr/>
          </p:nvSpPr>
          <p:spPr>
            <a:xfrm>
              <a:off x="3558800" y="832225"/>
              <a:ext cx="111450" cy="57175"/>
            </a:xfrm>
            <a:custGeom>
              <a:avLst/>
              <a:gdLst/>
              <a:ahLst/>
              <a:cxnLst/>
              <a:rect l="l" t="t" r="r" b="b"/>
              <a:pathLst>
                <a:path w="4458" h="2287" extrusionOk="0">
                  <a:moveTo>
                    <a:pt x="2886" y="1"/>
                  </a:moveTo>
                  <a:lnTo>
                    <a:pt x="1" y="1660"/>
                  </a:lnTo>
                  <a:cubicBezTo>
                    <a:pt x="1" y="1660"/>
                    <a:pt x="1290" y="2287"/>
                    <a:pt x="2977" y="2287"/>
                  </a:cubicBezTo>
                  <a:cubicBezTo>
                    <a:pt x="3446" y="2287"/>
                    <a:pt x="3946" y="2238"/>
                    <a:pt x="4458" y="2114"/>
                  </a:cubicBezTo>
                  <a:lnTo>
                    <a:pt x="288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20;p20"/>
            <p:cNvSpPr/>
            <p:nvPr/>
          </p:nvSpPr>
          <p:spPr>
            <a:xfrm>
              <a:off x="3553225" y="766250"/>
              <a:ext cx="77725" cy="107475"/>
            </a:xfrm>
            <a:custGeom>
              <a:avLst/>
              <a:gdLst/>
              <a:ahLst/>
              <a:cxnLst/>
              <a:rect l="l" t="t" r="r" b="b"/>
              <a:pathLst>
                <a:path w="3109" h="4299" extrusionOk="0">
                  <a:moveTo>
                    <a:pt x="3109" y="0"/>
                  </a:moveTo>
                  <a:cubicBezTo>
                    <a:pt x="3109" y="0"/>
                    <a:pt x="0" y="765"/>
                    <a:pt x="224" y="4299"/>
                  </a:cubicBezTo>
                  <a:lnTo>
                    <a:pt x="3109" y="2640"/>
                  </a:lnTo>
                  <a:lnTo>
                    <a:pt x="3109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21;p20"/>
            <p:cNvSpPr/>
            <p:nvPr/>
          </p:nvSpPr>
          <p:spPr>
            <a:xfrm>
              <a:off x="3630925" y="766250"/>
              <a:ext cx="51775" cy="118850"/>
            </a:xfrm>
            <a:custGeom>
              <a:avLst/>
              <a:gdLst/>
              <a:ahLst/>
              <a:cxnLst/>
              <a:rect l="l" t="t" r="r" b="b"/>
              <a:pathLst>
                <a:path w="2071" h="4754" extrusionOk="0">
                  <a:moveTo>
                    <a:pt x="1" y="0"/>
                  </a:moveTo>
                  <a:lnTo>
                    <a:pt x="1" y="2633"/>
                  </a:lnTo>
                  <a:lnTo>
                    <a:pt x="1573" y="4753"/>
                  </a:lnTo>
                  <a:cubicBezTo>
                    <a:pt x="2071" y="1623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22;p20"/>
            <p:cNvSpPr/>
            <p:nvPr/>
          </p:nvSpPr>
          <p:spPr>
            <a:xfrm>
              <a:off x="3590550" y="832225"/>
              <a:ext cx="62575" cy="32075"/>
            </a:xfrm>
            <a:custGeom>
              <a:avLst/>
              <a:gdLst/>
              <a:ahLst/>
              <a:cxnLst/>
              <a:rect l="l" t="t" r="r" b="b"/>
              <a:pathLst>
                <a:path w="2503" h="1283" extrusionOk="0">
                  <a:moveTo>
                    <a:pt x="1616" y="1"/>
                  </a:moveTo>
                  <a:lnTo>
                    <a:pt x="0" y="931"/>
                  </a:lnTo>
                  <a:cubicBezTo>
                    <a:pt x="0" y="931"/>
                    <a:pt x="721" y="1283"/>
                    <a:pt x="1664" y="1283"/>
                  </a:cubicBezTo>
                  <a:cubicBezTo>
                    <a:pt x="1930" y="1283"/>
                    <a:pt x="2213" y="1255"/>
                    <a:pt x="2503" y="1184"/>
                  </a:cubicBezTo>
                  <a:lnTo>
                    <a:pt x="161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23;p20"/>
            <p:cNvSpPr/>
            <p:nvPr/>
          </p:nvSpPr>
          <p:spPr>
            <a:xfrm>
              <a:off x="3587300" y="795100"/>
              <a:ext cx="43650" cy="60425"/>
            </a:xfrm>
            <a:custGeom>
              <a:avLst/>
              <a:gdLst/>
              <a:ahLst/>
              <a:cxnLst/>
              <a:rect l="l" t="t" r="r" b="b"/>
              <a:pathLst>
                <a:path w="1746" h="2417" extrusionOk="0">
                  <a:moveTo>
                    <a:pt x="1746" y="0"/>
                  </a:moveTo>
                  <a:cubicBezTo>
                    <a:pt x="1746" y="0"/>
                    <a:pt x="0" y="433"/>
                    <a:pt x="130" y="2416"/>
                  </a:cubicBezTo>
                  <a:lnTo>
                    <a:pt x="1746" y="1486"/>
                  </a:lnTo>
                  <a:lnTo>
                    <a:pt x="1746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924;p20"/>
            <p:cNvSpPr/>
            <p:nvPr/>
          </p:nvSpPr>
          <p:spPr>
            <a:xfrm>
              <a:off x="3630925" y="795100"/>
              <a:ext cx="29050" cy="66725"/>
            </a:xfrm>
            <a:custGeom>
              <a:avLst/>
              <a:gdLst/>
              <a:ahLst/>
              <a:cxnLst/>
              <a:rect l="l" t="t" r="r" b="b"/>
              <a:pathLst>
                <a:path w="1162" h="2669" extrusionOk="0">
                  <a:moveTo>
                    <a:pt x="1" y="0"/>
                  </a:moveTo>
                  <a:lnTo>
                    <a:pt x="1" y="1486"/>
                  </a:lnTo>
                  <a:lnTo>
                    <a:pt x="888" y="2669"/>
                  </a:lnTo>
                  <a:cubicBezTo>
                    <a:pt x="1162" y="916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925;p20"/>
            <p:cNvSpPr/>
            <p:nvPr/>
          </p:nvSpPr>
          <p:spPr>
            <a:xfrm>
              <a:off x="3611275" y="832225"/>
              <a:ext cx="30500" cy="15550"/>
            </a:xfrm>
            <a:custGeom>
              <a:avLst/>
              <a:gdLst/>
              <a:ahLst/>
              <a:cxnLst/>
              <a:rect l="l" t="t" r="r" b="b"/>
              <a:pathLst>
                <a:path w="1220" h="622" extrusionOk="0">
                  <a:moveTo>
                    <a:pt x="787" y="1"/>
                  </a:moveTo>
                  <a:lnTo>
                    <a:pt x="0" y="448"/>
                  </a:lnTo>
                  <a:cubicBezTo>
                    <a:pt x="255" y="564"/>
                    <a:pt x="529" y="621"/>
                    <a:pt x="806" y="621"/>
                  </a:cubicBezTo>
                  <a:cubicBezTo>
                    <a:pt x="944" y="621"/>
                    <a:pt x="1082" y="607"/>
                    <a:pt x="1219" y="578"/>
                  </a:cubicBezTo>
                  <a:lnTo>
                    <a:pt x="787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926;p20"/>
            <p:cNvSpPr/>
            <p:nvPr/>
          </p:nvSpPr>
          <p:spPr>
            <a:xfrm>
              <a:off x="3609825" y="814200"/>
              <a:ext cx="21125" cy="29250"/>
            </a:xfrm>
            <a:custGeom>
              <a:avLst/>
              <a:gdLst/>
              <a:ahLst/>
              <a:cxnLst/>
              <a:rect l="l" t="t" r="r" b="b"/>
              <a:pathLst>
                <a:path w="845" h="1170" extrusionOk="0">
                  <a:moveTo>
                    <a:pt x="845" y="1"/>
                  </a:moveTo>
                  <a:cubicBezTo>
                    <a:pt x="333" y="145"/>
                    <a:pt x="1" y="635"/>
                    <a:pt x="58" y="1169"/>
                  </a:cubicBezTo>
                  <a:lnTo>
                    <a:pt x="845" y="722"/>
                  </a:lnTo>
                  <a:lnTo>
                    <a:pt x="845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927;p20"/>
            <p:cNvSpPr/>
            <p:nvPr/>
          </p:nvSpPr>
          <p:spPr>
            <a:xfrm>
              <a:off x="3630925" y="814200"/>
              <a:ext cx="14275" cy="32475"/>
            </a:xfrm>
            <a:custGeom>
              <a:avLst/>
              <a:gdLst/>
              <a:ahLst/>
              <a:cxnLst/>
              <a:rect l="l" t="t" r="r" b="b"/>
              <a:pathLst>
                <a:path w="571" h="1299" extrusionOk="0">
                  <a:moveTo>
                    <a:pt x="1" y="1"/>
                  </a:moveTo>
                  <a:lnTo>
                    <a:pt x="1" y="722"/>
                  </a:lnTo>
                  <a:lnTo>
                    <a:pt x="433" y="1299"/>
                  </a:lnTo>
                  <a:cubicBezTo>
                    <a:pt x="570" y="441"/>
                    <a:pt x="1" y="1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985;p20"/>
          <p:cNvGrpSpPr/>
          <p:nvPr/>
        </p:nvGrpSpPr>
        <p:grpSpPr>
          <a:xfrm>
            <a:off x="6723688" y="2949397"/>
            <a:ext cx="422495" cy="327893"/>
            <a:chOff x="2577764" y="2194918"/>
            <a:chExt cx="422855" cy="356269"/>
          </a:xfrm>
          <a:solidFill>
            <a:schemeClr val="bg1"/>
          </a:solidFill>
        </p:grpSpPr>
        <p:grpSp>
          <p:nvGrpSpPr>
            <p:cNvPr id="131" name="Google Shape;1986;p20"/>
            <p:cNvGrpSpPr/>
            <p:nvPr/>
          </p:nvGrpSpPr>
          <p:grpSpPr>
            <a:xfrm>
              <a:off x="2577764" y="2355085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41" name="Google Shape;1987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988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989;p20"/>
            <p:cNvGrpSpPr/>
            <p:nvPr/>
          </p:nvGrpSpPr>
          <p:grpSpPr>
            <a:xfrm>
              <a:off x="2577764" y="2301696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9" name="Google Shape;1990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991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992;p20"/>
            <p:cNvGrpSpPr/>
            <p:nvPr/>
          </p:nvGrpSpPr>
          <p:grpSpPr>
            <a:xfrm>
              <a:off x="2577764" y="2248307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7" name="Google Shape;1993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994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995;p20"/>
            <p:cNvGrpSpPr/>
            <p:nvPr/>
          </p:nvGrpSpPr>
          <p:grpSpPr>
            <a:xfrm>
              <a:off x="2577764" y="2194918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5" name="Google Shape;1996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997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6211;p25"/>
          <p:cNvSpPr/>
          <p:nvPr/>
        </p:nvSpPr>
        <p:spPr>
          <a:xfrm>
            <a:off x="6752051" y="3537680"/>
            <a:ext cx="337038" cy="343537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4498;p21"/>
          <p:cNvGrpSpPr/>
          <p:nvPr/>
        </p:nvGrpSpPr>
        <p:grpSpPr>
          <a:xfrm>
            <a:off x="6771631" y="4268743"/>
            <a:ext cx="393950" cy="332162"/>
            <a:chOff x="2081650" y="2050750"/>
            <a:chExt cx="483125" cy="424625"/>
          </a:xfrm>
          <a:solidFill>
            <a:srgbClr val="0070C0"/>
          </a:solidFill>
        </p:grpSpPr>
        <p:sp>
          <p:nvSpPr>
            <p:cNvPr id="145" name="Google Shape;4499;p21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4500;p21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4501;p21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4502;p21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4503;p21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4504;p21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5109;p23"/>
          <p:cNvGrpSpPr/>
          <p:nvPr/>
        </p:nvGrpSpPr>
        <p:grpSpPr>
          <a:xfrm>
            <a:off x="6727640" y="5147931"/>
            <a:ext cx="337178" cy="336332"/>
            <a:chOff x="-54081175" y="1903275"/>
            <a:chExt cx="319025" cy="318225"/>
          </a:xfrm>
          <a:solidFill>
            <a:srgbClr val="0070C0"/>
          </a:solidFill>
        </p:grpSpPr>
        <p:sp>
          <p:nvSpPr>
            <p:cNvPr id="152" name="Google Shape;5110;p23"/>
            <p:cNvSpPr/>
            <p:nvPr/>
          </p:nvSpPr>
          <p:spPr>
            <a:xfrm>
              <a:off x="-53959075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5111;p23"/>
            <p:cNvSpPr/>
            <p:nvPr/>
          </p:nvSpPr>
          <p:spPr>
            <a:xfrm>
              <a:off x="-54081175" y="19032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65" y="757"/>
                  </a:moveTo>
                  <a:cubicBezTo>
                    <a:pt x="7594" y="757"/>
                    <a:pt x="8728" y="1324"/>
                    <a:pt x="9515" y="2238"/>
                  </a:cubicBezTo>
                  <a:lnTo>
                    <a:pt x="8570" y="2238"/>
                  </a:lnTo>
                  <a:cubicBezTo>
                    <a:pt x="7436" y="2238"/>
                    <a:pt x="6396" y="1702"/>
                    <a:pt x="5829" y="789"/>
                  </a:cubicBezTo>
                  <a:cubicBezTo>
                    <a:pt x="5987" y="757"/>
                    <a:pt x="6176" y="757"/>
                    <a:pt x="6365" y="757"/>
                  </a:cubicBezTo>
                  <a:close/>
                  <a:moveTo>
                    <a:pt x="5042" y="946"/>
                  </a:moveTo>
                  <a:cubicBezTo>
                    <a:pt x="5357" y="1482"/>
                    <a:pt x="5829" y="1954"/>
                    <a:pt x="6365" y="2332"/>
                  </a:cubicBezTo>
                  <a:cubicBezTo>
                    <a:pt x="7027" y="2742"/>
                    <a:pt x="7783" y="2962"/>
                    <a:pt x="8570" y="2962"/>
                  </a:cubicBezTo>
                  <a:lnTo>
                    <a:pt x="9988" y="2962"/>
                  </a:lnTo>
                  <a:cubicBezTo>
                    <a:pt x="10272" y="3498"/>
                    <a:pt x="10461" y="4160"/>
                    <a:pt x="10461" y="4853"/>
                  </a:cubicBezTo>
                  <a:lnTo>
                    <a:pt x="10461" y="5199"/>
                  </a:lnTo>
                  <a:lnTo>
                    <a:pt x="10429" y="5199"/>
                  </a:lnTo>
                  <a:cubicBezTo>
                    <a:pt x="10272" y="4380"/>
                    <a:pt x="9484" y="3687"/>
                    <a:pt x="8570" y="3687"/>
                  </a:cubicBezTo>
                  <a:cubicBezTo>
                    <a:pt x="7657" y="3687"/>
                    <a:pt x="6932" y="4317"/>
                    <a:pt x="6775" y="5199"/>
                  </a:cubicBezTo>
                  <a:lnTo>
                    <a:pt x="5924" y="5199"/>
                  </a:lnTo>
                  <a:cubicBezTo>
                    <a:pt x="5766" y="4317"/>
                    <a:pt x="4979" y="3687"/>
                    <a:pt x="4128" y="3687"/>
                  </a:cubicBezTo>
                  <a:cubicBezTo>
                    <a:pt x="3214" y="3687"/>
                    <a:pt x="2427" y="4380"/>
                    <a:pt x="2269" y="5199"/>
                  </a:cubicBezTo>
                  <a:lnTo>
                    <a:pt x="2238" y="5199"/>
                  </a:lnTo>
                  <a:lnTo>
                    <a:pt x="2238" y="4853"/>
                  </a:lnTo>
                  <a:cubicBezTo>
                    <a:pt x="2206" y="3025"/>
                    <a:pt x="3372" y="1482"/>
                    <a:pt x="5042" y="946"/>
                  </a:cubicBezTo>
                  <a:close/>
                  <a:moveTo>
                    <a:pt x="1450" y="5231"/>
                  </a:moveTo>
                  <a:lnTo>
                    <a:pt x="1450" y="6711"/>
                  </a:lnTo>
                  <a:cubicBezTo>
                    <a:pt x="1431" y="6713"/>
                    <a:pt x="1413" y="6714"/>
                    <a:pt x="1394" y="6714"/>
                  </a:cubicBezTo>
                  <a:cubicBezTo>
                    <a:pt x="1009" y="6714"/>
                    <a:pt x="694" y="6408"/>
                    <a:pt x="694" y="5987"/>
                  </a:cubicBezTo>
                  <a:cubicBezTo>
                    <a:pt x="694" y="5577"/>
                    <a:pt x="1009" y="5231"/>
                    <a:pt x="1450" y="5231"/>
                  </a:cubicBezTo>
                  <a:close/>
                  <a:moveTo>
                    <a:pt x="4097" y="4538"/>
                  </a:moveTo>
                  <a:cubicBezTo>
                    <a:pt x="4727" y="4538"/>
                    <a:pt x="5199" y="5042"/>
                    <a:pt x="5199" y="5640"/>
                  </a:cubicBezTo>
                  <a:cubicBezTo>
                    <a:pt x="5199" y="6270"/>
                    <a:pt x="4664" y="6743"/>
                    <a:pt x="4097" y="6743"/>
                  </a:cubicBezTo>
                  <a:cubicBezTo>
                    <a:pt x="3467" y="6743"/>
                    <a:pt x="2931" y="6207"/>
                    <a:pt x="2931" y="5640"/>
                  </a:cubicBezTo>
                  <a:cubicBezTo>
                    <a:pt x="2931" y="5042"/>
                    <a:pt x="3467" y="4538"/>
                    <a:pt x="4097" y="4538"/>
                  </a:cubicBezTo>
                  <a:close/>
                  <a:moveTo>
                    <a:pt x="8539" y="4538"/>
                  </a:moveTo>
                  <a:cubicBezTo>
                    <a:pt x="9169" y="4538"/>
                    <a:pt x="9673" y="5042"/>
                    <a:pt x="9673" y="5640"/>
                  </a:cubicBezTo>
                  <a:cubicBezTo>
                    <a:pt x="9673" y="6207"/>
                    <a:pt x="9169" y="6743"/>
                    <a:pt x="8539" y="6743"/>
                  </a:cubicBezTo>
                  <a:cubicBezTo>
                    <a:pt x="7940" y="6743"/>
                    <a:pt x="7436" y="6207"/>
                    <a:pt x="7436" y="5640"/>
                  </a:cubicBezTo>
                  <a:cubicBezTo>
                    <a:pt x="7436" y="5010"/>
                    <a:pt x="7940" y="4538"/>
                    <a:pt x="8539" y="4538"/>
                  </a:cubicBezTo>
                  <a:close/>
                  <a:moveTo>
                    <a:pt x="11217" y="5231"/>
                  </a:moveTo>
                  <a:cubicBezTo>
                    <a:pt x="11595" y="5231"/>
                    <a:pt x="11973" y="5577"/>
                    <a:pt x="11973" y="5987"/>
                  </a:cubicBezTo>
                  <a:cubicBezTo>
                    <a:pt x="11973" y="6428"/>
                    <a:pt x="11595" y="6743"/>
                    <a:pt x="11217" y="6743"/>
                  </a:cubicBezTo>
                  <a:lnTo>
                    <a:pt x="11217" y="5231"/>
                  </a:lnTo>
                  <a:close/>
                  <a:moveTo>
                    <a:pt x="10461" y="5987"/>
                  </a:moveTo>
                  <a:lnTo>
                    <a:pt x="10461" y="7877"/>
                  </a:lnTo>
                  <a:lnTo>
                    <a:pt x="10461" y="8224"/>
                  </a:lnTo>
                  <a:lnTo>
                    <a:pt x="8696" y="8224"/>
                  </a:lnTo>
                  <a:cubicBezTo>
                    <a:pt x="7972" y="7767"/>
                    <a:pt x="7153" y="7538"/>
                    <a:pt x="6337" y="7538"/>
                  </a:cubicBezTo>
                  <a:cubicBezTo>
                    <a:pt x="5522" y="7538"/>
                    <a:pt x="4711" y="7767"/>
                    <a:pt x="4002" y="8224"/>
                  </a:cubicBezTo>
                  <a:lnTo>
                    <a:pt x="2238" y="8224"/>
                  </a:lnTo>
                  <a:lnTo>
                    <a:pt x="2238" y="7877"/>
                  </a:lnTo>
                  <a:lnTo>
                    <a:pt x="2238" y="5987"/>
                  </a:lnTo>
                  <a:lnTo>
                    <a:pt x="2269" y="5987"/>
                  </a:lnTo>
                  <a:cubicBezTo>
                    <a:pt x="2427" y="6806"/>
                    <a:pt x="3214" y="7468"/>
                    <a:pt x="4128" y="7468"/>
                  </a:cubicBezTo>
                  <a:cubicBezTo>
                    <a:pt x="5042" y="7468"/>
                    <a:pt x="5766" y="6837"/>
                    <a:pt x="5955" y="5987"/>
                  </a:cubicBezTo>
                  <a:lnTo>
                    <a:pt x="6775" y="5987"/>
                  </a:lnTo>
                  <a:cubicBezTo>
                    <a:pt x="6932" y="6837"/>
                    <a:pt x="7720" y="7468"/>
                    <a:pt x="8570" y="7468"/>
                  </a:cubicBezTo>
                  <a:cubicBezTo>
                    <a:pt x="9106" y="7468"/>
                    <a:pt x="9578" y="7279"/>
                    <a:pt x="9925" y="6932"/>
                  </a:cubicBezTo>
                  <a:cubicBezTo>
                    <a:pt x="10209" y="6648"/>
                    <a:pt x="10366" y="6333"/>
                    <a:pt x="10429" y="5987"/>
                  </a:cubicBezTo>
                  <a:close/>
                  <a:moveTo>
                    <a:pt x="6318" y="8271"/>
                  </a:moveTo>
                  <a:cubicBezTo>
                    <a:pt x="7027" y="8271"/>
                    <a:pt x="7735" y="8476"/>
                    <a:pt x="8350" y="8885"/>
                  </a:cubicBezTo>
                  <a:cubicBezTo>
                    <a:pt x="8413" y="8948"/>
                    <a:pt x="8444" y="8980"/>
                    <a:pt x="8539" y="8980"/>
                  </a:cubicBezTo>
                  <a:lnTo>
                    <a:pt x="10272" y="8980"/>
                  </a:lnTo>
                  <a:cubicBezTo>
                    <a:pt x="9799" y="10713"/>
                    <a:pt x="8224" y="11973"/>
                    <a:pt x="6333" y="11973"/>
                  </a:cubicBezTo>
                  <a:cubicBezTo>
                    <a:pt x="4443" y="11973"/>
                    <a:pt x="2868" y="10713"/>
                    <a:pt x="2364" y="8980"/>
                  </a:cubicBezTo>
                  <a:lnTo>
                    <a:pt x="4097" y="8980"/>
                  </a:lnTo>
                  <a:cubicBezTo>
                    <a:pt x="4160" y="8980"/>
                    <a:pt x="4254" y="8948"/>
                    <a:pt x="4286" y="8885"/>
                  </a:cubicBezTo>
                  <a:cubicBezTo>
                    <a:pt x="4900" y="8476"/>
                    <a:pt x="5609" y="8271"/>
                    <a:pt x="6318" y="8271"/>
                  </a:cubicBezTo>
                  <a:close/>
                  <a:moveTo>
                    <a:pt x="6333" y="1"/>
                  </a:moveTo>
                  <a:cubicBezTo>
                    <a:pt x="3782" y="1"/>
                    <a:pt x="1639" y="1986"/>
                    <a:pt x="1482" y="4475"/>
                  </a:cubicBezTo>
                  <a:cubicBezTo>
                    <a:pt x="663" y="4475"/>
                    <a:pt x="1" y="5168"/>
                    <a:pt x="1" y="5987"/>
                  </a:cubicBezTo>
                  <a:cubicBezTo>
                    <a:pt x="1" y="6806"/>
                    <a:pt x="663" y="7468"/>
                    <a:pt x="1482" y="7468"/>
                  </a:cubicBezTo>
                  <a:lnTo>
                    <a:pt x="1482" y="7877"/>
                  </a:lnTo>
                  <a:cubicBezTo>
                    <a:pt x="1482" y="10555"/>
                    <a:pt x="3656" y="12729"/>
                    <a:pt x="6365" y="12729"/>
                  </a:cubicBezTo>
                  <a:cubicBezTo>
                    <a:pt x="9043" y="12729"/>
                    <a:pt x="11248" y="10555"/>
                    <a:pt x="11248" y="7877"/>
                  </a:cubicBezTo>
                  <a:lnTo>
                    <a:pt x="11248" y="7468"/>
                  </a:lnTo>
                  <a:cubicBezTo>
                    <a:pt x="12067" y="7468"/>
                    <a:pt x="12760" y="6806"/>
                    <a:pt x="12760" y="5987"/>
                  </a:cubicBezTo>
                  <a:cubicBezTo>
                    <a:pt x="12697" y="5168"/>
                    <a:pt x="12036" y="4475"/>
                    <a:pt x="11217" y="4475"/>
                  </a:cubicBezTo>
                  <a:cubicBezTo>
                    <a:pt x="11028" y="1954"/>
                    <a:pt x="8885" y="1"/>
                    <a:pt x="6333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6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6" y="273007"/>
            <a:ext cx="10448924" cy="510576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ОЖИДАЕМЫЙ СДВИГ ОБЫДЕННЫХ СИСТЕМ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" y="1027606"/>
            <a:ext cx="1007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424"/>
                </a:solidFill>
                <a:latin typeface="sohne"/>
              </a:rPr>
              <a:t>Или как </a:t>
            </a:r>
            <a:r>
              <a:rPr lang="en-US" b="1" dirty="0" smtClean="0">
                <a:solidFill>
                  <a:srgbClr val="242424"/>
                </a:solidFill>
                <a:latin typeface="sohne"/>
              </a:rPr>
              <a:t>LLM </a:t>
            </a:r>
            <a:r>
              <a:rPr lang="ru-RU" b="1" dirty="0" smtClean="0">
                <a:solidFill>
                  <a:srgbClr val="242424"/>
                </a:solidFill>
                <a:latin typeface="sohne"/>
              </a:rPr>
              <a:t>смогут разрушить традиционные поисковые системы</a:t>
            </a:r>
            <a:endParaRPr lang="ru-RU" b="1" dirty="0">
              <a:solidFill>
                <a:srgbClr val="242424"/>
              </a:solidFill>
              <a:latin typeface="sohne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https://miro.medium.com/v2/resize:fit:875/1*9yyT5cH5M9qIPtYCA0y8T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2817" y="4091804"/>
            <a:ext cx="11624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17" y="14776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0617" y="22868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617" y="3065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17168" y="412861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RAG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59220" y="4096406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Промт</a:t>
            </a:r>
            <a:r>
              <a:rPr lang="ru-RU" sz="1400" dirty="0" smtClean="0"/>
              <a:t>-инжиниринг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55160" y="4096406"/>
            <a:ext cx="107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ИИ-агенты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3439" y="4084214"/>
            <a:ext cx="113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Fine-Tuning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866365" y="40918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RLHF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94693" y="4091804"/>
            <a:ext cx="75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Другое</a:t>
            </a:r>
            <a:endParaRPr lang="ru-RU" sz="1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74860" y="2194958"/>
            <a:ext cx="1558352" cy="1878440"/>
            <a:chOff x="874860" y="2194958"/>
            <a:chExt cx="1558352" cy="18784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74860" y="2770514"/>
              <a:ext cx="700220" cy="1302884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32992" y="2194958"/>
              <a:ext cx="700220" cy="1878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768814" y="2076242"/>
            <a:ext cx="1558352" cy="1997155"/>
            <a:chOff x="874860" y="2076242"/>
            <a:chExt cx="1558352" cy="19971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74860" y="2076242"/>
              <a:ext cx="700220" cy="1997155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32992" y="3434632"/>
              <a:ext cx="700220" cy="6387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62768" y="3724404"/>
            <a:ext cx="1558352" cy="348993"/>
            <a:chOff x="874860" y="3724404"/>
            <a:chExt cx="1558352" cy="34899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874860" y="4027678"/>
              <a:ext cx="700220" cy="4571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32992" y="3724404"/>
              <a:ext cx="700220" cy="3489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556722" y="3243596"/>
            <a:ext cx="1558352" cy="829802"/>
            <a:chOff x="874860" y="3243596"/>
            <a:chExt cx="1558352" cy="82980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74860" y="3243596"/>
              <a:ext cx="700220" cy="829802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732992" y="3831488"/>
              <a:ext cx="700220" cy="241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450676" y="3660618"/>
            <a:ext cx="1558352" cy="412780"/>
            <a:chOff x="874860" y="3660618"/>
            <a:chExt cx="1558352" cy="41278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74860" y="3660618"/>
              <a:ext cx="700220" cy="41277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732992" y="3893044"/>
              <a:ext cx="700220" cy="1803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0344632" y="3291286"/>
            <a:ext cx="1558352" cy="782112"/>
            <a:chOff x="874860" y="3291286"/>
            <a:chExt cx="1558352" cy="78211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874860" y="3291286"/>
              <a:ext cx="700220" cy="782111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732992" y="3767504"/>
              <a:ext cx="700220" cy="3058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3469" y="24298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794842" y="1841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837423" y="17069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665076" y="30619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703810" y="36606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568347" y="33981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597849" y="28914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548391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477620" y="32912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9399872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1306496" y="34379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0377322" y="29668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355241" y="1483252"/>
            <a:ext cx="700220" cy="296739"/>
          </a:xfrm>
          <a:prstGeom prst="rect">
            <a:avLst/>
          </a:prstGeom>
          <a:solidFill>
            <a:srgbClr val="9DB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0355006" y="1819135"/>
            <a:ext cx="700220" cy="3138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1089129" y="1447175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 г.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1091717" y="1767393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6" y="273007"/>
            <a:ext cx="10448924" cy="510576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ОЖИДАЕМЫЙ СДВИГ ОБЫДЕННЫХ СИСТЕМ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" y="1027606"/>
            <a:ext cx="1007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424"/>
                </a:solidFill>
                <a:latin typeface="sohne"/>
              </a:rPr>
              <a:t>Или как </a:t>
            </a:r>
            <a:r>
              <a:rPr lang="en-US" b="1" dirty="0" smtClean="0">
                <a:solidFill>
                  <a:srgbClr val="242424"/>
                </a:solidFill>
                <a:latin typeface="sohne"/>
              </a:rPr>
              <a:t>LLM </a:t>
            </a:r>
            <a:r>
              <a:rPr lang="ru-RU" b="1" dirty="0" smtClean="0">
                <a:solidFill>
                  <a:srgbClr val="242424"/>
                </a:solidFill>
                <a:latin typeface="sohne"/>
              </a:rPr>
              <a:t>смогут разрушить традиционные поисковые системы</a:t>
            </a:r>
            <a:endParaRPr lang="ru-RU" b="1" dirty="0">
              <a:solidFill>
                <a:srgbClr val="242424"/>
              </a:solidFill>
              <a:latin typeface="sohne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https://miro.medium.com/v2/resize:fit:875/1*9yyT5cH5M9qIPtYCA0y8T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2817" y="4091804"/>
            <a:ext cx="11624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17" y="14776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0617" y="22868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617" y="3065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17168" y="412861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RAG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59220" y="4096406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Промт</a:t>
            </a:r>
            <a:r>
              <a:rPr lang="ru-RU" sz="1400" dirty="0" smtClean="0"/>
              <a:t>-инжиниринг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55160" y="4096406"/>
            <a:ext cx="107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ИИ-агенты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3439" y="4084214"/>
            <a:ext cx="113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Fine-Tuning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866365" y="40918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RLHF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94693" y="4091804"/>
            <a:ext cx="75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Другое</a:t>
            </a:r>
            <a:endParaRPr lang="ru-RU" sz="1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74860" y="2194958"/>
            <a:ext cx="1558352" cy="1878440"/>
            <a:chOff x="874860" y="2194958"/>
            <a:chExt cx="1558352" cy="18784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74860" y="2770514"/>
              <a:ext cx="700220" cy="1302884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32992" y="2194958"/>
              <a:ext cx="700220" cy="1878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768814" y="2076242"/>
            <a:ext cx="1558352" cy="1997155"/>
            <a:chOff x="874860" y="2076242"/>
            <a:chExt cx="1558352" cy="19971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74860" y="2076242"/>
              <a:ext cx="700220" cy="1997155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32992" y="3434632"/>
              <a:ext cx="700220" cy="6387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62768" y="3724404"/>
            <a:ext cx="1558352" cy="348993"/>
            <a:chOff x="874860" y="3724404"/>
            <a:chExt cx="1558352" cy="34899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874860" y="4027678"/>
              <a:ext cx="700220" cy="4571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32992" y="3724404"/>
              <a:ext cx="700220" cy="3489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556722" y="3243596"/>
            <a:ext cx="1558352" cy="829802"/>
            <a:chOff x="874860" y="3243596"/>
            <a:chExt cx="1558352" cy="82980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74860" y="3243596"/>
              <a:ext cx="700220" cy="829802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732992" y="3831488"/>
              <a:ext cx="700220" cy="241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450676" y="3660618"/>
            <a:ext cx="1558352" cy="412780"/>
            <a:chOff x="874860" y="3660618"/>
            <a:chExt cx="1558352" cy="41278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74860" y="3660618"/>
              <a:ext cx="700220" cy="41277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732992" y="3893044"/>
              <a:ext cx="700220" cy="1803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0344632" y="3291286"/>
            <a:ext cx="1558352" cy="782112"/>
            <a:chOff x="874860" y="3291286"/>
            <a:chExt cx="1558352" cy="78211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874860" y="3291286"/>
              <a:ext cx="700220" cy="782111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732992" y="3767504"/>
              <a:ext cx="700220" cy="3058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3469" y="24298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794842" y="1841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837423" y="17069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665076" y="30619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703810" y="36606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568347" y="33981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597849" y="28914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548391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477620" y="32912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9399872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1306496" y="34379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0377322" y="29668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355241" y="1483252"/>
            <a:ext cx="700220" cy="296739"/>
          </a:xfrm>
          <a:prstGeom prst="rect">
            <a:avLst/>
          </a:prstGeom>
          <a:solidFill>
            <a:srgbClr val="9DB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0355006" y="1819135"/>
            <a:ext cx="700220" cy="3138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1089129" y="1447175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 г.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1091717" y="1767393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 г.</a:t>
            </a:r>
            <a:endParaRPr lang="ru-RU" dirty="0"/>
          </a:p>
        </p:txBody>
      </p:sp>
      <p:grpSp>
        <p:nvGrpSpPr>
          <p:cNvPr id="101" name="Группа 100"/>
          <p:cNvGrpSpPr/>
          <p:nvPr/>
        </p:nvGrpSpPr>
        <p:grpSpPr>
          <a:xfrm>
            <a:off x="2266465" y="5157632"/>
            <a:ext cx="1000617" cy="338554"/>
            <a:chOff x="1629771" y="5587535"/>
            <a:chExt cx="1000617" cy="33855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2026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619626" y="5139868"/>
            <a:ext cx="1634315" cy="374082"/>
            <a:chOff x="-34315" y="5598276"/>
            <a:chExt cx="1634315" cy="374082"/>
          </a:xfrm>
        </p:grpSpPr>
        <p:sp>
          <p:nvSpPr>
            <p:cNvPr id="105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08477" y="4888592"/>
            <a:ext cx="7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5-7%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62999" y="5552368"/>
            <a:ext cx="2391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ожидаемая доля рынка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err="1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Perplexity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ru-RU" sz="1400" dirty="0"/>
              <a:t>в сегменте поисковых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709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6" y="273007"/>
            <a:ext cx="10448924" cy="510576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ОЖИДАЕМЫЙ СДВИГ ОБЫДЕННЫХ СИСТЕМ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" y="1027606"/>
            <a:ext cx="1007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424"/>
                </a:solidFill>
                <a:latin typeface="sohne"/>
              </a:rPr>
              <a:t>Или как </a:t>
            </a:r>
            <a:r>
              <a:rPr lang="en-US" b="1" dirty="0" smtClean="0">
                <a:solidFill>
                  <a:srgbClr val="242424"/>
                </a:solidFill>
                <a:latin typeface="sohne"/>
              </a:rPr>
              <a:t>LLM </a:t>
            </a:r>
            <a:r>
              <a:rPr lang="ru-RU" b="1" dirty="0" smtClean="0">
                <a:solidFill>
                  <a:srgbClr val="242424"/>
                </a:solidFill>
                <a:latin typeface="sohne"/>
              </a:rPr>
              <a:t>смогут разрушить традиционные поисковые системы</a:t>
            </a:r>
            <a:endParaRPr lang="ru-RU" b="1" dirty="0">
              <a:solidFill>
                <a:srgbClr val="242424"/>
              </a:solidFill>
              <a:latin typeface="sohne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https://miro.medium.com/v2/resize:fit:875/1*9yyT5cH5M9qIPtYCA0y8T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2817" y="4091804"/>
            <a:ext cx="11624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17" y="14776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0617" y="22868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617" y="3065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17168" y="412861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RAG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59220" y="4096406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Промт</a:t>
            </a:r>
            <a:r>
              <a:rPr lang="ru-RU" sz="1400" dirty="0" smtClean="0"/>
              <a:t>-инжиниринг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55160" y="4096406"/>
            <a:ext cx="107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ИИ-агенты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3439" y="4084214"/>
            <a:ext cx="113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Fine-Tuning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866365" y="40918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RLHF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94693" y="4091804"/>
            <a:ext cx="75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Другое</a:t>
            </a:r>
            <a:endParaRPr lang="ru-RU" sz="1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74860" y="2194958"/>
            <a:ext cx="1558352" cy="1878440"/>
            <a:chOff x="874860" y="2194958"/>
            <a:chExt cx="1558352" cy="18784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74860" y="2770514"/>
              <a:ext cx="700220" cy="1302884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32992" y="2194958"/>
              <a:ext cx="700220" cy="1878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768814" y="2076242"/>
            <a:ext cx="1558352" cy="1997155"/>
            <a:chOff x="874860" y="2076242"/>
            <a:chExt cx="1558352" cy="19971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74860" y="2076242"/>
              <a:ext cx="700220" cy="1997155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32992" y="3434632"/>
              <a:ext cx="700220" cy="6387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62768" y="3724404"/>
            <a:ext cx="1558352" cy="348993"/>
            <a:chOff x="874860" y="3724404"/>
            <a:chExt cx="1558352" cy="34899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874860" y="4027678"/>
              <a:ext cx="700220" cy="4571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32992" y="3724404"/>
              <a:ext cx="700220" cy="3489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556722" y="3243596"/>
            <a:ext cx="1558352" cy="829802"/>
            <a:chOff x="874860" y="3243596"/>
            <a:chExt cx="1558352" cy="82980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74860" y="3243596"/>
              <a:ext cx="700220" cy="829802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732992" y="3831488"/>
              <a:ext cx="700220" cy="241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450676" y="3660618"/>
            <a:ext cx="1558352" cy="412780"/>
            <a:chOff x="874860" y="3660618"/>
            <a:chExt cx="1558352" cy="41278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74860" y="3660618"/>
              <a:ext cx="700220" cy="41277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732992" y="3893044"/>
              <a:ext cx="700220" cy="1803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0344632" y="3291286"/>
            <a:ext cx="1558352" cy="782112"/>
            <a:chOff x="874860" y="3291286"/>
            <a:chExt cx="1558352" cy="78211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874860" y="3291286"/>
              <a:ext cx="700220" cy="782111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732992" y="3767504"/>
              <a:ext cx="700220" cy="3058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3469" y="24298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794842" y="1841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837423" y="17069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665076" y="30619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703810" y="36606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568347" y="33981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597849" y="28914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548391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477620" y="32912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9399872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1306496" y="34379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0377322" y="29668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355241" y="1483252"/>
            <a:ext cx="700220" cy="296739"/>
          </a:xfrm>
          <a:prstGeom prst="rect">
            <a:avLst/>
          </a:prstGeom>
          <a:solidFill>
            <a:srgbClr val="9DB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0355006" y="1819135"/>
            <a:ext cx="700220" cy="3138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1089129" y="1447175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 г.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1091717" y="1767393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 г.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050924" y="5142604"/>
            <a:ext cx="1000617" cy="338554"/>
            <a:chOff x="1629771" y="5587535"/>
            <a:chExt cx="1000617" cy="338554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2027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04085" y="5124840"/>
            <a:ext cx="1634315" cy="374082"/>
            <a:chOff x="-34315" y="5598276"/>
            <a:chExt cx="1634315" cy="374082"/>
          </a:xfrm>
        </p:grpSpPr>
        <p:sp>
          <p:nvSpPr>
            <p:cNvPr id="70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2266465" y="5157632"/>
            <a:ext cx="1000617" cy="338554"/>
            <a:chOff x="1629771" y="5587535"/>
            <a:chExt cx="1000617" cy="33855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2026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619626" y="5139868"/>
            <a:ext cx="1634315" cy="374082"/>
            <a:chOff x="-34315" y="5598276"/>
            <a:chExt cx="1634315" cy="374082"/>
          </a:xfrm>
        </p:grpSpPr>
        <p:sp>
          <p:nvSpPr>
            <p:cNvPr id="105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08477" y="4888592"/>
            <a:ext cx="7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5-7%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62999" y="5552368"/>
            <a:ext cx="2391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ожидаемая доля рынка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err="1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Perplexity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ru-RU" sz="1400" dirty="0"/>
              <a:t>в сегменте поисковых систем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07676" y="488859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8</a:t>
            </a:r>
            <a:r>
              <a:rPr lang="ru-RU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3044988" y="5542948"/>
            <a:ext cx="2391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снижение дохода </a:t>
            </a:r>
            <a:r>
              <a:rPr lang="en-US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1400" b="1" spc="-5" dirty="0">
              <a:solidFill>
                <a:srgbClr val="1F2937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6" y="273007"/>
            <a:ext cx="10448924" cy="510576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ОЖИДАЕМЫЙ СДВИГ ОБЫДЕННЫХ СИСТЕМ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" y="1027606"/>
            <a:ext cx="1007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424"/>
                </a:solidFill>
                <a:latin typeface="sohne"/>
              </a:rPr>
              <a:t>Или как </a:t>
            </a:r>
            <a:r>
              <a:rPr lang="en-US" b="1" dirty="0" smtClean="0">
                <a:solidFill>
                  <a:srgbClr val="242424"/>
                </a:solidFill>
                <a:latin typeface="sohne"/>
              </a:rPr>
              <a:t>LLM </a:t>
            </a:r>
            <a:r>
              <a:rPr lang="ru-RU" b="1" dirty="0" smtClean="0">
                <a:solidFill>
                  <a:srgbClr val="242424"/>
                </a:solidFill>
                <a:latin typeface="sohne"/>
              </a:rPr>
              <a:t>смогут разрушить традиционные поисковые системы</a:t>
            </a:r>
            <a:endParaRPr lang="ru-RU" b="1" dirty="0">
              <a:solidFill>
                <a:srgbClr val="242424"/>
              </a:solidFill>
              <a:latin typeface="sohne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https://miro.medium.com/v2/resize:fit:875/1*9yyT5cH5M9qIPtYCA0y8T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2817" y="4091804"/>
            <a:ext cx="11624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17" y="14776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0617" y="22868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617" y="3065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17168" y="412861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RAG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59220" y="4096406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Промт</a:t>
            </a:r>
            <a:r>
              <a:rPr lang="ru-RU" sz="1400" dirty="0" smtClean="0"/>
              <a:t>-инжиниринг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55160" y="4096406"/>
            <a:ext cx="107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ИИ-агенты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3439" y="4084214"/>
            <a:ext cx="113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Fine-Tuning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866365" y="40918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RLHF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94693" y="4091804"/>
            <a:ext cx="75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Другое</a:t>
            </a:r>
            <a:endParaRPr lang="ru-RU" sz="1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74860" y="2194958"/>
            <a:ext cx="1558352" cy="1878440"/>
            <a:chOff x="874860" y="2194958"/>
            <a:chExt cx="1558352" cy="18784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74860" y="2770514"/>
              <a:ext cx="700220" cy="1302884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32992" y="2194958"/>
              <a:ext cx="700220" cy="1878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768814" y="2076242"/>
            <a:ext cx="1558352" cy="1997155"/>
            <a:chOff x="874860" y="2076242"/>
            <a:chExt cx="1558352" cy="19971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74860" y="2076242"/>
              <a:ext cx="700220" cy="1997155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32992" y="3434632"/>
              <a:ext cx="700220" cy="6387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62768" y="3724404"/>
            <a:ext cx="1558352" cy="348993"/>
            <a:chOff x="874860" y="3724404"/>
            <a:chExt cx="1558352" cy="34899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874860" y="4027678"/>
              <a:ext cx="700220" cy="4571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32992" y="3724404"/>
              <a:ext cx="700220" cy="3489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556722" y="3243596"/>
            <a:ext cx="1558352" cy="829802"/>
            <a:chOff x="874860" y="3243596"/>
            <a:chExt cx="1558352" cy="82980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74860" y="3243596"/>
              <a:ext cx="700220" cy="829802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732992" y="3831488"/>
              <a:ext cx="700220" cy="241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450676" y="3660618"/>
            <a:ext cx="1558352" cy="412780"/>
            <a:chOff x="874860" y="3660618"/>
            <a:chExt cx="1558352" cy="41278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74860" y="3660618"/>
              <a:ext cx="700220" cy="41277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732992" y="3893044"/>
              <a:ext cx="700220" cy="1803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0344632" y="3291286"/>
            <a:ext cx="1558352" cy="782112"/>
            <a:chOff x="874860" y="3291286"/>
            <a:chExt cx="1558352" cy="78211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874860" y="3291286"/>
              <a:ext cx="700220" cy="782111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732992" y="3767504"/>
              <a:ext cx="700220" cy="3058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3469" y="24298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794842" y="1841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837423" y="17069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665076" y="30619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703810" y="36606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568347" y="33981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597849" y="28914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548391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477620" y="32912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9399872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1306496" y="34379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0377322" y="29668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355241" y="1483252"/>
            <a:ext cx="700220" cy="296739"/>
          </a:xfrm>
          <a:prstGeom prst="rect">
            <a:avLst/>
          </a:prstGeom>
          <a:solidFill>
            <a:srgbClr val="9DB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0355006" y="1819135"/>
            <a:ext cx="700220" cy="3138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1089129" y="1447175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 г.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1091717" y="1767393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 г.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050924" y="5142604"/>
            <a:ext cx="1000617" cy="338554"/>
            <a:chOff x="1629771" y="5587535"/>
            <a:chExt cx="1000617" cy="338554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2027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04085" y="5124840"/>
            <a:ext cx="1634315" cy="374082"/>
            <a:chOff x="-34315" y="5598276"/>
            <a:chExt cx="1634315" cy="374082"/>
          </a:xfrm>
        </p:grpSpPr>
        <p:sp>
          <p:nvSpPr>
            <p:cNvPr id="70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816653" y="5142604"/>
            <a:ext cx="1000617" cy="338554"/>
            <a:chOff x="1629771" y="5587535"/>
            <a:chExt cx="1000617" cy="338554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2028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6169814" y="5124840"/>
            <a:ext cx="1634315" cy="374082"/>
            <a:chOff x="-34315" y="5598276"/>
            <a:chExt cx="1634315" cy="374082"/>
          </a:xfrm>
        </p:grpSpPr>
        <p:sp>
          <p:nvSpPr>
            <p:cNvPr id="83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382073" y="4888592"/>
            <a:ext cx="107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12–18%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14479" y="5502280"/>
            <a:ext cx="2391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мирового объема поиска может перейти на 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RAG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2266465" y="5157632"/>
            <a:ext cx="1000617" cy="338554"/>
            <a:chOff x="1629771" y="5587535"/>
            <a:chExt cx="1000617" cy="33855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2026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619626" y="5139868"/>
            <a:ext cx="1634315" cy="374082"/>
            <a:chOff x="-34315" y="5598276"/>
            <a:chExt cx="1634315" cy="374082"/>
          </a:xfrm>
        </p:grpSpPr>
        <p:sp>
          <p:nvSpPr>
            <p:cNvPr id="105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08477" y="4888592"/>
            <a:ext cx="7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5-7%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62999" y="5552368"/>
            <a:ext cx="2391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ожидаемая доля рынка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err="1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Perplexity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ru-RU" sz="1400" dirty="0"/>
              <a:t>в сегменте поисковых систем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07676" y="488859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8</a:t>
            </a:r>
            <a:r>
              <a:rPr lang="ru-RU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3044988" y="5542948"/>
            <a:ext cx="2391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снижение дохода </a:t>
            </a:r>
            <a:r>
              <a:rPr lang="en-US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1400" b="1" spc="-5" dirty="0">
              <a:solidFill>
                <a:srgbClr val="1F2937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6" y="273007"/>
            <a:ext cx="10448924" cy="510576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ОЖИДАЕМЫЙ СДВИГ ОБЫДЕННЫХ СИСТЕМ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" y="1027606"/>
            <a:ext cx="1007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424"/>
                </a:solidFill>
                <a:latin typeface="sohne"/>
              </a:rPr>
              <a:t>Или как </a:t>
            </a:r>
            <a:r>
              <a:rPr lang="en-US" b="1" dirty="0" smtClean="0">
                <a:solidFill>
                  <a:srgbClr val="242424"/>
                </a:solidFill>
                <a:latin typeface="sohne"/>
              </a:rPr>
              <a:t>LLM </a:t>
            </a:r>
            <a:r>
              <a:rPr lang="ru-RU" b="1" dirty="0" smtClean="0">
                <a:solidFill>
                  <a:srgbClr val="242424"/>
                </a:solidFill>
                <a:latin typeface="sohne"/>
              </a:rPr>
              <a:t>смогут разрушить традиционные поисковые системы</a:t>
            </a:r>
            <a:endParaRPr lang="ru-RU" b="1" dirty="0">
              <a:solidFill>
                <a:srgbClr val="242424"/>
              </a:solidFill>
              <a:latin typeface="sohne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https://miro.medium.com/v2/resize:fit:875/1*9yyT5cH5M9qIPtYCA0y8T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2817" y="4091804"/>
            <a:ext cx="11624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17" y="14776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0617" y="22868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617" y="30653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17168" y="412861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RAG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59220" y="4096406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Промт</a:t>
            </a:r>
            <a:r>
              <a:rPr lang="ru-RU" sz="1400" dirty="0" smtClean="0"/>
              <a:t>-инжиниринг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055160" y="4096406"/>
            <a:ext cx="107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ИИ-агенты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3439" y="4084214"/>
            <a:ext cx="113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Fine-Tuning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866365" y="409180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RLHF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94693" y="4091804"/>
            <a:ext cx="75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Другое</a:t>
            </a:r>
            <a:endParaRPr lang="ru-RU" sz="1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74860" y="2194958"/>
            <a:ext cx="1558352" cy="1878440"/>
            <a:chOff x="874860" y="2194958"/>
            <a:chExt cx="1558352" cy="187844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74860" y="2770514"/>
              <a:ext cx="700220" cy="1302884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32992" y="2194958"/>
              <a:ext cx="700220" cy="1878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768814" y="2076242"/>
            <a:ext cx="1558352" cy="1997155"/>
            <a:chOff x="874860" y="2076242"/>
            <a:chExt cx="1558352" cy="19971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74860" y="2076242"/>
              <a:ext cx="700220" cy="1997155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32992" y="3434632"/>
              <a:ext cx="700220" cy="6387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62768" y="3724404"/>
            <a:ext cx="1558352" cy="348993"/>
            <a:chOff x="874860" y="3724404"/>
            <a:chExt cx="1558352" cy="34899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874860" y="4027678"/>
              <a:ext cx="700220" cy="4571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32992" y="3724404"/>
              <a:ext cx="700220" cy="3489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556722" y="3243596"/>
            <a:ext cx="1558352" cy="829802"/>
            <a:chOff x="874860" y="3243596"/>
            <a:chExt cx="1558352" cy="82980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74860" y="3243596"/>
              <a:ext cx="700220" cy="829802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732992" y="3831488"/>
              <a:ext cx="700220" cy="241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450676" y="3660618"/>
            <a:ext cx="1558352" cy="412780"/>
            <a:chOff x="874860" y="3660618"/>
            <a:chExt cx="1558352" cy="41278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74860" y="3660618"/>
              <a:ext cx="700220" cy="412779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732992" y="3893044"/>
              <a:ext cx="700220" cy="1803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0344632" y="3291286"/>
            <a:ext cx="1558352" cy="782112"/>
            <a:chOff x="874860" y="3291286"/>
            <a:chExt cx="1558352" cy="78211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874860" y="3291286"/>
              <a:ext cx="700220" cy="782111"/>
            </a:xfrm>
            <a:prstGeom prst="rect">
              <a:avLst/>
            </a:prstGeom>
            <a:solidFill>
              <a:srgbClr val="9DB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732992" y="3767504"/>
              <a:ext cx="700220" cy="3058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43469" y="24298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794842" y="1841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51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837423" y="17069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665076" y="30619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703810" y="36606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568347" y="33981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597849" y="28914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548391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8477620" y="32912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9399872" y="352371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1306496" y="34379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0377322" y="29668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355241" y="1483252"/>
            <a:ext cx="700220" cy="296739"/>
          </a:xfrm>
          <a:prstGeom prst="rect">
            <a:avLst/>
          </a:prstGeom>
          <a:solidFill>
            <a:srgbClr val="9DB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0355006" y="1819135"/>
            <a:ext cx="700220" cy="3138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1089129" y="1447175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 г.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11091717" y="1767393"/>
            <a:ext cx="88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 г.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050924" y="5142604"/>
            <a:ext cx="1000617" cy="338554"/>
            <a:chOff x="1629771" y="5587535"/>
            <a:chExt cx="1000617" cy="338554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2027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04085" y="5124840"/>
            <a:ext cx="1634315" cy="374082"/>
            <a:chOff x="-34315" y="5598276"/>
            <a:chExt cx="1634315" cy="374082"/>
          </a:xfrm>
        </p:grpSpPr>
        <p:sp>
          <p:nvSpPr>
            <p:cNvPr id="70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816653" y="5142604"/>
            <a:ext cx="1000617" cy="338554"/>
            <a:chOff x="1629771" y="5587535"/>
            <a:chExt cx="1000617" cy="338554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2028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6169814" y="5124840"/>
            <a:ext cx="1634315" cy="374082"/>
            <a:chOff x="-34315" y="5598276"/>
            <a:chExt cx="1634315" cy="374082"/>
          </a:xfrm>
        </p:grpSpPr>
        <p:sp>
          <p:nvSpPr>
            <p:cNvPr id="83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0532338" y="5142604"/>
            <a:ext cx="1000617" cy="338554"/>
            <a:chOff x="1629771" y="5587535"/>
            <a:chExt cx="1000617" cy="338554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2029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8885499" y="5124840"/>
            <a:ext cx="1634315" cy="374082"/>
            <a:chOff x="-34315" y="5598276"/>
            <a:chExt cx="1634315" cy="374082"/>
          </a:xfrm>
        </p:grpSpPr>
        <p:sp>
          <p:nvSpPr>
            <p:cNvPr id="94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382073" y="4888592"/>
            <a:ext cx="107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12–18%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14479" y="5502280"/>
            <a:ext cx="2391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мирового объема поиска может перейти на 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RAG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2266465" y="5157632"/>
            <a:ext cx="1000617" cy="338554"/>
            <a:chOff x="1629771" y="5587535"/>
            <a:chExt cx="1000617" cy="33855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1629771" y="5610757"/>
              <a:ext cx="1000617" cy="315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3D00BDB-45B4-448E-BD34-79AD5987A60F}"/>
                </a:ext>
              </a:extLst>
            </p:cNvPr>
            <p:cNvSpPr txBox="1"/>
            <p:nvPr/>
          </p:nvSpPr>
          <p:spPr bwMode="auto">
            <a:xfrm>
              <a:off x="1748044" y="5587535"/>
              <a:ext cx="819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2026 г.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619626" y="5139868"/>
            <a:ext cx="1634315" cy="374082"/>
            <a:chOff x="-34315" y="5598276"/>
            <a:chExt cx="1634315" cy="374082"/>
          </a:xfrm>
        </p:grpSpPr>
        <p:sp>
          <p:nvSpPr>
            <p:cNvPr id="105" name="Google Shape;1110;p19"/>
            <p:cNvSpPr/>
            <p:nvPr/>
          </p:nvSpPr>
          <p:spPr>
            <a:xfrm>
              <a:off x="1074555" y="5598276"/>
              <a:ext cx="525445" cy="374082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11;p19"/>
            <p:cNvSpPr/>
            <p:nvPr/>
          </p:nvSpPr>
          <p:spPr>
            <a:xfrm>
              <a:off x="866031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12;p19"/>
            <p:cNvSpPr/>
            <p:nvPr/>
          </p:nvSpPr>
          <p:spPr>
            <a:xfrm>
              <a:off x="716948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11;p19"/>
            <p:cNvSpPr/>
            <p:nvPr/>
          </p:nvSpPr>
          <p:spPr>
            <a:xfrm>
              <a:off x="488390" y="574169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12;p19"/>
            <p:cNvSpPr/>
            <p:nvPr/>
          </p:nvSpPr>
          <p:spPr>
            <a:xfrm>
              <a:off x="339307" y="574169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11;p19"/>
            <p:cNvSpPr/>
            <p:nvPr/>
          </p:nvSpPr>
          <p:spPr>
            <a:xfrm>
              <a:off x="114768" y="5741113"/>
              <a:ext cx="135732" cy="88407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2;p19"/>
            <p:cNvSpPr/>
            <p:nvPr/>
          </p:nvSpPr>
          <p:spPr>
            <a:xfrm>
              <a:off x="-34315" y="5741113"/>
              <a:ext cx="71521" cy="88407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08477" y="4888592"/>
            <a:ext cx="7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5-7%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62999" y="5552368"/>
            <a:ext cx="2391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ожидаемая доля рынка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err="1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Perplexity</a:t>
            </a:r>
            <a:r>
              <a:rPr lang="ru-RU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ru-RU" sz="1400" dirty="0"/>
              <a:t>в сегменте поисковых систем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07676" y="488859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8</a:t>
            </a:r>
            <a:r>
              <a:rPr lang="ru-RU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3044988" y="5542948"/>
            <a:ext cx="2391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снижение дохода </a:t>
            </a:r>
            <a:r>
              <a:rPr lang="en-US" sz="1400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1400" b="1" spc="-5" dirty="0">
              <a:solidFill>
                <a:srgbClr val="1F2937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08131" y="4888592"/>
            <a:ext cx="141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spc="-5" dirty="0" smtClean="0">
                <a:solidFill>
                  <a:srgbClr val="1F293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22-36%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8352937" y="5534093"/>
            <a:ext cx="2469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ограничиться трафик </a:t>
            </a:r>
            <a:br>
              <a:rPr lang="ru-RU" sz="1400" dirty="0" smtClean="0"/>
            </a:br>
            <a:r>
              <a:rPr lang="ru-RU" sz="1400" dirty="0" smtClean="0"/>
              <a:t>у </a:t>
            </a:r>
            <a:r>
              <a:rPr lang="ru-RU" sz="1400" dirty="0" err="1" smtClean="0"/>
              <a:t>вендоров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dirty="0" smtClean="0"/>
              <a:t>не использующих ИИ</a:t>
            </a:r>
            <a:endParaRPr lang="ru-RU" sz="1400" b="1" spc="-5" dirty="0">
              <a:solidFill>
                <a:srgbClr val="1F2937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2463" y="6442972"/>
            <a:ext cx="8613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*https</a:t>
            </a:r>
            <a:r>
              <a:rPr lang="ru-RU" sz="1200" i="1" dirty="0"/>
              <a:t>://menlovc.com/2024-the-state-of-generative-ai-in-the-enterprise/</a:t>
            </a:r>
          </a:p>
        </p:txBody>
      </p:sp>
    </p:spTree>
    <p:extLst>
      <p:ext uri="{BB962C8B-B14F-4D97-AF65-F5344CB8AC3E}">
        <p14:creationId xmlns:p14="http://schemas.microsoft.com/office/powerpoint/2010/main" val="4139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91342"/>
            <a:ext cx="11229975" cy="467687"/>
          </a:xfrm>
        </p:spPr>
        <p:txBody>
          <a:bodyPr/>
          <a:lstStyle/>
          <a:p>
            <a:r>
              <a:rPr lang="ru-RU" sz="2100" dirty="0" smtClean="0">
                <a:latin typeface="Arial" charset="0"/>
                <a:cs typeface="Arial" charset="0"/>
              </a:rPr>
              <a:t>ИИ – СИСТЕМА СИСТЕМ</a:t>
            </a:r>
            <a:endParaRPr lang="ru-RU" sz="21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437328" y="1799777"/>
            <a:ext cx="8490894" cy="4359176"/>
          </a:xfrm>
          <a:prstGeom prst="rect">
            <a:avLst/>
          </a:prstGeom>
          <a:noFill/>
          <a:ln cap="sq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64" name="Google Shape;4756;p22">
            <a:extLst>
              <a:ext uri="{FF2B5EF4-FFF2-40B4-BE49-F238E27FC236}">
                <a16:creationId xmlns:a16="http://schemas.microsoft.com/office/drawing/2014/main" id="{BF9E26A6-1FF2-445A-AD25-7A1A53D44ED0}"/>
              </a:ext>
            </a:extLst>
          </p:cNvPr>
          <p:cNvSpPr/>
          <p:nvPr/>
        </p:nvSpPr>
        <p:spPr>
          <a:xfrm>
            <a:off x="346537" y="3843249"/>
            <a:ext cx="333424" cy="331621"/>
          </a:xfrm>
          <a:custGeom>
            <a:avLst/>
            <a:gdLst/>
            <a:ahLst/>
            <a:cxnLst/>
            <a:rect l="l" t="t" r="r" b="b"/>
            <a:pathLst>
              <a:path w="12760" h="12691" extrusionOk="0">
                <a:moveTo>
                  <a:pt x="4726" y="1317"/>
                </a:moveTo>
                <a:lnTo>
                  <a:pt x="4726" y="2703"/>
                </a:lnTo>
                <a:cubicBezTo>
                  <a:pt x="4663" y="2735"/>
                  <a:pt x="4600" y="2829"/>
                  <a:pt x="4569" y="2861"/>
                </a:cubicBezTo>
                <a:lnTo>
                  <a:pt x="4065" y="3554"/>
                </a:lnTo>
                <a:cubicBezTo>
                  <a:pt x="3970" y="3176"/>
                  <a:pt x="3907" y="2703"/>
                  <a:pt x="3907" y="2388"/>
                </a:cubicBezTo>
                <a:cubicBezTo>
                  <a:pt x="3876" y="1947"/>
                  <a:pt x="3970" y="1632"/>
                  <a:pt x="4222" y="1475"/>
                </a:cubicBezTo>
                <a:cubicBezTo>
                  <a:pt x="4348" y="1349"/>
                  <a:pt x="4537" y="1317"/>
                  <a:pt x="4726" y="1317"/>
                </a:cubicBezTo>
                <a:close/>
                <a:moveTo>
                  <a:pt x="7046" y="813"/>
                </a:moveTo>
                <a:cubicBezTo>
                  <a:pt x="7507" y="813"/>
                  <a:pt x="7937" y="916"/>
                  <a:pt x="8286" y="1128"/>
                </a:cubicBezTo>
                <a:cubicBezTo>
                  <a:pt x="8759" y="1412"/>
                  <a:pt x="8979" y="1821"/>
                  <a:pt x="8948" y="2420"/>
                </a:cubicBezTo>
                <a:cubicBezTo>
                  <a:pt x="8948" y="2703"/>
                  <a:pt x="8853" y="3113"/>
                  <a:pt x="8790" y="3554"/>
                </a:cubicBezTo>
                <a:lnTo>
                  <a:pt x="8286" y="2861"/>
                </a:lnTo>
                <a:cubicBezTo>
                  <a:pt x="8066" y="2609"/>
                  <a:pt x="7814" y="2451"/>
                  <a:pt x="7499" y="2451"/>
                </a:cubicBezTo>
                <a:lnTo>
                  <a:pt x="5514" y="2451"/>
                </a:lnTo>
                <a:lnTo>
                  <a:pt x="5514" y="1160"/>
                </a:lnTo>
                <a:cubicBezTo>
                  <a:pt x="6020" y="931"/>
                  <a:pt x="6551" y="813"/>
                  <a:pt x="7046" y="813"/>
                </a:cubicBezTo>
                <a:close/>
                <a:moveTo>
                  <a:pt x="7530" y="3334"/>
                </a:moveTo>
                <a:cubicBezTo>
                  <a:pt x="7562" y="3334"/>
                  <a:pt x="7593" y="3365"/>
                  <a:pt x="7656" y="3365"/>
                </a:cubicBezTo>
                <a:lnTo>
                  <a:pt x="8601" y="4657"/>
                </a:lnTo>
                <a:cubicBezTo>
                  <a:pt x="8444" y="5917"/>
                  <a:pt x="7688" y="7177"/>
                  <a:pt x="6427" y="7177"/>
                </a:cubicBezTo>
                <a:cubicBezTo>
                  <a:pt x="5167" y="7177"/>
                  <a:pt x="4411" y="5980"/>
                  <a:pt x="4254" y="4657"/>
                </a:cubicBezTo>
                <a:lnTo>
                  <a:pt x="5199" y="3365"/>
                </a:lnTo>
                <a:cubicBezTo>
                  <a:pt x="5230" y="3334"/>
                  <a:pt x="5293" y="3334"/>
                  <a:pt x="5325" y="3334"/>
                </a:cubicBezTo>
                <a:close/>
                <a:moveTo>
                  <a:pt x="5199" y="7681"/>
                </a:moveTo>
                <a:cubicBezTo>
                  <a:pt x="5608" y="7902"/>
                  <a:pt x="5986" y="8028"/>
                  <a:pt x="6427" y="8028"/>
                </a:cubicBezTo>
                <a:cubicBezTo>
                  <a:pt x="6869" y="8028"/>
                  <a:pt x="7310" y="7902"/>
                  <a:pt x="7688" y="7713"/>
                </a:cubicBezTo>
                <a:lnTo>
                  <a:pt x="7688" y="7807"/>
                </a:lnTo>
                <a:cubicBezTo>
                  <a:pt x="7688" y="8028"/>
                  <a:pt x="7719" y="8185"/>
                  <a:pt x="7814" y="8343"/>
                </a:cubicBezTo>
                <a:lnTo>
                  <a:pt x="6427" y="9634"/>
                </a:lnTo>
                <a:lnTo>
                  <a:pt x="5073" y="8280"/>
                </a:lnTo>
                <a:cubicBezTo>
                  <a:pt x="5167" y="8122"/>
                  <a:pt x="5199" y="7965"/>
                  <a:pt x="5199" y="7776"/>
                </a:cubicBezTo>
                <a:lnTo>
                  <a:pt x="5199" y="7681"/>
                </a:lnTo>
                <a:close/>
                <a:moveTo>
                  <a:pt x="4537" y="8878"/>
                </a:moveTo>
                <a:lnTo>
                  <a:pt x="5829" y="10170"/>
                </a:lnTo>
                <a:lnTo>
                  <a:pt x="5230" y="10769"/>
                </a:lnTo>
                <a:lnTo>
                  <a:pt x="4065" y="9036"/>
                </a:lnTo>
                <a:cubicBezTo>
                  <a:pt x="4222" y="9036"/>
                  <a:pt x="4380" y="9004"/>
                  <a:pt x="4537" y="8878"/>
                </a:cubicBezTo>
                <a:close/>
                <a:moveTo>
                  <a:pt x="8318" y="8878"/>
                </a:moveTo>
                <a:cubicBezTo>
                  <a:pt x="8475" y="8973"/>
                  <a:pt x="8633" y="9036"/>
                  <a:pt x="8790" y="9036"/>
                </a:cubicBezTo>
                <a:lnTo>
                  <a:pt x="7593" y="10769"/>
                </a:lnTo>
                <a:lnTo>
                  <a:pt x="7026" y="10170"/>
                </a:lnTo>
                <a:lnTo>
                  <a:pt x="8318" y="8878"/>
                </a:lnTo>
                <a:close/>
                <a:moveTo>
                  <a:pt x="10460" y="9067"/>
                </a:moveTo>
                <a:cubicBezTo>
                  <a:pt x="11279" y="9067"/>
                  <a:pt x="11941" y="9760"/>
                  <a:pt x="11941" y="10580"/>
                </a:cubicBezTo>
                <a:lnTo>
                  <a:pt x="11941" y="11840"/>
                </a:lnTo>
                <a:lnTo>
                  <a:pt x="7814" y="11840"/>
                </a:lnTo>
                <a:cubicBezTo>
                  <a:pt x="7908" y="11808"/>
                  <a:pt x="8003" y="11745"/>
                  <a:pt x="8034" y="11682"/>
                </a:cubicBezTo>
                <a:lnTo>
                  <a:pt x="9798" y="9067"/>
                </a:lnTo>
                <a:close/>
                <a:moveTo>
                  <a:pt x="3088" y="9067"/>
                </a:moveTo>
                <a:lnTo>
                  <a:pt x="4852" y="11651"/>
                </a:lnTo>
                <a:cubicBezTo>
                  <a:pt x="4915" y="11745"/>
                  <a:pt x="5041" y="11808"/>
                  <a:pt x="5167" y="11840"/>
                </a:cubicBezTo>
                <a:lnTo>
                  <a:pt x="5199" y="11840"/>
                </a:lnTo>
                <a:cubicBezTo>
                  <a:pt x="5325" y="11840"/>
                  <a:pt x="5419" y="11808"/>
                  <a:pt x="5482" y="11714"/>
                </a:cubicBezTo>
                <a:lnTo>
                  <a:pt x="6427" y="10769"/>
                </a:lnTo>
                <a:lnTo>
                  <a:pt x="7404" y="11745"/>
                </a:lnTo>
                <a:cubicBezTo>
                  <a:pt x="7436" y="11777"/>
                  <a:pt x="7530" y="11840"/>
                  <a:pt x="7593" y="11871"/>
                </a:cubicBezTo>
                <a:lnTo>
                  <a:pt x="914" y="11871"/>
                </a:lnTo>
                <a:lnTo>
                  <a:pt x="914" y="11840"/>
                </a:lnTo>
                <a:lnTo>
                  <a:pt x="914" y="10580"/>
                </a:lnTo>
                <a:cubicBezTo>
                  <a:pt x="914" y="9760"/>
                  <a:pt x="1576" y="9067"/>
                  <a:pt x="2395" y="9067"/>
                </a:cubicBezTo>
                <a:close/>
                <a:moveTo>
                  <a:pt x="7043" y="1"/>
                </a:moveTo>
                <a:cubicBezTo>
                  <a:pt x="6380" y="1"/>
                  <a:pt x="5673" y="166"/>
                  <a:pt x="5010" y="498"/>
                </a:cubicBezTo>
                <a:cubicBezTo>
                  <a:pt x="4898" y="477"/>
                  <a:pt x="4788" y="467"/>
                  <a:pt x="4680" y="467"/>
                </a:cubicBezTo>
                <a:cubicBezTo>
                  <a:pt x="4300" y="467"/>
                  <a:pt x="3942" y="592"/>
                  <a:pt x="3624" y="813"/>
                </a:cubicBezTo>
                <a:cubicBezTo>
                  <a:pt x="3308" y="1034"/>
                  <a:pt x="2962" y="1506"/>
                  <a:pt x="2962" y="2388"/>
                </a:cubicBezTo>
                <a:cubicBezTo>
                  <a:pt x="2962" y="3144"/>
                  <a:pt x="3277" y="4405"/>
                  <a:pt x="3340" y="4625"/>
                </a:cubicBezTo>
                <a:cubicBezTo>
                  <a:pt x="3466" y="5570"/>
                  <a:pt x="3781" y="6389"/>
                  <a:pt x="4285" y="6988"/>
                </a:cubicBezTo>
                <a:lnTo>
                  <a:pt x="4285" y="7744"/>
                </a:lnTo>
                <a:cubicBezTo>
                  <a:pt x="4285" y="8028"/>
                  <a:pt x="4065" y="8248"/>
                  <a:pt x="3781" y="8248"/>
                </a:cubicBezTo>
                <a:lnTo>
                  <a:pt x="2332" y="8248"/>
                </a:lnTo>
                <a:cubicBezTo>
                  <a:pt x="1072" y="8248"/>
                  <a:pt x="0" y="9288"/>
                  <a:pt x="0" y="10580"/>
                </a:cubicBezTo>
                <a:lnTo>
                  <a:pt x="0" y="12281"/>
                </a:lnTo>
                <a:cubicBezTo>
                  <a:pt x="0" y="12501"/>
                  <a:pt x="189" y="12690"/>
                  <a:pt x="410" y="12690"/>
                </a:cubicBezTo>
                <a:lnTo>
                  <a:pt x="12256" y="12690"/>
                </a:lnTo>
                <a:cubicBezTo>
                  <a:pt x="12508" y="12690"/>
                  <a:pt x="12697" y="12501"/>
                  <a:pt x="12697" y="12281"/>
                </a:cubicBezTo>
                <a:lnTo>
                  <a:pt x="12697" y="10580"/>
                </a:lnTo>
                <a:cubicBezTo>
                  <a:pt x="12760" y="9319"/>
                  <a:pt x="11689" y="8248"/>
                  <a:pt x="10429" y="8248"/>
                </a:cubicBezTo>
                <a:lnTo>
                  <a:pt x="8979" y="8248"/>
                </a:lnTo>
                <a:cubicBezTo>
                  <a:pt x="8696" y="8248"/>
                  <a:pt x="8475" y="8028"/>
                  <a:pt x="8475" y="7744"/>
                </a:cubicBezTo>
                <a:lnTo>
                  <a:pt x="8475" y="6957"/>
                </a:lnTo>
                <a:cubicBezTo>
                  <a:pt x="8979" y="6358"/>
                  <a:pt x="9294" y="5539"/>
                  <a:pt x="9389" y="4625"/>
                </a:cubicBezTo>
                <a:cubicBezTo>
                  <a:pt x="9546" y="4121"/>
                  <a:pt x="9735" y="3050"/>
                  <a:pt x="9767" y="2420"/>
                </a:cubicBezTo>
                <a:cubicBezTo>
                  <a:pt x="9767" y="1538"/>
                  <a:pt x="9420" y="845"/>
                  <a:pt x="8664" y="404"/>
                </a:cubicBezTo>
                <a:cubicBezTo>
                  <a:pt x="8202" y="135"/>
                  <a:pt x="7640" y="1"/>
                  <a:pt x="7043" y="1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4757;p22">
            <a:extLst>
              <a:ext uri="{FF2B5EF4-FFF2-40B4-BE49-F238E27FC236}">
                <a16:creationId xmlns:a16="http://schemas.microsoft.com/office/drawing/2014/main" id="{50D718E8-78D1-41E2-BE9B-D905499A3579}"/>
              </a:ext>
            </a:extLst>
          </p:cNvPr>
          <p:cNvSpPr/>
          <p:nvPr/>
        </p:nvSpPr>
        <p:spPr>
          <a:xfrm>
            <a:off x="586101" y="4116390"/>
            <a:ext cx="51059" cy="23073"/>
          </a:xfrm>
          <a:custGeom>
            <a:avLst/>
            <a:gdLst/>
            <a:ahLst/>
            <a:cxnLst/>
            <a:rect l="l" t="t" r="r" b="b"/>
            <a:pathLst>
              <a:path w="1954" h="883" extrusionOk="0">
                <a:moveTo>
                  <a:pt x="410" y="1"/>
                </a:moveTo>
                <a:cubicBezTo>
                  <a:pt x="158" y="1"/>
                  <a:pt x="0" y="190"/>
                  <a:pt x="0" y="442"/>
                </a:cubicBezTo>
                <a:cubicBezTo>
                  <a:pt x="0" y="662"/>
                  <a:pt x="221" y="883"/>
                  <a:pt x="410" y="883"/>
                </a:cubicBezTo>
                <a:lnTo>
                  <a:pt x="1513" y="883"/>
                </a:lnTo>
                <a:cubicBezTo>
                  <a:pt x="1765" y="883"/>
                  <a:pt x="1891" y="662"/>
                  <a:pt x="1891" y="442"/>
                </a:cubicBezTo>
                <a:cubicBezTo>
                  <a:pt x="1954" y="190"/>
                  <a:pt x="1733" y="1"/>
                  <a:pt x="1513" y="1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4758;p22">
            <a:extLst>
              <a:ext uri="{FF2B5EF4-FFF2-40B4-BE49-F238E27FC236}">
                <a16:creationId xmlns:a16="http://schemas.microsoft.com/office/drawing/2014/main" id="{23E054C4-2F4F-4E80-A8BA-F72431981E7B}"/>
              </a:ext>
            </a:extLst>
          </p:cNvPr>
          <p:cNvSpPr/>
          <p:nvPr/>
        </p:nvSpPr>
        <p:spPr>
          <a:xfrm>
            <a:off x="544109" y="4152607"/>
            <a:ext cx="5775" cy="26"/>
          </a:xfrm>
          <a:custGeom>
            <a:avLst/>
            <a:gdLst/>
            <a:ahLst/>
            <a:cxnLst/>
            <a:rect l="l" t="t" r="r" b="b"/>
            <a:pathLst>
              <a:path w="221" h="1" extrusionOk="0">
                <a:moveTo>
                  <a:pt x="1" y="1"/>
                </a:moveTo>
                <a:lnTo>
                  <a:pt x="221" y="1"/>
                </a:lnTo>
              </a:path>
            </a:pathLst>
          </a:custGeom>
          <a:solidFill>
            <a:schemeClr val="lt1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4756;p22">
            <a:extLst>
              <a:ext uri="{FF2B5EF4-FFF2-40B4-BE49-F238E27FC236}">
                <a16:creationId xmlns:a16="http://schemas.microsoft.com/office/drawing/2014/main" id="{3F059562-5A01-453C-8416-C17837B7F7A8}"/>
              </a:ext>
            </a:extLst>
          </p:cNvPr>
          <p:cNvSpPr/>
          <p:nvPr/>
        </p:nvSpPr>
        <p:spPr>
          <a:xfrm>
            <a:off x="524119" y="3952680"/>
            <a:ext cx="333424" cy="331621"/>
          </a:xfrm>
          <a:custGeom>
            <a:avLst/>
            <a:gdLst/>
            <a:ahLst/>
            <a:cxnLst/>
            <a:rect l="l" t="t" r="r" b="b"/>
            <a:pathLst>
              <a:path w="12760" h="12691" extrusionOk="0">
                <a:moveTo>
                  <a:pt x="4726" y="1317"/>
                </a:moveTo>
                <a:lnTo>
                  <a:pt x="4726" y="2703"/>
                </a:lnTo>
                <a:cubicBezTo>
                  <a:pt x="4663" y="2735"/>
                  <a:pt x="4600" y="2829"/>
                  <a:pt x="4569" y="2861"/>
                </a:cubicBezTo>
                <a:lnTo>
                  <a:pt x="4065" y="3554"/>
                </a:lnTo>
                <a:cubicBezTo>
                  <a:pt x="3970" y="3176"/>
                  <a:pt x="3907" y="2703"/>
                  <a:pt x="3907" y="2388"/>
                </a:cubicBezTo>
                <a:cubicBezTo>
                  <a:pt x="3876" y="1947"/>
                  <a:pt x="3970" y="1632"/>
                  <a:pt x="4222" y="1475"/>
                </a:cubicBezTo>
                <a:cubicBezTo>
                  <a:pt x="4348" y="1349"/>
                  <a:pt x="4537" y="1317"/>
                  <a:pt x="4726" y="1317"/>
                </a:cubicBezTo>
                <a:close/>
                <a:moveTo>
                  <a:pt x="7046" y="813"/>
                </a:moveTo>
                <a:cubicBezTo>
                  <a:pt x="7507" y="813"/>
                  <a:pt x="7937" y="916"/>
                  <a:pt x="8286" y="1128"/>
                </a:cubicBezTo>
                <a:cubicBezTo>
                  <a:pt x="8759" y="1412"/>
                  <a:pt x="8979" y="1821"/>
                  <a:pt x="8948" y="2420"/>
                </a:cubicBezTo>
                <a:cubicBezTo>
                  <a:pt x="8948" y="2703"/>
                  <a:pt x="8853" y="3113"/>
                  <a:pt x="8790" y="3554"/>
                </a:cubicBezTo>
                <a:lnTo>
                  <a:pt x="8286" y="2861"/>
                </a:lnTo>
                <a:cubicBezTo>
                  <a:pt x="8066" y="2609"/>
                  <a:pt x="7814" y="2451"/>
                  <a:pt x="7499" y="2451"/>
                </a:cubicBezTo>
                <a:lnTo>
                  <a:pt x="5514" y="2451"/>
                </a:lnTo>
                <a:lnTo>
                  <a:pt x="5514" y="1160"/>
                </a:lnTo>
                <a:cubicBezTo>
                  <a:pt x="6020" y="931"/>
                  <a:pt x="6551" y="813"/>
                  <a:pt x="7046" y="813"/>
                </a:cubicBezTo>
                <a:close/>
                <a:moveTo>
                  <a:pt x="7530" y="3334"/>
                </a:moveTo>
                <a:cubicBezTo>
                  <a:pt x="7562" y="3334"/>
                  <a:pt x="7593" y="3365"/>
                  <a:pt x="7656" y="3365"/>
                </a:cubicBezTo>
                <a:lnTo>
                  <a:pt x="8601" y="4657"/>
                </a:lnTo>
                <a:cubicBezTo>
                  <a:pt x="8444" y="5917"/>
                  <a:pt x="7688" y="7177"/>
                  <a:pt x="6427" y="7177"/>
                </a:cubicBezTo>
                <a:cubicBezTo>
                  <a:pt x="5167" y="7177"/>
                  <a:pt x="4411" y="5980"/>
                  <a:pt x="4254" y="4657"/>
                </a:cubicBezTo>
                <a:lnTo>
                  <a:pt x="5199" y="3365"/>
                </a:lnTo>
                <a:cubicBezTo>
                  <a:pt x="5230" y="3334"/>
                  <a:pt x="5293" y="3334"/>
                  <a:pt x="5325" y="3334"/>
                </a:cubicBezTo>
                <a:close/>
                <a:moveTo>
                  <a:pt x="5199" y="7681"/>
                </a:moveTo>
                <a:cubicBezTo>
                  <a:pt x="5608" y="7902"/>
                  <a:pt x="5986" y="8028"/>
                  <a:pt x="6427" y="8028"/>
                </a:cubicBezTo>
                <a:cubicBezTo>
                  <a:pt x="6869" y="8028"/>
                  <a:pt x="7310" y="7902"/>
                  <a:pt x="7688" y="7713"/>
                </a:cubicBezTo>
                <a:lnTo>
                  <a:pt x="7688" y="7807"/>
                </a:lnTo>
                <a:cubicBezTo>
                  <a:pt x="7688" y="8028"/>
                  <a:pt x="7719" y="8185"/>
                  <a:pt x="7814" y="8343"/>
                </a:cubicBezTo>
                <a:lnTo>
                  <a:pt x="6427" y="9634"/>
                </a:lnTo>
                <a:lnTo>
                  <a:pt x="5073" y="8280"/>
                </a:lnTo>
                <a:cubicBezTo>
                  <a:pt x="5167" y="8122"/>
                  <a:pt x="5199" y="7965"/>
                  <a:pt x="5199" y="7776"/>
                </a:cubicBezTo>
                <a:lnTo>
                  <a:pt x="5199" y="7681"/>
                </a:lnTo>
                <a:close/>
                <a:moveTo>
                  <a:pt x="4537" y="8878"/>
                </a:moveTo>
                <a:lnTo>
                  <a:pt x="5829" y="10170"/>
                </a:lnTo>
                <a:lnTo>
                  <a:pt x="5230" y="10769"/>
                </a:lnTo>
                <a:lnTo>
                  <a:pt x="4065" y="9036"/>
                </a:lnTo>
                <a:cubicBezTo>
                  <a:pt x="4222" y="9036"/>
                  <a:pt x="4380" y="9004"/>
                  <a:pt x="4537" y="8878"/>
                </a:cubicBezTo>
                <a:close/>
                <a:moveTo>
                  <a:pt x="8318" y="8878"/>
                </a:moveTo>
                <a:cubicBezTo>
                  <a:pt x="8475" y="8973"/>
                  <a:pt x="8633" y="9036"/>
                  <a:pt x="8790" y="9036"/>
                </a:cubicBezTo>
                <a:lnTo>
                  <a:pt x="7593" y="10769"/>
                </a:lnTo>
                <a:lnTo>
                  <a:pt x="7026" y="10170"/>
                </a:lnTo>
                <a:lnTo>
                  <a:pt x="8318" y="8878"/>
                </a:lnTo>
                <a:close/>
                <a:moveTo>
                  <a:pt x="10460" y="9067"/>
                </a:moveTo>
                <a:cubicBezTo>
                  <a:pt x="11279" y="9067"/>
                  <a:pt x="11941" y="9760"/>
                  <a:pt x="11941" y="10580"/>
                </a:cubicBezTo>
                <a:lnTo>
                  <a:pt x="11941" y="11840"/>
                </a:lnTo>
                <a:lnTo>
                  <a:pt x="7814" y="11840"/>
                </a:lnTo>
                <a:cubicBezTo>
                  <a:pt x="7908" y="11808"/>
                  <a:pt x="8003" y="11745"/>
                  <a:pt x="8034" y="11682"/>
                </a:cubicBezTo>
                <a:lnTo>
                  <a:pt x="9798" y="9067"/>
                </a:lnTo>
                <a:close/>
                <a:moveTo>
                  <a:pt x="3088" y="9067"/>
                </a:moveTo>
                <a:lnTo>
                  <a:pt x="4852" y="11651"/>
                </a:lnTo>
                <a:cubicBezTo>
                  <a:pt x="4915" y="11745"/>
                  <a:pt x="5041" y="11808"/>
                  <a:pt x="5167" y="11840"/>
                </a:cubicBezTo>
                <a:lnTo>
                  <a:pt x="5199" y="11840"/>
                </a:lnTo>
                <a:cubicBezTo>
                  <a:pt x="5325" y="11840"/>
                  <a:pt x="5419" y="11808"/>
                  <a:pt x="5482" y="11714"/>
                </a:cubicBezTo>
                <a:lnTo>
                  <a:pt x="6427" y="10769"/>
                </a:lnTo>
                <a:lnTo>
                  <a:pt x="7404" y="11745"/>
                </a:lnTo>
                <a:cubicBezTo>
                  <a:pt x="7436" y="11777"/>
                  <a:pt x="7530" y="11840"/>
                  <a:pt x="7593" y="11871"/>
                </a:cubicBezTo>
                <a:lnTo>
                  <a:pt x="914" y="11871"/>
                </a:lnTo>
                <a:lnTo>
                  <a:pt x="914" y="11840"/>
                </a:lnTo>
                <a:lnTo>
                  <a:pt x="914" y="10580"/>
                </a:lnTo>
                <a:cubicBezTo>
                  <a:pt x="914" y="9760"/>
                  <a:pt x="1576" y="9067"/>
                  <a:pt x="2395" y="9067"/>
                </a:cubicBezTo>
                <a:close/>
                <a:moveTo>
                  <a:pt x="7043" y="1"/>
                </a:moveTo>
                <a:cubicBezTo>
                  <a:pt x="6380" y="1"/>
                  <a:pt x="5673" y="166"/>
                  <a:pt x="5010" y="498"/>
                </a:cubicBezTo>
                <a:cubicBezTo>
                  <a:pt x="4898" y="477"/>
                  <a:pt x="4788" y="467"/>
                  <a:pt x="4680" y="467"/>
                </a:cubicBezTo>
                <a:cubicBezTo>
                  <a:pt x="4300" y="467"/>
                  <a:pt x="3942" y="592"/>
                  <a:pt x="3624" y="813"/>
                </a:cubicBezTo>
                <a:cubicBezTo>
                  <a:pt x="3308" y="1034"/>
                  <a:pt x="2962" y="1506"/>
                  <a:pt x="2962" y="2388"/>
                </a:cubicBezTo>
                <a:cubicBezTo>
                  <a:pt x="2962" y="3144"/>
                  <a:pt x="3277" y="4405"/>
                  <a:pt x="3340" y="4625"/>
                </a:cubicBezTo>
                <a:cubicBezTo>
                  <a:pt x="3466" y="5570"/>
                  <a:pt x="3781" y="6389"/>
                  <a:pt x="4285" y="6988"/>
                </a:cubicBezTo>
                <a:lnTo>
                  <a:pt x="4285" y="7744"/>
                </a:lnTo>
                <a:cubicBezTo>
                  <a:pt x="4285" y="8028"/>
                  <a:pt x="4065" y="8248"/>
                  <a:pt x="3781" y="8248"/>
                </a:cubicBezTo>
                <a:lnTo>
                  <a:pt x="2332" y="8248"/>
                </a:lnTo>
                <a:cubicBezTo>
                  <a:pt x="1072" y="8248"/>
                  <a:pt x="0" y="9288"/>
                  <a:pt x="0" y="10580"/>
                </a:cubicBezTo>
                <a:lnTo>
                  <a:pt x="0" y="12281"/>
                </a:lnTo>
                <a:cubicBezTo>
                  <a:pt x="0" y="12501"/>
                  <a:pt x="189" y="12690"/>
                  <a:pt x="410" y="12690"/>
                </a:cubicBezTo>
                <a:lnTo>
                  <a:pt x="12256" y="12690"/>
                </a:lnTo>
                <a:cubicBezTo>
                  <a:pt x="12508" y="12690"/>
                  <a:pt x="12697" y="12501"/>
                  <a:pt x="12697" y="12281"/>
                </a:cubicBezTo>
                <a:lnTo>
                  <a:pt x="12697" y="10580"/>
                </a:lnTo>
                <a:cubicBezTo>
                  <a:pt x="12760" y="9319"/>
                  <a:pt x="11689" y="8248"/>
                  <a:pt x="10429" y="8248"/>
                </a:cubicBezTo>
                <a:lnTo>
                  <a:pt x="8979" y="8248"/>
                </a:lnTo>
                <a:cubicBezTo>
                  <a:pt x="8696" y="8248"/>
                  <a:pt x="8475" y="8028"/>
                  <a:pt x="8475" y="7744"/>
                </a:cubicBezTo>
                <a:lnTo>
                  <a:pt x="8475" y="6957"/>
                </a:lnTo>
                <a:cubicBezTo>
                  <a:pt x="8979" y="6358"/>
                  <a:pt x="9294" y="5539"/>
                  <a:pt x="9389" y="4625"/>
                </a:cubicBezTo>
                <a:cubicBezTo>
                  <a:pt x="9546" y="4121"/>
                  <a:pt x="9735" y="3050"/>
                  <a:pt x="9767" y="2420"/>
                </a:cubicBezTo>
                <a:cubicBezTo>
                  <a:pt x="9767" y="1538"/>
                  <a:pt x="9420" y="845"/>
                  <a:pt x="8664" y="404"/>
                </a:cubicBezTo>
                <a:cubicBezTo>
                  <a:pt x="8202" y="135"/>
                  <a:pt x="7640" y="1"/>
                  <a:pt x="7043" y="1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4757;p22">
            <a:extLst>
              <a:ext uri="{FF2B5EF4-FFF2-40B4-BE49-F238E27FC236}">
                <a16:creationId xmlns:a16="http://schemas.microsoft.com/office/drawing/2014/main" id="{C7C4CDA8-D315-4B2B-A3D6-B707F3EBFCB0}"/>
              </a:ext>
            </a:extLst>
          </p:cNvPr>
          <p:cNvSpPr/>
          <p:nvPr/>
        </p:nvSpPr>
        <p:spPr>
          <a:xfrm>
            <a:off x="763683" y="4225821"/>
            <a:ext cx="51059" cy="23073"/>
          </a:xfrm>
          <a:custGeom>
            <a:avLst/>
            <a:gdLst/>
            <a:ahLst/>
            <a:cxnLst/>
            <a:rect l="l" t="t" r="r" b="b"/>
            <a:pathLst>
              <a:path w="1954" h="883" extrusionOk="0">
                <a:moveTo>
                  <a:pt x="410" y="1"/>
                </a:moveTo>
                <a:cubicBezTo>
                  <a:pt x="158" y="1"/>
                  <a:pt x="0" y="190"/>
                  <a:pt x="0" y="442"/>
                </a:cubicBezTo>
                <a:cubicBezTo>
                  <a:pt x="0" y="662"/>
                  <a:pt x="221" y="883"/>
                  <a:pt x="410" y="883"/>
                </a:cubicBezTo>
                <a:lnTo>
                  <a:pt x="1513" y="883"/>
                </a:lnTo>
                <a:cubicBezTo>
                  <a:pt x="1765" y="883"/>
                  <a:pt x="1891" y="662"/>
                  <a:pt x="1891" y="442"/>
                </a:cubicBezTo>
                <a:cubicBezTo>
                  <a:pt x="1954" y="190"/>
                  <a:pt x="1733" y="1"/>
                  <a:pt x="1513" y="1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4758;p22">
            <a:extLst>
              <a:ext uri="{FF2B5EF4-FFF2-40B4-BE49-F238E27FC236}">
                <a16:creationId xmlns:a16="http://schemas.microsoft.com/office/drawing/2014/main" id="{0330F474-BB0C-4F14-8399-5FF7F361DAE6}"/>
              </a:ext>
            </a:extLst>
          </p:cNvPr>
          <p:cNvSpPr/>
          <p:nvPr/>
        </p:nvSpPr>
        <p:spPr>
          <a:xfrm>
            <a:off x="721691" y="4262038"/>
            <a:ext cx="5775" cy="26"/>
          </a:xfrm>
          <a:custGeom>
            <a:avLst/>
            <a:gdLst/>
            <a:ahLst/>
            <a:cxnLst/>
            <a:rect l="l" t="t" r="r" b="b"/>
            <a:pathLst>
              <a:path w="221" h="1" extrusionOk="0">
                <a:moveTo>
                  <a:pt x="1" y="1"/>
                </a:moveTo>
                <a:lnTo>
                  <a:pt x="221" y="1"/>
                </a:lnTo>
              </a:path>
            </a:pathLst>
          </a:custGeom>
          <a:solidFill>
            <a:schemeClr val="lt1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4756;p22">
            <a:extLst>
              <a:ext uri="{FF2B5EF4-FFF2-40B4-BE49-F238E27FC236}">
                <a16:creationId xmlns:a16="http://schemas.microsoft.com/office/drawing/2014/main" id="{8F153E85-5976-4B66-8A30-640A54671AF4}"/>
              </a:ext>
            </a:extLst>
          </p:cNvPr>
          <p:cNvSpPr/>
          <p:nvPr/>
        </p:nvSpPr>
        <p:spPr>
          <a:xfrm>
            <a:off x="306760" y="4024603"/>
            <a:ext cx="333424" cy="331621"/>
          </a:xfrm>
          <a:custGeom>
            <a:avLst/>
            <a:gdLst/>
            <a:ahLst/>
            <a:cxnLst/>
            <a:rect l="l" t="t" r="r" b="b"/>
            <a:pathLst>
              <a:path w="12760" h="12691" extrusionOk="0">
                <a:moveTo>
                  <a:pt x="4726" y="1317"/>
                </a:moveTo>
                <a:lnTo>
                  <a:pt x="4726" y="2703"/>
                </a:lnTo>
                <a:cubicBezTo>
                  <a:pt x="4663" y="2735"/>
                  <a:pt x="4600" y="2829"/>
                  <a:pt x="4569" y="2861"/>
                </a:cubicBezTo>
                <a:lnTo>
                  <a:pt x="4065" y="3554"/>
                </a:lnTo>
                <a:cubicBezTo>
                  <a:pt x="3970" y="3176"/>
                  <a:pt x="3907" y="2703"/>
                  <a:pt x="3907" y="2388"/>
                </a:cubicBezTo>
                <a:cubicBezTo>
                  <a:pt x="3876" y="1947"/>
                  <a:pt x="3970" y="1632"/>
                  <a:pt x="4222" y="1475"/>
                </a:cubicBezTo>
                <a:cubicBezTo>
                  <a:pt x="4348" y="1349"/>
                  <a:pt x="4537" y="1317"/>
                  <a:pt x="4726" y="1317"/>
                </a:cubicBezTo>
                <a:close/>
                <a:moveTo>
                  <a:pt x="7046" y="813"/>
                </a:moveTo>
                <a:cubicBezTo>
                  <a:pt x="7507" y="813"/>
                  <a:pt x="7937" y="916"/>
                  <a:pt x="8286" y="1128"/>
                </a:cubicBezTo>
                <a:cubicBezTo>
                  <a:pt x="8759" y="1412"/>
                  <a:pt x="8979" y="1821"/>
                  <a:pt x="8948" y="2420"/>
                </a:cubicBezTo>
                <a:cubicBezTo>
                  <a:pt x="8948" y="2703"/>
                  <a:pt x="8853" y="3113"/>
                  <a:pt x="8790" y="3554"/>
                </a:cubicBezTo>
                <a:lnTo>
                  <a:pt x="8286" y="2861"/>
                </a:lnTo>
                <a:cubicBezTo>
                  <a:pt x="8066" y="2609"/>
                  <a:pt x="7814" y="2451"/>
                  <a:pt x="7499" y="2451"/>
                </a:cubicBezTo>
                <a:lnTo>
                  <a:pt x="5514" y="2451"/>
                </a:lnTo>
                <a:lnTo>
                  <a:pt x="5514" y="1160"/>
                </a:lnTo>
                <a:cubicBezTo>
                  <a:pt x="6020" y="931"/>
                  <a:pt x="6551" y="813"/>
                  <a:pt x="7046" y="813"/>
                </a:cubicBezTo>
                <a:close/>
                <a:moveTo>
                  <a:pt x="7530" y="3334"/>
                </a:moveTo>
                <a:cubicBezTo>
                  <a:pt x="7562" y="3334"/>
                  <a:pt x="7593" y="3365"/>
                  <a:pt x="7656" y="3365"/>
                </a:cubicBezTo>
                <a:lnTo>
                  <a:pt x="8601" y="4657"/>
                </a:lnTo>
                <a:cubicBezTo>
                  <a:pt x="8444" y="5917"/>
                  <a:pt x="7688" y="7177"/>
                  <a:pt x="6427" y="7177"/>
                </a:cubicBezTo>
                <a:cubicBezTo>
                  <a:pt x="5167" y="7177"/>
                  <a:pt x="4411" y="5980"/>
                  <a:pt x="4254" y="4657"/>
                </a:cubicBezTo>
                <a:lnTo>
                  <a:pt x="5199" y="3365"/>
                </a:lnTo>
                <a:cubicBezTo>
                  <a:pt x="5230" y="3334"/>
                  <a:pt x="5293" y="3334"/>
                  <a:pt x="5325" y="3334"/>
                </a:cubicBezTo>
                <a:close/>
                <a:moveTo>
                  <a:pt x="5199" y="7681"/>
                </a:moveTo>
                <a:cubicBezTo>
                  <a:pt x="5608" y="7902"/>
                  <a:pt x="5986" y="8028"/>
                  <a:pt x="6427" y="8028"/>
                </a:cubicBezTo>
                <a:cubicBezTo>
                  <a:pt x="6869" y="8028"/>
                  <a:pt x="7310" y="7902"/>
                  <a:pt x="7688" y="7713"/>
                </a:cubicBezTo>
                <a:lnTo>
                  <a:pt x="7688" y="7807"/>
                </a:lnTo>
                <a:cubicBezTo>
                  <a:pt x="7688" y="8028"/>
                  <a:pt x="7719" y="8185"/>
                  <a:pt x="7814" y="8343"/>
                </a:cubicBezTo>
                <a:lnTo>
                  <a:pt x="6427" y="9634"/>
                </a:lnTo>
                <a:lnTo>
                  <a:pt x="5073" y="8280"/>
                </a:lnTo>
                <a:cubicBezTo>
                  <a:pt x="5167" y="8122"/>
                  <a:pt x="5199" y="7965"/>
                  <a:pt x="5199" y="7776"/>
                </a:cubicBezTo>
                <a:lnTo>
                  <a:pt x="5199" y="7681"/>
                </a:lnTo>
                <a:close/>
                <a:moveTo>
                  <a:pt x="4537" y="8878"/>
                </a:moveTo>
                <a:lnTo>
                  <a:pt x="5829" y="10170"/>
                </a:lnTo>
                <a:lnTo>
                  <a:pt x="5230" y="10769"/>
                </a:lnTo>
                <a:lnTo>
                  <a:pt x="4065" y="9036"/>
                </a:lnTo>
                <a:cubicBezTo>
                  <a:pt x="4222" y="9036"/>
                  <a:pt x="4380" y="9004"/>
                  <a:pt x="4537" y="8878"/>
                </a:cubicBezTo>
                <a:close/>
                <a:moveTo>
                  <a:pt x="8318" y="8878"/>
                </a:moveTo>
                <a:cubicBezTo>
                  <a:pt x="8475" y="8973"/>
                  <a:pt x="8633" y="9036"/>
                  <a:pt x="8790" y="9036"/>
                </a:cubicBezTo>
                <a:lnTo>
                  <a:pt x="7593" y="10769"/>
                </a:lnTo>
                <a:lnTo>
                  <a:pt x="7026" y="10170"/>
                </a:lnTo>
                <a:lnTo>
                  <a:pt x="8318" y="8878"/>
                </a:lnTo>
                <a:close/>
                <a:moveTo>
                  <a:pt x="10460" y="9067"/>
                </a:moveTo>
                <a:cubicBezTo>
                  <a:pt x="11279" y="9067"/>
                  <a:pt x="11941" y="9760"/>
                  <a:pt x="11941" y="10580"/>
                </a:cubicBezTo>
                <a:lnTo>
                  <a:pt x="11941" y="11840"/>
                </a:lnTo>
                <a:lnTo>
                  <a:pt x="7814" y="11840"/>
                </a:lnTo>
                <a:cubicBezTo>
                  <a:pt x="7908" y="11808"/>
                  <a:pt x="8003" y="11745"/>
                  <a:pt x="8034" y="11682"/>
                </a:cubicBezTo>
                <a:lnTo>
                  <a:pt x="9798" y="9067"/>
                </a:lnTo>
                <a:close/>
                <a:moveTo>
                  <a:pt x="3088" y="9067"/>
                </a:moveTo>
                <a:lnTo>
                  <a:pt x="4852" y="11651"/>
                </a:lnTo>
                <a:cubicBezTo>
                  <a:pt x="4915" y="11745"/>
                  <a:pt x="5041" y="11808"/>
                  <a:pt x="5167" y="11840"/>
                </a:cubicBezTo>
                <a:lnTo>
                  <a:pt x="5199" y="11840"/>
                </a:lnTo>
                <a:cubicBezTo>
                  <a:pt x="5325" y="11840"/>
                  <a:pt x="5419" y="11808"/>
                  <a:pt x="5482" y="11714"/>
                </a:cubicBezTo>
                <a:lnTo>
                  <a:pt x="6427" y="10769"/>
                </a:lnTo>
                <a:lnTo>
                  <a:pt x="7404" y="11745"/>
                </a:lnTo>
                <a:cubicBezTo>
                  <a:pt x="7436" y="11777"/>
                  <a:pt x="7530" y="11840"/>
                  <a:pt x="7593" y="11871"/>
                </a:cubicBezTo>
                <a:lnTo>
                  <a:pt x="914" y="11871"/>
                </a:lnTo>
                <a:lnTo>
                  <a:pt x="914" y="11840"/>
                </a:lnTo>
                <a:lnTo>
                  <a:pt x="914" y="10580"/>
                </a:lnTo>
                <a:cubicBezTo>
                  <a:pt x="914" y="9760"/>
                  <a:pt x="1576" y="9067"/>
                  <a:pt x="2395" y="9067"/>
                </a:cubicBezTo>
                <a:close/>
                <a:moveTo>
                  <a:pt x="7043" y="1"/>
                </a:moveTo>
                <a:cubicBezTo>
                  <a:pt x="6380" y="1"/>
                  <a:pt x="5673" y="166"/>
                  <a:pt x="5010" y="498"/>
                </a:cubicBezTo>
                <a:cubicBezTo>
                  <a:pt x="4898" y="477"/>
                  <a:pt x="4788" y="467"/>
                  <a:pt x="4680" y="467"/>
                </a:cubicBezTo>
                <a:cubicBezTo>
                  <a:pt x="4300" y="467"/>
                  <a:pt x="3942" y="592"/>
                  <a:pt x="3624" y="813"/>
                </a:cubicBezTo>
                <a:cubicBezTo>
                  <a:pt x="3308" y="1034"/>
                  <a:pt x="2962" y="1506"/>
                  <a:pt x="2962" y="2388"/>
                </a:cubicBezTo>
                <a:cubicBezTo>
                  <a:pt x="2962" y="3144"/>
                  <a:pt x="3277" y="4405"/>
                  <a:pt x="3340" y="4625"/>
                </a:cubicBezTo>
                <a:cubicBezTo>
                  <a:pt x="3466" y="5570"/>
                  <a:pt x="3781" y="6389"/>
                  <a:pt x="4285" y="6988"/>
                </a:cubicBezTo>
                <a:lnTo>
                  <a:pt x="4285" y="7744"/>
                </a:lnTo>
                <a:cubicBezTo>
                  <a:pt x="4285" y="8028"/>
                  <a:pt x="4065" y="8248"/>
                  <a:pt x="3781" y="8248"/>
                </a:cubicBezTo>
                <a:lnTo>
                  <a:pt x="2332" y="8248"/>
                </a:lnTo>
                <a:cubicBezTo>
                  <a:pt x="1072" y="8248"/>
                  <a:pt x="0" y="9288"/>
                  <a:pt x="0" y="10580"/>
                </a:cubicBezTo>
                <a:lnTo>
                  <a:pt x="0" y="12281"/>
                </a:lnTo>
                <a:cubicBezTo>
                  <a:pt x="0" y="12501"/>
                  <a:pt x="189" y="12690"/>
                  <a:pt x="410" y="12690"/>
                </a:cubicBezTo>
                <a:lnTo>
                  <a:pt x="12256" y="12690"/>
                </a:lnTo>
                <a:cubicBezTo>
                  <a:pt x="12508" y="12690"/>
                  <a:pt x="12697" y="12501"/>
                  <a:pt x="12697" y="12281"/>
                </a:cubicBezTo>
                <a:lnTo>
                  <a:pt x="12697" y="10580"/>
                </a:lnTo>
                <a:cubicBezTo>
                  <a:pt x="12760" y="9319"/>
                  <a:pt x="11689" y="8248"/>
                  <a:pt x="10429" y="8248"/>
                </a:cubicBezTo>
                <a:lnTo>
                  <a:pt x="8979" y="8248"/>
                </a:lnTo>
                <a:cubicBezTo>
                  <a:pt x="8696" y="8248"/>
                  <a:pt x="8475" y="8028"/>
                  <a:pt x="8475" y="7744"/>
                </a:cubicBezTo>
                <a:lnTo>
                  <a:pt x="8475" y="6957"/>
                </a:lnTo>
                <a:cubicBezTo>
                  <a:pt x="8979" y="6358"/>
                  <a:pt x="9294" y="5539"/>
                  <a:pt x="9389" y="4625"/>
                </a:cubicBezTo>
                <a:cubicBezTo>
                  <a:pt x="9546" y="4121"/>
                  <a:pt x="9735" y="3050"/>
                  <a:pt x="9767" y="2420"/>
                </a:cubicBezTo>
                <a:cubicBezTo>
                  <a:pt x="9767" y="1538"/>
                  <a:pt x="9420" y="845"/>
                  <a:pt x="8664" y="404"/>
                </a:cubicBezTo>
                <a:cubicBezTo>
                  <a:pt x="8202" y="135"/>
                  <a:pt x="7640" y="1"/>
                  <a:pt x="7043" y="1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4757;p22">
            <a:extLst>
              <a:ext uri="{FF2B5EF4-FFF2-40B4-BE49-F238E27FC236}">
                <a16:creationId xmlns:a16="http://schemas.microsoft.com/office/drawing/2014/main" id="{7DC2F524-5E8A-4B80-8328-C529E441CF79}"/>
              </a:ext>
            </a:extLst>
          </p:cNvPr>
          <p:cNvSpPr/>
          <p:nvPr/>
        </p:nvSpPr>
        <p:spPr>
          <a:xfrm>
            <a:off x="546324" y="4297744"/>
            <a:ext cx="51059" cy="23073"/>
          </a:xfrm>
          <a:custGeom>
            <a:avLst/>
            <a:gdLst/>
            <a:ahLst/>
            <a:cxnLst/>
            <a:rect l="l" t="t" r="r" b="b"/>
            <a:pathLst>
              <a:path w="1954" h="883" extrusionOk="0">
                <a:moveTo>
                  <a:pt x="410" y="1"/>
                </a:moveTo>
                <a:cubicBezTo>
                  <a:pt x="158" y="1"/>
                  <a:pt x="0" y="190"/>
                  <a:pt x="0" y="442"/>
                </a:cubicBezTo>
                <a:cubicBezTo>
                  <a:pt x="0" y="662"/>
                  <a:pt x="221" y="883"/>
                  <a:pt x="410" y="883"/>
                </a:cubicBezTo>
                <a:lnTo>
                  <a:pt x="1513" y="883"/>
                </a:lnTo>
                <a:cubicBezTo>
                  <a:pt x="1765" y="883"/>
                  <a:pt x="1891" y="662"/>
                  <a:pt x="1891" y="442"/>
                </a:cubicBezTo>
                <a:cubicBezTo>
                  <a:pt x="1954" y="190"/>
                  <a:pt x="1733" y="1"/>
                  <a:pt x="1513" y="1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4758;p22">
            <a:extLst>
              <a:ext uri="{FF2B5EF4-FFF2-40B4-BE49-F238E27FC236}">
                <a16:creationId xmlns:a16="http://schemas.microsoft.com/office/drawing/2014/main" id="{64484791-C5E3-471F-808A-0888F913E54E}"/>
              </a:ext>
            </a:extLst>
          </p:cNvPr>
          <p:cNvSpPr/>
          <p:nvPr/>
        </p:nvSpPr>
        <p:spPr>
          <a:xfrm>
            <a:off x="504332" y="4333961"/>
            <a:ext cx="5775" cy="26"/>
          </a:xfrm>
          <a:custGeom>
            <a:avLst/>
            <a:gdLst/>
            <a:ahLst/>
            <a:cxnLst/>
            <a:rect l="l" t="t" r="r" b="b"/>
            <a:pathLst>
              <a:path w="221" h="1" extrusionOk="0">
                <a:moveTo>
                  <a:pt x="1" y="1"/>
                </a:moveTo>
                <a:lnTo>
                  <a:pt x="221" y="1"/>
                </a:lnTo>
              </a:path>
            </a:pathLst>
          </a:custGeom>
          <a:solidFill>
            <a:schemeClr val="lt1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63592" y="4440981"/>
            <a:ext cx="1187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Пользователи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flipV="1">
            <a:off x="814742" y="4060010"/>
            <a:ext cx="856774" cy="1527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4012954" y="5533203"/>
            <a:ext cx="3380992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Обучающие и обрабатываемые данные 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573358" y="3815848"/>
            <a:ext cx="3087036" cy="13337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540194" y="3815850"/>
            <a:ext cx="3120197" cy="3600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Сервис машинного обучения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3540194" y="4687911"/>
            <a:ext cx="151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Инфраструктура обучения</a:t>
            </a:r>
          </a:p>
        </p:txBody>
      </p:sp>
      <p:sp>
        <p:nvSpPr>
          <p:cNvPr id="79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5624913" y="4227792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4913226" y="4686220"/>
            <a:ext cx="187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Большая языковая модель</a:t>
            </a: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4859527" y="4592677"/>
            <a:ext cx="345541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4839577" y="4386115"/>
            <a:ext cx="345541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Google Shape;4570;p21">
            <a:extLst>
              <a:ext uri="{FF2B5EF4-FFF2-40B4-BE49-F238E27FC236}">
                <a16:creationId xmlns:a16="http://schemas.microsoft.com/office/drawing/2014/main" id="{04E1A659-949E-4DD3-B06C-788424512BD9}"/>
              </a:ext>
            </a:extLst>
          </p:cNvPr>
          <p:cNvSpPr/>
          <p:nvPr/>
        </p:nvSpPr>
        <p:spPr>
          <a:xfrm>
            <a:off x="4045370" y="4327434"/>
            <a:ext cx="277959" cy="277958"/>
          </a:xfrm>
          <a:custGeom>
            <a:avLst/>
            <a:gdLst/>
            <a:ahLst/>
            <a:cxnLst/>
            <a:rect l="l" t="t" r="r" b="b"/>
            <a:pathLst>
              <a:path w="11852" h="11852" extrusionOk="0">
                <a:moveTo>
                  <a:pt x="5925" y="1132"/>
                </a:moveTo>
                <a:cubicBezTo>
                  <a:pt x="7863" y="1132"/>
                  <a:pt x="9612" y="2298"/>
                  <a:pt x="10354" y="4088"/>
                </a:cubicBezTo>
                <a:cubicBezTo>
                  <a:pt x="11094" y="5882"/>
                  <a:pt x="10683" y="7941"/>
                  <a:pt x="9313" y="9312"/>
                </a:cubicBezTo>
                <a:cubicBezTo>
                  <a:pt x="8395" y="10230"/>
                  <a:pt x="7169" y="10717"/>
                  <a:pt x="5920" y="10717"/>
                </a:cubicBezTo>
                <a:cubicBezTo>
                  <a:pt x="5304" y="10717"/>
                  <a:pt x="4682" y="10598"/>
                  <a:pt x="4089" y="10354"/>
                </a:cubicBezTo>
                <a:cubicBezTo>
                  <a:pt x="2298" y="9611"/>
                  <a:pt x="1133" y="7863"/>
                  <a:pt x="1133" y="5924"/>
                </a:cubicBezTo>
                <a:cubicBezTo>
                  <a:pt x="1133" y="3279"/>
                  <a:pt x="3280" y="1132"/>
                  <a:pt x="5925" y="1132"/>
                </a:cubicBezTo>
                <a:close/>
                <a:moveTo>
                  <a:pt x="5925" y="0"/>
                </a:moveTo>
                <a:cubicBezTo>
                  <a:pt x="2658" y="0"/>
                  <a:pt x="1" y="2657"/>
                  <a:pt x="1" y="5924"/>
                </a:cubicBezTo>
                <a:cubicBezTo>
                  <a:pt x="1" y="9191"/>
                  <a:pt x="2658" y="11851"/>
                  <a:pt x="5925" y="11851"/>
                </a:cubicBezTo>
                <a:cubicBezTo>
                  <a:pt x="9192" y="11851"/>
                  <a:pt x="11852" y="9191"/>
                  <a:pt x="11852" y="5924"/>
                </a:cubicBezTo>
                <a:cubicBezTo>
                  <a:pt x="11852" y="2657"/>
                  <a:pt x="9192" y="0"/>
                  <a:pt x="592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4571;p21">
            <a:extLst>
              <a:ext uri="{FF2B5EF4-FFF2-40B4-BE49-F238E27FC236}">
                <a16:creationId xmlns:a16="http://schemas.microsoft.com/office/drawing/2014/main" id="{B211BFCB-535D-4AC2-8FE4-89D7DA313274}"/>
              </a:ext>
            </a:extLst>
          </p:cNvPr>
          <p:cNvSpPr/>
          <p:nvPr/>
        </p:nvSpPr>
        <p:spPr>
          <a:xfrm>
            <a:off x="3957071" y="4239769"/>
            <a:ext cx="454509" cy="453264"/>
          </a:xfrm>
          <a:custGeom>
            <a:avLst/>
            <a:gdLst/>
            <a:ahLst/>
            <a:cxnLst/>
            <a:rect l="l" t="t" r="r" b="b"/>
            <a:pathLst>
              <a:path w="19380" h="19327" extrusionOk="0">
                <a:moveTo>
                  <a:pt x="9690" y="1208"/>
                </a:moveTo>
                <a:lnTo>
                  <a:pt x="11426" y="2126"/>
                </a:lnTo>
                <a:cubicBezTo>
                  <a:pt x="11507" y="2168"/>
                  <a:pt x="11598" y="2192"/>
                  <a:pt x="11692" y="2192"/>
                </a:cubicBezTo>
                <a:lnTo>
                  <a:pt x="13651" y="2192"/>
                </a:lnTo>
                <a:lnTo>
                  <a:pt x="14765" y="3817"/>
                </a:lnTo>
                <a:cubicBezTo>
                  <a:pt x="14817" y="3892"/>
                  <a:pt x="14886" y="3955"/>
                  <a:pt x="14968" y="3998"/>
                </a:cubicBezTo>
                <a:lnTo>
                  <a:pt x="16704" y="4916"/>
                </a:lnTo>
                <a:lnTo>
                  <a:pt x="16939" y="6878"/>
                </a:lnTo>
                <a:cubicBezTo>
                  <a:pt x="16952" y="6969"/>
                  <a:pt x="16985" y="7056"/>
                  <a:pt x="17036" y="7132"/>
                </a:cubicBezTo>
                <a:lnTo>
                  <a:pt x="18150" y="8759"/>
                </a:lnTo>
                <a:lnTo>
                  <a:pt x="17456" y="10610"/>
                </a:lnTo>
                <a:cubicBezTo>
                  <a:pt x="17423" y="10695"/>
                  <a:pt x="17410" y="10785"/>
                  <a:pt x="17423" y="10876"/>
                </a:cubicBezTo>
                <a:lnTo>
                  <a:pt x="17658" y="12842"/>
                </a:lnTo>
                <a:lnTo>
                  <a:pt x="16188" y="14155"/>
                </a:lnTo>
                <a:cubicBezTo>
                  <a:pt x="16121" y="14216"/>
                  <a:pt x="16067" y="14291"/>
                  <a:pt x="16037" y="14379"/>
                </a:cubicBezTo>
                <a:lnTo>
                  <a:pt x="15339" y="16226"/>
                </a:lnTo>
                <a:lnTo>
                  <a:pt x="13437" y="16701"/>
                </a:lnTo>
                <a:cubicBezTo>
                  <a:pt x="13346" y="16722"/>
                  <a:pt x="13265" y="16764"/>
                  <a:pt x="13195" y="16827"/>
                </a:cubicBezTo>
                <a:lnTo>
                  <a:pt x="11728" y="18138"/>
                </a:lnTo>
                <a:lnTo>
                  <a:pt x="9826" y="17664"/>
                </a:lnTo>
                <a:cubicBezTo>
                  <a:pt x="9782" y="17653"/>
                  <a:pt x="9736" y="17648"/>
                  <a:pt x="9690" y="17648"/>
                </a:cubicBezTo>
                <a:cubicBezTo>
                  <a:pt x="9644" y="17648"/>
                  <a:pt x="9598" y="17653"/>
                  <a:pt x="9554" y="17664"/>
                </a:cubicBezTo>
                <a:lnTo>
                  <a:pt x="7652" y="18138"/>
                </a:lnTo>
                <a:lnTo>
                  <a:pt x="6184" y="16827"/>
                </a:lnTo>
                <a:cubicBezTo>
                  <a:pt x="6115" y="16767"/>
                  <a:pt x="6033" y="16722"/>
                  <a:pt x="5943" y="16701"/>
                </a:cubicBezTo>
                <a:lnTo>
                  <a:pt x="4040" y="16226"/>
                </a:lnTo>
                <a:lnTo>
                  <a:pt x="3343" y="14379"/>
                </a:lnTo>
                <a:cubicBezTo>
                  <a:pt x="3313" y="14291"/>
                  <a:pt x="3258" y="14216"/>
                  <a:pt x="3192" y="14155"/>
                </a:cubicBezTo>
                <a:lnTo>
                  <a:pt x="1721" y="12842"/>
                </a:lnTo>
                <a:lnTo>
                  <a:pt x="1960" y="10879"/>
                </a:lnTo>
                <a:cubicBezTo>
                  <a:pt x="1969" y="10788"/>
                  <a:pt x="1960" y="10695"/>
                  <a:pt x="1927" y="10610"/>
                </a:cubicBezTo>
                <a:lnTo>
                  <a:pt x="1229" y="8762"/>
                </a:lnTo>
                <a:lnTo>
                  <a:pt x="2346" y="7132"/>
                </a:lnTo>
                <a:cubicBezTo>
                  <a:pt x="2398" y="7056"/>
                  <a:pt x="2428" y="6969"/>
                  <a:pt x="2440" y="6878"/>
                </a:cubicBezTo>
                <a:lnTo>
                  <a:pt x="2679" y="4916"/>
                </a:lnTo>
                <a:lnTo>
                  <a:pt x="4415" y="3998"/>
                </a:lnTo>
                <a:cubicBezTo>
                  <a:pt x="4493" y="3955"/>
                  <a:pt x="4563" y="3892"/>
                  <a:pt x="4617" y="3817"/>
                </a:cubicBezTo>
                <a:lnTo>
                  <a:pt x="5731" y="2192"/>
                </a:lnTo>
                <a:lnTo>
                  <a:pt x="7691" y="2192"/>
                </a:lnTo>
                <a:cubicBezTo>
                  <a:pt x="7781" y="2192"/>
                  <a:pt x="7872" y="2168"/>
                  <a:pt x="7954" y="2126"/>
                </a:cubicBezTo>
                <a:lnTo>
                  <a:pt x="9690" y="1208"/>
                </a:lnTo>
                <a:close/>
                <a:moveTo>
                  <a:pt x="9690" y="1"/>
                </a:moveTo>
                <a:cubicBezTo>
                  <a:pt x="9599" y="1"/>
                  <a:pt x="9509" y="23"/>
                  <a:pt x="9427" y="66"/>
                </a:cubicBezTo>
                <a:lnTo>
                  <a:pt x="7549" y="1057"/>
                </a:lnTo>
                <a:lnTo>
                  <a:pt x="5432" y="1057"/>
                </a:lnTo>
                <a:cubicBezTo>
                  <a:pt x="5245" y="1057"/>
                  <a:pt x="5070" y="1150"/>
                  <a:pt x="4964" y="1304"/>
                </a:cubicBezTo>
                <a:lnTo>
                  <a:pt x="3760" y="3062"/>
                </a:lnTo>
                <a:lnTo>
                  <a:pt x="1885" y="4052"/>
                </a:lnTo>
                <a:cubicBezTo>
                  <a:pt x="1721" y="4140"/>
                  <a:pt x="1610" y="4300"/>
                  <a:pt x="1586" y="4484"/>
                </a:cubicBezTo>
                <a:lnTo>
                  <a:pt x="1332" y="6607"/>
                </a:lnTo>
                <a:lnTo>
                  <a:pt x="127" y="8364"/>
                </a:lnTo>
                <a:cubicBezTo>
                  <a:pt x="22" y="8515"/>
                  <a:pt x="0" y="8711"/>
                  <a:pt x="67" y="8883"/>
                </a:cubicBezTo>
                <a:lnTo>
                  <a:pt x="819" y="10882"/>
                </a:lnTo>
                <a:lnTo>
                  <a:pt x="562" y="13002"/>
                </a:lnTo>
                <a:cubicBezTo>
                  <a:pt x="538" y="13186"/>
                  <a:pt x="607" y="13370"/>
                  <a:pt x="746" y="13494"/>
                </a:cubicBezTo>
                <a:lnTo>
                  <a:pt x="2331" y="14910"/>
                </a:lnTo>
                <a:lnTo>
                  <a:pt x="3083" y="16906"/>
                </a:lnTo>
                <a:cubicBezTo>
                  <a:pt x="3150" y="17081"/>
                  <a:pt x="3298" y="17211"/>
                  <a:pt x="3476" y="17256"/>
                </a:cubicBezTo>
                <a:lnTo>
                  <a:pt x="5535" y="17766"/>
                </a:lnTo>
                <a:lnTo>
                  <a:pt x="7120" y="19183"/>
                </a:lnTo>
                <a:cubicBezTo>
                  <a:pt x="7225" y="19276"/>
                  <a:pt x="7360" y="19326"/>
                  <a:pt x="7498" y="19326"/>
                </a:cubicBezTo>
                <a:cubicBezTo>
                  <a:pt x="7543" y="19326"/>
                  <a:pt x="7589" y="19321"/>
                  <a:pt x="7634" y="19309"/>
                </a:cubicBezTo>
                <a:lnTo>
                  <a:pt x="9690" y="18796"/>
                </a:lnTo>
                <a:lnTo>
                  <a:pt x="11746" y="19306"/>
                </a:lnTo>
                <a:cubicBezTo>
                  <a:pt x="11791" y="19318"/>
                  <a:pt x="11837" y="19324"/>
                  <a:pt x="11882" y="19324"/>
                </a:cubicBezTo>
                <a:cubicBezTo>
                  <a:pt x="12021" y="19324"/>
                  <a:pt x="12157" y="19273"/>
                  <a:pt x="12259" y="19180"/>
                </a:cubicBezTo>
                <a:lnTo>
                  <a:pt x="13845" y="17763"/>
                </a:lnTo>
                <a:lnTo>
                  <a:pt x="15901" y="17253"/>
                </a:lnTo>
                <a:cubicBezTo>
                  <a:pt x="16082" y="17208"/>
                  <a:pt x="16230" y="17078"/>
                  <a:pt x="16296" y="16903"/>
                </a:cubicBezTo>
                <a:lnTo>
                  <a:pt x="17048" y="14907"/>
                </a:lnTo>
                <a:lnTo>
                  <a:pt x="18633" y="13491"/>
                </a:lnTo>
                <a:cubicBezTo>
                  <a:pt x="18769" y="13367"/>
                  <a:pt x="18839" y="13183"/>
                  <a:pt x="18818" y="12999"/>
                </a:cubicBezTo>
                <a:lnTo>
                  <a:pt x="18561" y="10879"/>
                </a:lnTo>
                <a:lnTo>
                  <a:pt x="19313" y="8880"/>
                </a:lnTo>
                <a:cubicBezTo>
                  <a:pt x="19379" y="8708"/>
                  <a:pt x="19355" y="8515"/>
                  <a:pt x="19249" y="8361"/>
                </a:cubicBezTo>
                <a:lnTo>
                  <a:pt x="18048" y="6607"/>
                </a:lnTo>
                <a:lnTo>
                  <a:pt x="17794" y="4484"/>
                </a:lnTo>
                <a:cubicBezTo>
                  <a:pt x="17770" y="4300"/>
                  <a:pt x="17658" y="4140"/>
                  <a:pt x="17495" y="4052"/>
                </a:cubicBezTo>
                <a:lnTo>
                  <a:pt x="15620" y="3059"/>
                </a:lnTo>
                <a:lnTo>
                  <a:pt x="14415" y="1301"/>
                </a:lnTo>
                <a:cubicBezTo>
                  <a:pt x="14310" y="1147"/>
                  <a:pt x="14134" y="1057"/>
                  <a:pt x="13947" y="1057"/>
                </a:cubicBezTo>
                <a:lnTo>
                  <a:pt x="11831" y="1057"/>
                </a:lnTo>
                <a:lnTo>
                  <a:pt x="9955" y="66"/>
                </a:lnTo>
                <a:cubicBezTo>
                  <a:pt x="9872" y="23"/>
                  <a:pt x="9781" y="1"/>
                  <a:pt x="9690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2703" y="3850225"/>
            <a:ext cx="1285620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Приложения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702151" y="3767106"/>
            <a:ext cx="1058902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Плагины</a:t>
            </a:r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5683361" y="5191636"/>
            <a:ext cx="0" cy="2970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6854321" y="3899974"/>
            <a:ext cx="183087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6723237" y="4082014"/>
            <a:ext cx="183087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0196661" y="3756388"/>
            <a:ext cx="1793882" cy="24095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530082" y="4533779"/>
            <a:ext cx="1127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Базы данных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409857" y="5258854"/>
            <a:ext cx="1367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Веб приложения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683073" y="5881953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Сервисы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10192268" y="3756390"/>
            <a:ext cx="1802669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Внешние сервисы</a:t>
            </a:r>
          </a:p>
        </p:txBody>
      </p:sp>
      <p:sp>
        <p:nvSpPr>
          <p:cNvPr id="95" name="Google Shape;5215;p46"/>
          <p:cNvSpPr/>
          <p:nvPr/>
        </p:nvSpPr>
        <p:spPr>
          <a:xfrm>
            <a:off x="10862402" y="4152715"/>
            <a:ext cx="462401" cy="420080"/>
          </a:xfrm>
          <a:custGeom>
            <a:avLst/>
            <a:gdLst/>
            <a:ahLst/>
            <a:cxnLst/>
            <a:rect l="l" t="t" r="r" b="b"/>
            <a:pathLst>
              <a:path w="12729" h="11564" extrusionOk="0">
                <a:moveTo>
                  <a:pt x="3750" y="851"/>
                </a:moveTo>
                <a:cubicBezTo>
                  <a:pt x="5420" y="851"/>
                  <a:pt x="6617" y="1513"/>
                  <a:pt x="6617" y="2112"/>
                </a:cubicBezTo>
                <a:cubicBezTo>
                  <a:pt x="6617" y="2679"/>
                  <a:pt x="5420" y="3309"/>
                  <a:pt x="3750" y="3309"/>
                </a:cubicBezTo>
                <a:cubicBezTo>
                  <a:pt x="2206" y="3309"/>
                  <a:pt x="851" y="2679"/>
                  <a:pt x="851" y="2112"/>
                </a:cubicBezTo>
                <a:cubicBezTo>
                  <a:pt x="851" y="1481"/>
                  <a:pt x="2112" y="851"/>
                  <a:pt x="3750" y="851"/>
                </a:cubicBezTo>
                <a:close/>
                <a:moveTo>
                  <a:pt x="6617" y="3403"/>
                </a:moveTo>
                <a:lnTo>
                  <a:pt x="6617" y="3781"/>
                </a:lnTo>
                <a:cubicBezTo>
                  <a:pt x="5829" y="4222"/>
                  <a:pt x="5199" y="4884"/>
                  <a:pt x="4821" y="5672"/>
                </a:cubicBezTo>
                <a:cubicBezTo>
                  <a:pt x="4475" y="5766"/>
                  <a:pt x="4096" y="5766"/>
                  <a:pt x="3750" y="5766"/>
                </a:cubicBezTo>
                <a:cubicBezTo>
                  <a:pt x="2206" y="5766"/>
                  <a:pt x="851" y="5136"/>
                  <a:pt x="851" y="4506"/>
                </a:cubicBezTo>
                <a:lnTo>
                  <a:pt x="851" y="3403"/>
                </a:lnTo>
                <a:cubicBezTo>
                  <a:pt x="1639" y="3939"/>
                  <a:pt x="2742" y="4159"/>
                  <a:pt x="3750" y="4159"/>
                </a:cubicBezTo>
                <a:cubicBezTo>
                  <a:pt x="4727" y="4159"/>
                  <a:pt x="5829" y="3939"/>
                  <a:pt x="6617" y="3403"/>
                </a:cubicBezTo>
                <a:close/>
                <a:moveTo>
                  <a:pt x="883" y="5913"/>
                </a:moveTo>
                <a:cubicBezTo>
                  <a:pt x="1396" y="6254"/>
                  <a:pt x="2361" y="6617"/>
                  <a:pt x="3750" y="6617"/>
                </a:cubicBezTo>
                <a:cubicBezTo>
                  <a:pt x="4033" y="6617"/>
                  <a:pt x="4254" y="6617"/>
                  <a:pt x="4538" y="6585"/>
                </a:cubicBezTo>
                <a:lnTo>
                  <a:pt x="4538" y="6585"/>
                </a:lnTo>
                <a:cubicBezTo>
                  <a:pt x="4475" y="6869"/>
                  <a:pt x="4475" y="7184"/>
                  <a:pt x="4475" y="7467"/>
                </a:cubicBezTo>
                <a:cubicBezTo>
                  <a:pt x="4475" y="7719"/>
                  <a:pt x="4506" y="7971"/>
                  <a:pt x="4538" y="8255"/>
                </a:cubicBezTo>
                <a:cubicBezTo>
                  <a:pt x="4317" y="8287"/>
                  <a:pt x="4033" y="8287"/>
                  <a:pt x="3781" y="8287"/>
                </a:cubicBezTo>
                <a:cubicBezTo>
                  <a:pt x="2269" y="8287"/>
                  <a:pt x="883" y="7656"/>
                  <a:pt x="883" y="7026"/>
                </a:cubicBezTo>
                <a:lnTo>
                  <a:pt x="883" y="5913"/>
                </a:lnTo>
                <a:close/>
                <a:moveTo>
                  <a:pt x="851" y="8350"/>
                </a:moveTo>
                <a:cubicBezTo>
                  <a:pt x="1639" y="8917"/>
                  <a:pt x="2773" y="9106"/>
                  <a:pt x="3750" y="9106"/>
                </a:cubicBezTo>
                <a:cubicBezTo>
                  <a:pt x="4096" y="9106"/>
                  <a:pt x="4412" y="9074"/>
                  <a:pt x="4727" y="9043"/>
                </a:cubicBezTo>
                <a:cubicBezTo>
                  <a:pt x="4979" y="9547"/>
                  <a:pt x="5294" y="10019"/>
                  <a:pt x="5672" y="10397"/>
                </a:cubicBezTo>
                <a:cubicBezTo>
                  <a:pt x="5136" y="10649"/>
                  <a:pt x="4475" y="10775"/>
                  <a:pt x="3750" y="10775"/>
                </a:cubicBezTo>
                <a:cubicBezTo>
                  <a:pt x="2112" y="10775"/>
                  <a:pt x="851" y="10082"/>
                  <a:pt x="851" y="9547"/>
                </a:cubicBezTo>
                <a:lnTo>
                  <a:pt x="851" y="8350"/>
                </a:lnTo>
                <a:close/>
                <a:moveTo>
                  <a:pt x="8570" y="4159"/>
                </a:moveTo>
                <a:cubicBezTo>
                  <a:pt x="10366" y="4159"/>
                  <a:pt x="11878" y="5640"/>
                  <a:pt x="11878" y="7467"/>
                </a:cubicBezTo>
                <a:cubicBezTo>
                  <a:pt x="11878" y="9263"/>
                  <a:pt x="10366" y="10775"/>
                  <a:pt x="8570" y="10775"/>
                </a:cubicBezTo>
                <a:cubicBezTo>
                  <a:pt x="6743" y="10775"/>
                  <a:pt x="5262" y="9263"/>
                  <a:pt x="5262" y="7467"/>
                </a:cubicBezTo>
                <a:cubicBezTo>
                  <a:pt x="5262" y="5609"/>
                  <a:pt x="6743" y="4159"/>
                  <a:pt x="8570" y="4159"/>
                </a:cubicBezTo>
                <a:close/>
                <a:moveTo>
                  <a:pt x="3781" y="1"/>
                </a:moveTo>
                <a:cubicBezTo>
                  <a:pt x="1797" y="1"/>
                  <a:pt x="64" y="851"/>
                  <a:pt x="64" y="2112"/>
                </a:cubicBezTo>
                <a:lnTo>
                  <a:pt x="64" y="9547"/>
                </a:lnTo>
                <a:cubicBezTo>
                  <a:pt x="1" y="10082"/>
                  <a:pt x="442" y="10649"/>
                  <a:pt x="1230" y="11027"/>
                </a:cubicBezTo>
                <a:cubicBezTo>
                  <a:pt x="1891" y="11405"/>
                  <a:pt x="2805" y="11563"/>
                  <a:pt x="3750" y="11563"/>
                </a:cubicBezTo>
                <a:cubicBezTo>
                  <a:pt x="4790" y="11563"/>
                  <a:pt x="5735" y="11311"/>
                  <a:pt x="6428" y="10964"/>
                </a:cubicBezTo>
                <a:cubicBezTo>
                  <a:pt x="7058" y="11342"/>
                  <a:pt x="7814" y="11563"/>
                  <a:pt x="8602" y="11563"/>
                </a:cubicBezTo>
                <a:cubicBezTo>
                  <a:pt x="10870" y="11563"/>
                  <a:pt x="12729" y="9704"/>
                  <a:pt x="12729" y="7404"/>
                </a:cubicBezTo>
                <a:cubicBezTo>
                  <a:pt x="12729" y="5136"/>
                  <a:pt x="10870" y="3277"/>
                  <a:pt x="8602" y="3277"/>
                </a:cubicBezTo>
                <a:cubicBezTo>
                  <a:pt x="8192" y="3277"/>
                  <a:pt x="7846" y="3309"/>
                  <a:pt x="7499" y="3435"/>
                </a:cubicBezTo>
                <a:lnTo>
                  <a:pt x="7499" y="2049"/>
                </a:lnTo>
                <a:cubicBezTo>
                  <a:pt x="7499" y="1481"/>
                  <a:pt x="7058" y="914"/>
                  <a:pt x="6302" y="536"/>
                </a:cubicBezTo>
                <a:cubicBezTo>
                  <a:pt x="5640" y="158"/>
                  <a:pt x="4727" y="1"/>
                  <a:pt x="3781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" name="Google Shape;4997;p45"/>
          <p:cNvSpPr/>
          <p:nvPr/>
        </p:nvSpPr>
        <p:spPr>
          <a:xfrm>
            <a:off x="10856348" y="5488688"/>
            <a:ext cx="474509" cy="444849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7" name="Google Shape;4929;p45"/>
          <p:cNvSpPr/>
          <p:nvPr/>
        </p:nvSpPr>
        <p:spPr>
          <a:xfrm>
            <a:off x="10818055" y="4781417"/>
            <a:ext cx="551095" cy="548564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flipV="1">
            <a:off x="9764433" y="3933058"/>
            <a:ext cx="410879" cy="614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3081248" y="3935111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3055574" y="4117151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Google Shape;4756;p22">
            <a:extLst>
              <a:ext uri="{FF2B5EF4-FFF2-40B4-BE49-F238E27FC236}">
                <a16:creationId xmlns:a16="http://schemas.microsoft.com/office/drawing/2014/main" id="{05A88A2F-3A5E-46D4-86F6-D3D0648763D1}"/>
              </a:ext>
            </a:extLst>
          </p:cNvPr>
          <p:cNvSpPr/>
          <p:nvPr/>
        </p:nvSpPr>
        <p:spPr>
          <a:xfrm>
            <a:off x="745887" y="4105317"/>
            <a:ext cx="333424" cy="331621"/>
          </a:xfrm>
          <a:custGeom>
            <a:avLst/>
            <a:gdLst/>
            <a:ahLst/>
            <a:cxnLst/>
            <a:rect l="l" t="t" r="r" b="b"/>
            <a:pathLst>
              <a:path w="12760" h="12691" extrusionOk="0">
                <a:moveTo>
                  <a:pt x="4726" y="1317"/>
                </a:moveTo>
                <a:lnTo>
                  <a:pt x="4726" y="2703"/>
                </a:lnTo>
                <a:cubicBezTo>
                  <a:pt x="4663" y="2735"/>
                  <a:pt x="4600" y="2829"/>
                  <a:pt x="4569" y="2861"/>
                </a:cubicBezTo>
                <a:lnTo>
                  <a:pt x="4065" y="3554"/>
                </a:lnTo>
                <a:cubicBezTo>
                  <a:pt x="3970" y="3176"/>
                  <a:pt x="3907" y="2703"/>
                  <a:pt x="3907" y="2388"/>
                </a:cubicBezTo>
                <a:cubicBezTo>
                  <a:pt x="3876" y="1947"/>
                  <a:pt x="3970" y="1632"/>
                  <a:pt x="4222" y="1475"/>
                </a:cubicBezTo>
                <a:cubicBezTo>
                  <a:pt x="4348" y="1349"/>
                  <a:pt x="4537" y="1317"/>
                  <a:pt x="4726" y="1317"/>
                </a:cubicBezTo>
                <a:close/>
                <a:moveTo>
                  <a:pt x="7046" y="813"/>
                </a:moveTo>
                <a:cubicBezTo>
                  <a:pt x="7507" y="813"/>
                  <a:pt x="7937" y="916"/>
                  <a:pt x="8286" y="1128"/>
                </a:cubicBezTo>
                <a:cubicBezTo>
                  <a:pt x="8759" y="1412"/>
                  <a:pt x="8979" y="1821"/>
                  <a:pt x="8948" y="2420"/>
                </a:cubicBezTo>
                <a:cubicBezTo>
                  <a:pt x="8948" y="2703"/>
                  <a:pt x="8853" y="3113"/>
                  <a:pt x="8790" y="3554"/>
                </a:cubicBezTo>
                <a:lnTo>
                  <a:pt x="8286" y="2861"/>
                </a:lnTo>
                <a:cubicBezTo>
                  <a:pt x="8066" y="2609"/>
                  <a:pt x="7814" y="2451"/>
                  <a:pt x="7499" y="2451"/>
                </a:cubicBezTo>
                <a:lnTo>
                  <a:pt x="5514" y="2451"/>
                </a:lnTo>
                <a:lnTo>
                  <a:pt x="5514" y="1160"/>
                </a:lnTo>
                <a:cubicBezTo>
                  <a:pt x="6020" y="931"/>
                  <a:pt x="6551" y="813"/>
                  <a:pt x="7046" y="813"/>
                </a:cubicBezTo>
                <a:close/>
                <a:moveTo>
                  <a:pt x="7530" y="3334"/>
                </a:moveTo>
                <a:cubicBezTo>
                  <a:pt x="7562" y="3334"/>
                  <a:pt x="7593" y="3365"/>
                  <a:pt x="7656" y="3365"/>
                </a:cubicBezTo>
                <a:lnTo>
                  <a:pt x="8601" y="4657"/>
                </a:lnTo>
                <a:cubicBezTo>
                  <a:pt x="8444" y="5917"/>
                  <a:pt x="7688" y="7177"/>
                  <a:pt x="6427" y="7177"/>
                </a:cubicBezTo>
                <a:cubicBezTo>
                  <a:pt x="5167" y="7177"/>
                  <a:pt x="4411" y="5980"/>
                  <a:pt x="4254" y="4657"/>
                </a:cubicBezTo>
                <a:lnTo>
                  <a:pt x="5199" y="3365"/>
                </a:lnTo>
                <a:cubicBezTo>
                  <a:pt x="5230" y="3334"/>
                  <a:pt x="5293" y="3334"/>
                  <a:pt x="5325" y="3334"/>
                </a:cubicBezTo>
                <a:close/>
                <a:moveTo>
                  <a:pt x="5199" y="7681"/>
                </a:moveTo>
                <a:cubicBezTo>
                  <a:pt x="5608" y="7902"/>
                  <a:pt x="5986" y="8028"/>
                  <a:pt x="6427" y="8028"/>
                </a:cubicBezTo>
                <a:cubicBezTo>
                  <a:pt x="6869" y="8028"/>
                  <a:pt x="7310" y="7902"/>
                  <a:pt x="7688" y="7713"/>
                </a:cubicBezTo>
                <a:lnTo>
                  <a:pt x="7688" y="7807"/>
                </a:lnTo>
                <a:cubicBezTo>
                  <a:pt x="7688" y="8028"/>
                  <a:pt x="7719" y="8185"/>
                  <a:pt x="7814" y="8343"/>
                </a:cubicBezTo>
                <a:lnTo>
                  <a:pt x="6427" y="9634"/>
                </a:lnTo>
                <a:lnTo>
                  <a:pt x="5073" y="8280"/>
                </a:lnTo>
                <a:cubicBezTo>
                  <a:pt x="5167" y="8122"/>
                  <a:pt x="5199" y="7965"/>
                  <a:pt x="5199" y="7776"/>
                </a:cubicBezTo>
                <a:lnTo>
                  <a:pt x="5199" y="7681"/>
                </a:lnTo>
                <a:close/>
                <a:moveTo>
                  <a:pt x="4537" y="8878"/>
                </a:moveTo>
                <a:lnTo>
                  <a:pt x="5829" y="10170"/>
                </a:lnTo>
                <a:lnTo>
                  <a:pt x="5230" y="10769"/>
                </a:lnTo>
                <a:lnTo>
                  <a:pt x="4065" y="9036"/>
                </a:lnTo>
                <a:cubicBezTo>
                  <a:pt x="4222" y="9036"/>
                  <a:pt x="4380" y="9004"/>
                  <a:pt x="4537" y="8878"/>
                </a:cubicBezTo>
                <a:close/>
                <a:moveTo>
                  <a:pt x="8318" y="8878"/>
                </a:moveTo>
                <a:cubicBezTo>
                  <a:pt x="8475" y="8973"/>
                  <a:pt x="8633" y="9036"/>
                  <a:pt x="8790" y="9036"/>
                </a:cubicBezTo>
                <a:lnTo>
                  <a:pt x="7593" y="10769"/>
                </a:lnTo>
                <a:lnTo>
                  <a:pt x="7026" y="10170"/>
                </a:lnTo>
                <a:lnTo>
                  <a:pt x="8318" y="8878"/>
                </a:lnTo>
                <a:close/>
                <a:moveTo>
                  <a:pt x="10460" y="9067"/>
                </a:moveTo>
                <a:cubicBezTo>
                  <a:pt x="11279" y="9067"/>
                  <a:pt x="11941" y="9760"/>
                  <a:pt x="11941" y="10580"/>
                </a:cubicBezTo>
                <a:lnTo>
                  <a:pt x="11941" y="11840"/>
                </a:lnTo>
                <a:lnTo>
                  <a:pt x="7814" y="11840"/>
                </a:lnTo>
                <a:cubicBezTo>
                  <a:pt x="7908" y="11808"/>
                  <a:pt x="8003" y="11745"/>
                  <a:pt x="8034" y="11682"/>
                </a:cubicBezTo>
                <a:lnTo>
                  <a:pt x="9798" y="9067"/>
                </a:lnTo>
                <a:close/>
                <a:moveTo>
                  <a:pt x="3088" y="9067"/>
                </a:moveTo>
                <a:lnTo>
                  <a:pt x="4852" y="11651"/>
                </a:lnTo>
                <a:cubicBezTo>
                  <a:pt x="4915" y="11745"/>
                  <a:pt x="5041" y="11808"/>
                  <a:pt x="5167" y="11840"/>
                </a:cubicBezTo>
                <a:lnTo>
                  <a:pt x="5199" y="11840"/>
                </a:lnTo>
                <a:cubicBezTo>
                  <a:pt x="5325" y="11840"/>
                  <a:pt x="5419" y="11808"/>
                  <a:pt x="5482" y="11714"/>
                </a:cubicBezTo>
                <a:lnTo>
                  <a:pt x="6427" y="10769"/>
                </a:lnTo>
                <a:lnTo>
                  <a:pt x="7404" y="11745"/>
                </a:lnTo>
                <a:cubicBezTo>
                  <a:pt x="7436" y="11777"/>
                  <a:pt x="7530" y="11840"/>
                  <a:pt x="7593" y="11871"/>
                </a:cubicBezTo>
                <a:lnTo>
                  <a:pt x="914" y="11871"/>
                </a:lnTo>
                <a:lnTo>
                  <a:pt x="914" y="11840"/>
                </a:lnTo>
                <a:lnTo>
                  <a:pt x="914" y="10580"/>
                </a:lnTo>
                <a:cubicBezTo>
                  <a:pt x="914" y="9760"/>
                  <a:pt x="1576" y="9067"/>
                  <a:pt x="2395" y="9067"/>
                </a:cubicBezTo>
                <a:close/>
                <a:moveTo>
                  <a:pt x="7043" y="1"/>
                </a:moveTo>
                <a:cubicBezTo>
                  <a:pt x="6380" y="1"/>
                  <a:pt x="5673" y="166"/>
                  <a:pt x="5010" y="498"/>
                </a:cubicBezTo>
                <a:cubicBezTo>
                  <a:pt x="4898" y="477"/>
                  <a:pt x="4788" y="467"/>
                  <a:pt x="4680" y="467"/>
                </a:cubicBezTo>
                <a:cubicBezTo>
                  <a:pt x="4300" y="467"/>
                  <a:pt x="3942" y="592"/>
                  <a:pt x="3624" y="813"/>
                </a:cubicBezTo>
                <a:cubicBezTo>
                  <a:pt x="3308" y="1034"/>
                  <a:pt x="2962" y="1506"/>
                  <a:pt x="2962" y="2388"/>
                </a:cubicBezTo>
                <a:cubicBezTo>
                  <a:pt x="2962" y="3144"/>
                  <a:pt x="3277" y="4405"/>
                  <a:pt x="3340" y="4625"/>
                </a:cubicBezTo>
                <a:cubicBezTo>
                  <a:pt x="3466" y="5570"/>
                  <a:pt x="3781" y="6389"/>
                  <a:pt x="4285" y="6988"/>
                </a:cubicBezTo>
                <a:lnTo>
                  <a:pt x="4285" y="7744"/>
                </a:lnTo>
                <a:cubicBezTo>
                  <a:pt x="4285" y="8028"/>
                  <a:pt x="4065" y="8248"/>
                  <a:pt x="3781" y="8248"/>
                </a:cubicBezTo>
                <a:lnTo>
                  <a:pt x="2332" y="8248"/>
                </a:lnTo>
                <a:cubicBezTo>
                  <a:pt x="1072" y="8248"/>
                  <a:pt x="0" y="9288"/>
                  <a:pt x="0" y="10580"/>
                </a:cubicBezTo>
                <a:lnTo>
                  <a:pt x="0" y="12281"/>
                </a:lnTo>
                <a:cubicBezTo>
                  <a:pt x="0" y="12501"/>
                  <a:pt x="189" y="12690"/>
                  <a:pt x="410" y="12690"/>
                </a:cubicBezTo>
                <a:lnTo>
                  <a:pt x="12256" y="12690"/>
                </a:lnTo>
                <a:cubicBezTo>
                  <a:pt x="12508" y="12690"/>
                  <a:pt x="12697" y="12501"/>
                  <a:pt x="12697" y="12281"/>
                </a:cubicBezTo>
                <a:lnTo>
                  <a:pt x="12697" y="10580"/>
                </a:lnTo>
                <a:cubicBezTo>
                  <a:pt x="12760" y="9319"/>
                  <a:pt x="11689" y="8248"/>
                  <a:pt x="10429" y="8248"/>
                </a:cubicBezTo>
                <a:lnTo>
                  <a:pt x="8979" y="8248"/>
                </a:lnTo>
                <a:cubicBezTo>
                  <a:pt x="8696" y="8248"/>
                  <a:pt x="8475" y="8028"/>
                  <a:pt x="8475" y="7744"/>
                </a:cubicBezTo>
                <a:lnTo>
                  <a:pt x="8475" y="6957"/>
                </a:lnTo>
                <a:cubicBezTo>
                  <a:pt x="8979" y="6358"/>
                  <a:pt x="9294" y="5539"/>
                  <a:pt x="9389" y="4625"/>
                </a:cubicBezTo>
                <a:cubicBezTo>
                  <a:pt x="9546" y="4121"/>
                  <a:pt x="9735" y="3050"/>
                  <a:pt x="9767" y="2420"/>
                </a:cubicBezTo>
                <a:cubicBezTo>
                  <a:pt x="9767" y="1538"/>
                  <a:pt x="9420" y="845"/>
                  <a:pt x="8664" y="404"/>
                </a:cubicBezTo>
                <a:cubicBezTo>
                  <a:pt x="8202" y="135"/>
                  <a:pt x="7640" y="1"/>
                  <a:pt x="7043" y="1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4757;p22">
            <a:extLst>
              <a:ext uri="{FF2B5EF4-FFF2-40B4-BE49-F238E27FC236}">
                <a16:creationId xmlns:a16="http://schemas.microsoft.com/office/drawing/2014/main" id="{327B47DB-CE54-4D70-AFE5-58BC1D43AE1C}"/>
              </a:ext>
            </a:extLst>
          </p:cNvPr>
          <p:cNvSpPr/>
          <p:nvPr/>
        </p:nvSpPr>
        <p:spPr>
          <a:xfrm>
            <a:off x="985451" y="4378458"/>
            <a:ext cx="51059" cy="23073"/>
          </a:xfrm>
          <a:custGeom>
            <a:avLst/>
            <a:gdLst/>
            <a:ahLst/>
            <a:cxnLst/>
            <a:rect l="l" t="t" r="r" b="b"/>
            <a:pathLst>
              <a:path w="1954" h="883" extrusionOk="0">
                <a:moveTo>
                  <a:pt x="410" y="1"/>
                </a:moveTo>
                <a:cubicBezTo>
                  <a:pt x="158" y="1"/>
                  <a:pt x="0" y="190"/>
                  <a:pt x="0" y="442"/>
                </a:cubicBezTo>
                <a:cubicBezTo>
                  <a:pt x="0" y="662"/>
                  <a:pt x="221" y="883"/>
                  <a:pt x="410" y="883"/>
                </a:cubicBezTo>
                <a:lnTo>
                  <a:pt x="1513" y="883"/>
                </a:lnTo>
                <a:cubicBezTo>
                  <a:pt x="1765" y="883"/>
                  <a:pt x="1891" y="662"/>
                  <a:pt x="1891" y="442"/>
                </a:cubicBezTo>
                <a:cubicBezTo>
                  <a:pt x="1954" y="190"/>
                  <a:pt x="1733" y="1"/>
                  <a:pt x="1513" y="1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4758;p22">
            <a:extLst>
              <a:ext uri="{FF2B5EF4-FFF2-40B4-BE49-F238E27FC236}">
                <a16:creationId xmlns:a16="http://schemas.microsoft.com/office/drawing/2014/main" id="{DC03063B-BF92-4262-B784-CF3975992D45}"/>
              </a:ext>
            </a:extLst>
          </p:cNvPr>
          <p:cNvSpPr/>
          <p:nvPr/>
        </p:nvSpPr>
        <p:spPr>
          <a:xfrm>
            <a:off x="943459" y="4414675"/>
            <a:ext cx="5775" cy="26"/>
          </a:xfrm>
          <a:custGeom>
            <a:avLst/>
            <a:gdLst/>
            <a:ahLst/>
            <a:cxnLst/>
            <a:rect l="l" t="t" r="r" b="b"/>
            <a:pathLst>
              <a:path w="221" h="1" extrusionOk="0">
                <a:moveTo>
                  <a:pt x="1" y="1"/>
                </a:moveTo>
                <a:lnTo>
                  <a:pt x="221" y="1"/>
                </a:lnTo>
              </a:path>
            </a:pathLst>
          </a:custGeom>
          <a:solidFill>
            <a:schemeClr val="lt1"/>
          </a:solidFill>
          <a:ln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flipV="1">
            <a:off x="5683361" y="5933540"/>
            <a:ext cx="0" cy="31895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3478255" y="5871793"/>
            <a:ext cx="2175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Внешние источники данных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1437327" y="1631061"/>
            <a:ext cx="8490895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Система искусственного интеллекта</a:t>
            </a:r>
          </a:p>
        </p:txBody>
      </p:sp>
      <p:cxnSp>
        <p:nvCxnSpPr>
          <p:cNvPr id="107" name="Прямая со стрелкой 106"/>
          <p:cNvCxnSpPr/>
          <p:nvPr/>
        </p:nvCxnSpPr>
        <p:spPr>
          <a:xfrm flipV="1">
            <a:off x="2330467" y="5335160"/>
            <a:ext cx="3139698" cy="500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endCxn id="85" idx="2"/>
          </p:cNvCxnSpPr>
          <p:nvPr/>
        </p:nvCxnSpPr>
        <p:spPr>
          <a:xfrm flipH="1" flipV="1">
            <a:off x="2345513" y="4210225"/>
            <a:ext cx="8221" cy="1155402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Скругленный прямоугольник 138"/>
          <p:cNvSpPr/>
          <p:nvPr/>
        </p:nvSpPr>
        <p:spPr>
          <a:xfrm>
            <a:off x="6776328" y="4502988"/>
            <a:ext cx="1437049" cy="93270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6762019" y="4502990"/>
            <a:ext cx="1452486" cy="3600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Данные для </a:t>
            </a:r>
            <a:r>
              <a:rPr lang="ru-RU" sz="1200" b="1" dirty="0" err="1">
                <a:solidFill>
                  <a:schemeClr val="bg1"/>
                </a:solidFill>
              </a:rPr>
              <a:t>дообучения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494357" y="2494651"/>
            <a:ext cx="2225211" cy="93270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3480047" y="2245733"/>
            <a:ext cx="2249115" cy="3600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Данные для адаптации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 flipV="1">
            <a:off x="5494406" y="3480867"/>
            <a:ext cx="0" cy="297052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3560255" y="3119267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RAG</a:t>
            </a:r>
            <a:endParaRPr lang="ru-RU" sz="12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4189257" y="3129333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ICA</a:t>
            </a:r>
            <a:endParaRPr lang="ru-RU" sz="12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4886685" y="3149709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COT</a:t>
            </a:r>
            <a:endParaRPr lang="ru-RU" sz="1200" dirty="0"/>
          </a:p>
        </p:txBody>
      </p:sp>
      <p:cxnSp>
        <p:nvCxnSpPr>
          <p:cNvPr id="151" name="Прямая со стрелкой 150"/>
          <p:cNvCxnSpPr/>
          <p:nvPr/>
        </p:nvCxnSpPr>
        <p:spPr>
          <a:xfrm flipV="1">
            <a:off x="3960173" y="3480867"/>
            <a:ext cx="0" cy="297052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Группа 152"/>
          <p:cNvGrpSpPr/>
          <p:nvPr/>
        </p:nvGrpSpPr>
        <p:grpSpPr>
          <a:xfrm>
            <a:off x="4956207" y="2686189"/>
            <a:ext cx="502062" cy="500742"/>
            <a:chOff x="4994307" y="2109719"/>
            <a:chExt cx="502062" cy="500742"/>
          </a:xfrm>
        </p:grpSpPr>
        <p:sp>
          <p:nvSpPr>
            <p:cNvPr id="149" name="Google Shape;8690;p54"/>
            <p:cNvSpPr/>
            <p:nvPr/>
          </p:nvSpPr>
          <p:spPr>
            <a:xfrm>
              <a:off x="4994307" y="2109719"/>
              <a:ext cx="502062" cy="500742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4726;p22">
              <a:extLst>
                <a:ext uri="{FF2B5EF4-FFF2-40B4-BE49-F238E27FC236}">
                  <a16:creationId xmlns:a16="http://schemas.microsoft.com/office/drawing/2014/main" id="{A2E9FBD9-4DF5-4AA0-B1C1-B053BB729B05}"/>
                </a:ext>
              </a:extLst>
            </p:cNvPr>
            <p:cNvSpPr/>
            <p:nvPr/>
          </p:nvSpPr>
          <p:spPr bwMode="auto">
            <a:xfrm>
              <a:off x="5133282" y="2172798"/>
              <a:ext cx="214923" cy="229968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4230207" y="2686189"/>
            <a:ext cx="495519" cy="448198"/>
            <a:chOff x="4230207" y="2109719"/>
            <a:chExt cx="495519" cy="448198"/>
          </a:xfrm>
        </p:grpSpPr>
        <p:grpSp>
          <p:nvGrpSpPr>
            <p:cNvPr id="154" name="Google Shape;6980;p50"/>
            <p:cNvGrpSpPr/>
            <p:nvPr/>
          </p:nvGrpSpPr>
          <p:grpSpPr>
            <a:xfrm>
              <a:off x="4230207" y="2109719"/>
              <a:ext cx="420325" cy="448198"/>
              <a:chOff x="-33673825" y="1916675"/>
              <a:chExt cx="273325" cy="291450"/>
            </a:xfrm>
            <a:solidFill>
              <a:schemeClr val="bg1"/>
            </a:solidFill>
          </p:grpSpPr>
          <p:sp>
            <p:nvSpPr>
              <p:cNvPr id="155" name="Google Shape;6981;p50"/>
              <p:cNvSpPr/>
              <p:nvPr/>
            </p:nvSpPr>
            <p:spPr>
              <a:xfrm>
                <a:off x="-33486375" y="1950550"/>
                <a:ext cx="858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403" extrusionOk="0">
                    <a:moveTo>
                      <a:pt x="379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79" y="693"/>
                    </a:cubicBezTo>
                    <a:lnTo>
                      <a:pt x="1072" y="693"/>
                    </a:lnTo>
                    <a:cubicBezTo>
                      <a:pt x="1639" y="693"/>
                      <a:pt x="2111" y="1166"/>
                      <a:pt x="2111" y="1733"/>
                    </a:cubicBezTo>
                    <a:lnTo>
                      <a:pt x="2111" y="2269"/>
                    </a:lnTo>
                    <a:lnTo>
                      <a:pt x="1985" y="2174"/>
                    </a:lnTo>
                    <a:cubicBezTo>
                      <a:pt x="1922" y="2111"/>
                      <a:pt x="1836" y="2080"/>
                      <a:pt x="1749" y="2080"/>
                    </a:cubicBezTo>
                    <a:cubicBezTo>
                      <a:pt x="1663" y="2080"/>
                      <a:pt x="1576" y="2111"/>
                      <a:pt x="1513" y="2174"/>
                    </a:cubicBezTo>
                    <a:cubicBezTo>
                      <a:pt x="1387" y="2269"/>
                      <a:pt x="1387" y="2521"/>
                      <a:pt x="1513" y="2647"/>
                    </a:cubicBezTo>
                    <a:lnTo>
                      <a:pt x="2174" y="3308"/>
                    </a:lnTo>
                    <a:cubicBezTo>
                      <a:pt x="2237" y="3371"/>
                      <a:pt x="2324" y="3403"/>
                      <a:pt x="2411" y="3403"/>
                    </a:cubicBezTo>
                    <a:cubicBezTo>
                      <a:pt x="2497" y="3403"/>
                      <a:pt x="2584" y="3371"/>
                      <a:pt x="2647" y="3308"/>
                    </a:cubicBezTo>
                    <a:lnTo>
                      <a:pt x="3309" y="2647"/>
                    </a:lnTo>
                    <a:cubicBezTo>
                      <a:pt x="3435" y="2521"/>
                      <a:pt x="3435" y="2269"/>
                      <a:pt x="3309" y="2174"/>
                    </a:cubicBezTo>
                    <a:cubicBezTo>
                      <a:pt x="3261" y="2111"/>
                      <a:pt x="3175" y="2080"/>
                      <a:pt x="3084" y="2080"/>
                    </a:cubicBezTo>
                    <a:cubicBezTo>
                      <a:pt x="2994" y="2080"/>
                      <a:pt x="2899" y="2111"/>
                      <a:pt x="2836" y="2174"/>
                    </a:cubicBezTo>
                    <a:lnTo>
                      <a:pt x="2742" y="2269"/>
                    </a:lnTo>
                    <a:lnTo>
                      <a:pt x="2742" y="1733"/>
                    </a:lnTo>
                    <a:cubicBezTo>
                      <a:pt x="2773" y="788"/>
                      <a:pt x="1985" y="0"/>
                      <a:pt x="107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6" name="Google Shape;6982;p50"/>
              <p:cNvSpPr/>
              <p:nvPr/>
            </p:nvSpPr>
            <p:spPr>
              <a:xfrm>
                <a:off x="-33605300" y="2122250"/>
                <a:ext cx="850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435" extrusionOk="0">
                    <a:moveTo>
                      <a:pt x="1024" y="0"/>
                    </a:moveTo>
                    <a:cubicBezTo>
                      <a:pt x="938" y="0"/>
                      <a:pt x="851" y="32"/>
                      <a:pt x="788" y="95"/>
                    </a:cubicBezTo>
                    <a:lnTo>
                      <a:pt x="126" y="756"/>
                    </a:lnTo>
                    <a:cubicBezTo>
                      <a:pt x="0" y="882"/>
                      <a:pt x="0" y="1134"/>
                      <a:pt x="126" y="1229"/>
                    </a:cubicBezTo>
                    <a:cubicBezTo>
                      <a:pt x="189" y="1292"/>
                      <a:pt x="276" y="1323"/>
                      <a:pt x="363" y="1323"/>
                    </a:cubicBezTo>
                    <a:cubicBezTo>
                      <a:pt x="449" y="1323"/>
                      <a:pt x="536" y="1292"/>
                      <a:pt x="599" y="1229"/>
                    </a:cubicBezTo>
                    <a:lnTo>
                      <a:pt x="725" y="1134"/>
                    </a:lnTo>
                    <a:lnTo>
                      <a:pt x="725" y="1670"/>
                    </a:lnTo>
                    <a:cubicBezTo>
                      <a:pt x="662" y="2174"/>
                      <a:pt x="820" y="2615"/>
                      <a:pt x="1135" y="2930"/>
                    </a:cubicBezTo>
                    <a:cubicBezTo>
                      <a:pt x="1450" y="3245"/>
                      <a:pt x="1891" y="3434"/>
                      <a:pt x="2363" y="3434"/>
                    </a:cubicBezTo>
                    <a:lnTo>
                      <a:pt x="3025" y="3434"/>
                    </a:lnTo>
                    <a:cubicBezTo>
                      <a:pt x="3245" y="3434"/>
                      <a:pt x="3403" y="3277"/>
                      <a:pt x="3403" y="3088"/>
                    </a:cubicBezTo>
                    <a:cubicBezTo>
                      <a:pt x="3403" y="2899"/>
                      <a:pt x="3245" y="2741"/>
                      <a:pt x="3025" y="2741"/>
                    </a:cubicBezTo>
                    <a:lnTo>
                      <a:pt x="2363" y="2741"/>
                    </a:lnTo>
                    <a:cubicBezTo>
                      <a:pt x="1828" y="2741"/>
                      <a:pt x="1355" y="2269"/>
                      <a:pt x="1355" y="1670"/>
                    </a:cubicBezTo>
                    <a:lnTo>
                      <a:pt x="1355" y="1134"/>
                    </a:lnTo>
                    <a:lnTo>
                      <a:pt x="1450" y="1229"/>
                    </a:lnTo>
                    <a:cubicBezTo>
                      <a:pt x="1513" y="1292"/>
                      <a:pt x="1607" y="1323"/>
                      <a:pt x="1698" y="1323"/>
                    </a:cubicBezTo>
                    <a:cubicBezTo>
                      <a:pt x="1788" y="1323"/>
                      <a:pt x="1875" y="1292"/>
                      <a:pt x="1922" y="1229"/>
                    </a:cubicBezTo>
                    <a:cubicBezTo>
                      <a:pt x="2048" y="1134"/>
                      <a:pt x="2048" y="882"/>
                      <a:pt x="1922" y="756"/>
                    </a:cubicBezTo>
                    <a:lnTo>
                      <a:pt x="1261" y="95"/>
                    </a:lnTo>
                    <a:cubicBezTo>
                      <a:pt x="1198" y="32"/>
                      <a:pt x="1111" y="0"/>
                      <a:pt x="102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7" name="Google Shape;6983;p50"/>
              <p:cNvSpPr/>
              <p:nvPr/>
            </p:nvSpPr>
            <p:spPr>
              <a:xfrm>
                <a:off x="-33673825" y="1916675"/>
                <a:ext cx="189050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7562" extrusionOk="0">
                    <a:moveTo>
                      <a:pt x="3718" y="694"/>
                    </a:moveTo>
                    <a:cubicBezTo>
                      <a:pt x="5073" y="694"/>
                      <a:pt x="6144" y="1733"/>
                      <a:pt x="6144" y="3088"/>
                    </a:cubicBezTo>
                    <a:lnTo>
                      <a:pt x="6144" y="3466"/>
                    </a:lnTo>
                    <a:lnTo>
                      <a:pt x="6081" y="3466"/>
                    </a:lnTo>
                    <a:cubicBezTo>
                      <a:pt x="5986" y="2647"/>
                      <a:pt x="5262" y="2048"/>
                      <a:pt x="4411" y="2048"/>
                    </a:cubicBezTo>
                    <a:lnTo>
                      <a:pt x="3025" y="2048"/>
                    </a:lnTo>
                    <a:cubicBezTo>
                      <a:pt x="2143" y="2048"/>
                      <a:pt x="1481" y="2678"/>
                      <a:pt x="1324" y="3466"/>
                    </a:cubicBezTo>
                    <a:lnTo>
                      <a:pt x="1292" y="3466"/>
                    </a:lnTo>
                    <a:lnTo>
                      <a:pt x="1292" y="3088"/>
                    </a:lnTo>
                    <a:cubicBezTo>
                      <a:pt x="1355" y="1733"/>
                      <a:pt x="2426" y="694"/>
                      <a:pt x="3718" y="694"/>
                    </a:cubicBezTo>
                    <a:close/>
                    <a:moveTo>
                      <a:pt x="4380" y="2741"/>
                    </a:moveTo>
                    <a:cubicBezTo>
                      <a:pt x="4915" y="2741"/>
                      <a:pt x="5388" y="3214"/>
                      <a:pt x="5388" y="3750"/>
                    </a:cubicBezTo>
                    <a:lnTo>
                      <a:pt x="5388" y="4096"/>
                    </a:lnTo>
                    <a:lnTo>
                      <a:pt x="5388" y="4096"/>
                    </a:lnTo>
                    <a:cubicBezTo>
                      <a:pt x="5153" y="4096"/>
                      <a:pt x="4907" y="4091"/>
                      <a:pt x="4821" y="4033"/>
                    </a:cubicBezTo>
                    <a:cubicBezTo>
                      <a:pt x="4789" y="4002"/>
                      <a:pt x="4758" y="3876"/>
                      <a:pt x="4758" y="3781"/>
                    </a:cubicBezTo>
                    <a:cubicBezTo>
                      <a:pt x="4758" y="3592"/>
                      <a:pt x="4600" y="3435"/>
                      <a:pt x="4411" y="3435"/>
                    </a:cubicBezTo>
                    <a:cubicBezTo>
                      <a:pt x="4191" y="3435"/>
                      <a:pt x="4033" y="3592"/>
                      <a:pt x="4033" y="3781"/>
                    </a:cubicBezTo>
                    <a:cubicBezTo>
                      <a:pt x="4033" y="3876"/>
                      <a:pt x="4033" y="4002"/>
                      <a:pt x="3970" y="4033"/>
                    </a:cubicBezTo>
                    <a:cubicBezTo>
                      <a:pt x="3907" y="4096"/>
                      <a:pt x="3757" y="4112"/>
                      <a:pt x="3576" y="4112"/>
                    </a:cubicBezTo>
                    <a:cubicBezTo>
                      <a:pt x="3395" y="4112"/>
                      <a:pt x="3182" y="4096"/>
                      <a:pt x="2993" y="4096"/>
                    </a:cubicBezTo>
                    <a:lnTo>
                      <a:pt x="1954" y="4096"/>
                    </a:lnTo>
                    <a:lnTo>
                      <a:pt x="1954" y="3750"/>
                    </a:lnTo>
                    <a:cubicBezTo>
                      <a:pt x="1954" y="3214"/>
                      <a:pt x="2426" y="2741"/>
                      <a:pt x="2993" y="2741"/>
                    </a:cubicBezTo>
                    <a:close/>
                    <a:moveTo>
                      <a:pt x="1009" y="4065"/>
                    </a:moveTo>
                    <a:cubicBezTo>
                      <a:pt x="1198" y="4065"/>
                      <a:pt x="1355" y="4222"/>
                      <a:pt x="1355" y="4411"/>
                    </a:cubicBezTo>
                    <a:lnTo>
                      <a:pt x="1355" y="5104"/>
                    </a:lnTo>
                    <a:cubicBezTo>
                      <a:pt x="1355" y="5293"/>
                      <a:pt x="1198" y="5451"/>
                      <a:pt x="1009" y="5451"/>
                    </a:cubicBezTo>
                    <a:cubicBezTo>
                      <a:pt x="820" y="5451"/>
                      <a:pt x="662" y="5293"/>
                      <a:pt x="662" y="5104"/>
                    </a:cubicBezTo>
                    <a:lnTo>
                      <a:pt x="662" y="4411"/>
                    </a:lnTo>
                    <a:cubicBezTo>
                      <a:pt x="662" y="4222"/>
                      <a:pt x="820" y="4065"/>
                      <a:pt x="1009" y="4065"/>
                    </a:cubicBezTo>
                    <a:close/>
                    <a:moveTo>
                      <a:pt x="6490" y="4096"/>
                    </a:moveTo>
                    <a:cubicBezTo>
                      <a:pt x="6679" y="4096"/>
                      <a:pt x="6837" y="4254"/>
                      <a:pt x="6837" y="4474"/>
                    </a:cubicBezTo>
                    <a:lnTo>
                      <a:pt x="6837" y="5136"/>
                    </a:lnTo>
                    <a:cubicBezTo>
                      <a:pt x="6837" y="5325"/>
                      <a:pt x="6679" y="5482"/>
                      <a:pt x="6490" y="5482"/>
                    </a:cubicBezTo>
                    <a:cubicBezTo>
                      <a:pt x="6301" y="5482"/>
                      <a:pt x="6144" y="5325"/>
                      <a:pt x="6144" y="5136"/>
                    </a:cubicBezTo>
                    <a:lnTo>
                      <a:pt x="6144" y="4474"/>
                    </a:lnTo>
                    <a:cubicBezTo>
                      <a:pt x="6144" y="4254"/>
                      <a:pt x="6301" y="4096"/>
                      <a:pt x="6490" y="4096"/>
                    </a:cubicBezTo>
                    <a:close/>
                    <a:moveTo>
                      <a:pt x="4443" y="4537"/>
                    </a:moveTo>
                    <a:cubicBezTo>
                      <a:pt x="4726" y="4726"/>
                      <a:pt x="5073" y="4789"/>
                      <a:pt x="5451" y="4789"/>
                    </a:cubicBezTo>
                    <a:lnTo>
                      <a:pt x="5451" y="5136"/>
                    </a:lnTo>
                    <a:cubicBezTo>
                      <a:pt x="5451" y="6081"/>
                      <a:pt x="4663" y="6869"/>
                      <a:pt x="3718" y="6869"/>
                    </a:cubicBezTo>
                    <a:cubicBezTo>
                      <a:pt x="2773" y="6869"/>
                      <a:pt x="2048" y="6081"/>
                      <a:pt x="2048" y="5136"/>
                    </a:cubicBezTo>
                    <a:lnTo>
                      <a:pt x="2048" y="4789"/>
                    </a:lnTo>
                    <a:lnTo>
                      <a:pt x="3056" y="4789"/>
                    </a:lnTo>
                    <a:cubicBezTo>
                      <a:pt x="3148" y="4789"/>
                      <a:pt x="3241" y="4790"/>
                      <a:pt x="3333" y="4790"/>
                    </a:cubicBezTo>
                    <a:cubicBezTo>
                      <a:pt x="3749" y="4790"/>
                      <a:pt x="4159" y="4769"/>
                      <a:pt x="4443" y="4537"/>
                    </a:cubicBezTo>
                    <a:close/>
                    <a:moveTo>
                      <a:pt x="3813" y="1"/>
                    </a:moveTo>
                    <a:cubicBezTo>
                      <a:pt x="2111" y="1"/>
                      <a:pt x="725" y="1387"/>
                      <a:pt x="725" y="3088"/>
                    </a:cubicBezTo>
                    <a:lnTo>
                      <a:pt x="725" y="3466"/>
                    </a:lnTo>
                    <a:cubicBezTo>
                      <a:pt x="347" y="3624"/>
                      <a:pt x="63" y="4002"/>
                      <a:pt x="63" y="4474"/>
                    </a:cubicBezTo>
                    <a:lnTo>
                      <a:pt x="63" y="5136"/>
                    </a:lnTo>
                    <a:cubicBezTo>
                      <a:pt x="0" y="5671"/>
                      <a:pt x="473" y="6144"/>
                      <a:pt x="1009" y="6144"/>
                    </a:cubicBezTo>
                    <a:cubicBezTo>
                      <a:pt x="1198" y="6144"/>
                      <a:pt x="1355" y="6112"/>
                      <a:pt x="1513" y="6049"/>
                    </a:cubicBezTo>
                    <a:cubicBezTo>
                      <a:pt x="1891" y="6932"/>
                      <a:pt x="2741" y="7562"/>
                      <a:pt x="3781" y="7562"/>
                    </a:cubicBezTo>
                    <a:cubicBezTo>
                      <a:pt x="4789" y="7562"/>
                      <a:pt x="5671" y="6932"/>
                      <a:pt x="6018" y="6049"/>
                    </a:cubicBezTo>
                    <a:cubicBezTo>
                      <a:pt x="6175" y="6112"/>
                      <a:pt x="6333" y="6144"/>
                      <a:pt x="6522" y="6144"/>
                    </a:cubicBezTo>
                    <a:cubicBezTo>
                      <a:pt x="7089" y="6144"/>
                      <a:pt x="7562" y="5671"/>
                      <a:pt x="7562" y="5136"/>
                    </a:cubicBezTo>
                    <a:lnTo>
                      <a:pt x="7562" y="4474"/>
                    </a:lnTo>
                    <a:cubicBezTo>
                      <a:pt x="7562" y="4033"/>
                      <a:pt x="7278" y="3624"/>
                      <a:pt x="6869" y="3466"/>
                    </a:cubicBezTo>
                    <a:lnTo>
                      <a:pt x="6869" y="3088"/>
                    </a:lnTo>
                    <a:cubicBezTo>
                      <a:pt x="6869" y="1387"/>
                      <a:pt x="5514" y="1"/>
                      <a:pt x="3813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9" name="Google Shape;4726;p22">
              <a:extLst>
                <a:ext uri="{FF2B5EF4-FFF2-40B4-BE49-F238E27FC236}">
                  <a16:creationId xmlns:a16="http://schemas.microsoft.com/office/drawing/2014/main" id="{A2E9FBD9-4DF5-4AA0-B1C1-B053BB729B05}"/>
                </a:ext>
              </a:extLst>
            </p:cNvPr>
            <p:cNvSpPr/>
            <p:nvPr/>
          </p:nvSpPr>
          <p:spPr bwMode="auto">
            <a:xfrm>
              <a:off x="4510803" y="2326530"/>
              <a:ext cx="214923" cy="229968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7242961" y="4925199"/>
            <a:ext cx="462401" cy="420080"/>
            <a:chOff x="6360328" y="5813703"/>
            <a:chExt cx="462401" cy="420080"/>
          </a:xfrm>
        </p:grpSpPr>
        <p:sp>
          <p:nvSpPr>
            <p:cNvPr id="141" name="Google Shape;5215;p46"/>
            <p:cNvSpPr/>
            <p:nvPr/>
          </p:nvSpPr>
          <p:spPr>
            <a:xfrm>
              <a:off x="6360328" y="5813703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109;p45"/>
            <p:cNvSpPr/>
            <p:nvPr/>
          </p:nvSpPr>
          <p:spPr>
            <a:xfrm rot="18946244">
              <a:off x="6616898" y="6038228"/>
              <a:ext cx="108975" cy="105025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4" name="Google Shape;5183;p46"/>
          <p:cNvGrpSpPr/>
          <p:nvPr/>
        </p:nvGrpSpPr>
        <p:grpSpPr>
          <a:xfrm>
            <a:off x="3691920" y="2754969"/>
            <a:ext cx="342486" cy="342514"/>
            <a:chOff x="-60988625" y="2310475"/>
            <a:chExt cx="311125" cy="311150"/>
          </a:xfrm>
          <a:solidFill>
            <a:schemeClr val="bg1"/>
          </a:solidFill>
        </p:grpSpPr>
        <p:sp>
          <p:nvSpPr>
            <p:cNvPr id="165" name="Google Shape;5184;p46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5185;p46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5186;p46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5187;p46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5188;p46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2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Скругленный прямоугольник 159"/>
          <p:cNvSpPr/>
          <p:nvPr/>
        </p:nvSpPr>
        <p:spPr>
          <a:xfrm>
            <a:off x="396235" y="2463029"/>
            <a:ext cx="2182304" cy="3516191"/>
          </a:xfrm>
          <a:prstGeom prst="roundRect">
            <a:avLst>
              <a:gd name="adj" fmla="val 62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ЗАМЫСЕЛ РАЗРАБОТКИ СЗИ ДЛЯ ИИ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379" y="2416131"/>
            <a:ext cx="8845270" cy="372982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05822" y="2370101"/>
            <a:ext cx="23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>
                <a:solidFill>
                  <a:schemeClr val="tx2"/>
                </a:solidFill>
              </a:rPr>
              <a:t>Границы систем ИИ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87825" y="2614436"/>
            <a:ext cx="8567981" cy="3346329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TextBox 138"/>
          <p:cNvSpPr txBox="1"/>
          <p:nvPr/>
        </p:nvSpPr>
        <p:spPr>
          <a:xfrm>
            <a:off x="445151" y="2463029"/>
            <a:ext cx="2198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 err="1" smtClean="0">
                <a:solidFill>
                  <a:schemeClr val="tx2"/>
                </a:solidFill>
              </a:rPr>
              <a:t>Недоверенная</a:t>
            </a:r>
            <a:r>
              <a:rPr lang="ru-RU" sz="1200" spc="50" dirty="0" smtClean="0">
                <a:solidFill>
                  <a:schemeClr val="tx2"/>
                </a:solidFill>
              </a:rPr>
              <a:t> ИИ-среда</a:t>
            </a:r>
            <a:endParaRPr lang="ru-RU" sz="1200" spc="50" dirty="0">
              <a:solidFill>
                <a:schemeClr val="tx2"/>
              </a:solidFill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4075" y="2795086"/>
            <a:ext cx="1801899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solidFill>
                  <a:schemeClr val="bg1"/>
                </a:solidFill>
              </a:rPr>
              <a:t>Предобученные</a:t>
            </a:r>
            <a:r>
              <a:rPr lang="ru-RU" sz="1100" dirty="0" smtClean="0">
                <a:solidFill>
                  <a:schemeClr val="bg1"/>
                </a:solidFill>
              </a:rPr>
              <a:t> модели </a:t>
            </a:r>
            <a:r>
              <a:rPr lang="ru-RU" sz="1100" dirty="0">
                <a:solidFill>
                  <a:schemeClr val="bg1"/>
                </a:solidFill>
              </a:rPr>
              <a:t>машинного обучения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3268" y="3419506"/>
            <a:ext cx="1793014" cy="53750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Открытые наборы данных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9796" y="4039605"/>
            <a:ext cx="1790457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Чужая инфраструктура машинного </a:t>
            </a:r>
            <a:r>
              <a:rPr lang="ru-RU" sz="1100" dirty="0">
                <a:solidFill>
                  <a:schemeClr val="bg1"/>
                </a:solidFill>
              </a:rPr>
              <a:t>обучения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22189" y="4654330"/>
            <a:ext cx="1783785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Уязвимые программные компоненты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543997" y="2614436"/>
            <a:ext cx="2198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 smtClean="0">
                <a:solidFill>
                  <a:schemeClr val="tx2"/>
                </a:solidFill>
              </a:rPr>
              <a:t>Доверенная среда</a:t>
            </a:r>
            <a:endParaRPr lang="ru-RU" sz="1200" spc="50" dirty="0">
              <a:solidFill>
                <a:schemeClr val="tx2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4955998" y="3638054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4930324" y="3820094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094834" y="3441598"/>
            <a:ext cx="422305" cy="360603"/>
            <a:chOff x="12865" y="6732831"/>
            <a:chExt cx="666848" cy="593689"/>
          </a:xfrm>
        </p:grpSpPr>
        <p:sp>
          <p:nvSpPr>
            <p:cNvPr id="63" name="Google Shape;4756;p22">
              <a:extLst>
                <a:ext uri="{FF2B5EF4-FFF2-40B4-BE49-F238E27FC236}">
                  <a16:creationId xmlns:a16="http://schemas.microsoft.com/office/drawing/2014/main" id="{BF9E26A6-1FF2-445A-AD25-7A1A53D44ED0}"/>
                </a:ext>
              </a:extLst>
            </p:cNvPr>
            <p:cNvSpPr/>
            <p:nvPr/>
          </p:nvSpPr>
          <p:spPr>
            <a:xfrm>
              <a:off x="52642" y="6732831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4757;p22">
              <a:extLst>
                <a:ext uri="{FF2B5EF4-FFF2-40B4-BE49-F238E27FC236}">
                  <a16:creationId xmlns:a16="http://schemas.microsoft.com/office/drawing/2014/main" id="{50D718E8-78D1-41E2-BE9B-D905499A3579}"/>
                </a:ext>
              </a:extLst>
            </p:cNvPr>
            <p:cNvSpPr/>
            <p:nvPr/>
          </p:nvSpPr>
          <p:spPr>
            <a:xfrm>
              <a:off x="292206" y="7005972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4758;p22">
              <a:extLst>
                <a:ext uri="{FF2B5EF4-FFF2-40B4-BE49-F238E27FC236}">
                  <a16:creationId xmlns:a16="http://schemas.microsoft.com/office/drawing/2014/main" id="{23E054C4-2F4F-4E80-A8BA-F72431981E7B}"/>
                </a:ext>
              </a:extLst>
            </p:cNvPr>
            <p:cNvSpPr/>
            <p:nvPr/>
          </p:nvSpPr>
          <p:spPr>
            <a:xfrm>
              <a:off x="250214" y="7042189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4756;p22">
              <a:extLst>
                <a:ext uri="{FF2B5EF4-FFF2-40B4-BE49-F238E27FC236}">
                  <a16:creationId xmlns:a16="http://schemas.microsoft.com/office/drawing/2014/main" id="{3F059562-5A01-453C-8416-C17837B7F7A8}"/>
                </a:ext>
              </a:extLst>
            </p:cNvPr>
            <p:cNvSpPr/>
            <p:nvPr/>
          </p:nvSpPr>
          <p:spPr>
            <a:xfrm>
              <a:off x="230224" y="6842262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757;p22">
              <a:extLst>
                <a:ext uri="{FF2B5EF4-FFF2-40B4-BE49-F238E27FC236}">
                  <a16:creationId xmlns:a16="http://schemas.microsoft.com/office/drawing/2014/main" id="{C7C4CDA8-D315-4B2B-A3D6-B707F3EBFCB0}"/>
                </a:ext>
              </a:extLst>
            </p:cNvPr>
            <p:cNvSpPr/>
            <p:nvPr/>
          </p:nvSpPr>
          <p:spPr>
            <a:xfrm>
              <a:off x="364085" y="7115403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758;p22">
              <a:extLst>
                <a:ext uri="{FF2B5EF4-FFF2-40B4-BE49-F238E27FC236}">
                  <a16:creationId xmlns:a16="http://schemas.microsoft.com/office/drawing/2014/main" id="{0330F474-BB0C-4F14-8399-5FF7F361DAE6}"/>
                </a:ext>
              </a:extLst>
            </p:cNvPr>
            <p:cNvSpPr/>
            <p:nvPr/>
          </p:nvSpPr>
          <p:spPr>
            <a:xfrm>
              <a:off x="322093" y="7151620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756;p22">
              <a:extLst>
                <a:ext uri="{FF2B5EF4-FFF2-40B4-BE49-F238E27FC236}">
                  <a16:creationId xmlns:a16="http://schemas.microsoft.com/office/drawing/2014/main" id="{8F153E85-5976-4B66-8A30-640A54671AF4}"/>
                </a:ext>
              </a:extLst>
            </p:cNvPr>
            <p:cNvSpPr/>
            <p:nvPr/>
          </p:nvSpPr>
          <p:spPr>
            <a:xfrm>
              <a:off x="12865" y="6914185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757;p22">
              <a:extLst>
                <a:ext uri="{FF2B5EF4-FFF2-40B4-BE49-F238E27FC236}">
                  <a16:creationId xmlns:a16="http://schemas.microsoft.com/office/drawing/2014/main" id="{7DC2F524-5E8A-4B80-8328-C529E441CF79}"/>
                </a:ext>
              </a:extLst>
            </p:cNvPr>
            <p:cNvSpPr/>
            <p:nvPr/>
          </p:nvSpPr>
          <p:spPr>
            <a:xfrm>
              <a:off x="252429" y="7187326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4758;p22">
              <a:extLst>
                <a:ext uri="{FF2B5EF4-FFF2-40B4-BE49-F238E27FC236}">
                  <a16:creationId xmlns:a16="http://schemas.microsoft.com/office/drawing/2014/main" id="{64484791-C5E3-471F-808A-0888F913E54E}"/>
                </a:ext>
              </a:extLst>
            </p:cNvPr>
            <p:cNvSpPr/>
            <p:nvPr/>
          </p:nvSpPr>
          <p:spPr>
            <a:xfrm>
              <a:off x="210437" y="7223543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4756;p22">
              <a:extLst>
                <a:ext uri="{FF2B5EF4-FFF2-40B4-BE49-F238E27FC236}">
                  <a16:creationId xmlns:a16="http://schemas.microsoft.com/office/drawing/2014/main" id="{05A88A2F-3A5E-46D4-86F6-D3D0648763D1}"/>
                </a:ext>
              </a:extLst>
            </p:cNvPr>
            <p:cNvSpPr/>
            <p:nvPr/>
          </p:nvSpPr>
          <p:spPr>
            <a:xfrm>
              <a:off x="346289" y="6994899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4757;p22">
              <a:extLst>
                <a:ext uri="{FF2B5EF4-FFF2-40B4-BE49-F238E27FC236}">
                  <a16:creationId xmlns:a16="http://schemas.microsoft.com/office/drawing/2014/main" id="{327B47DB-CE54-4D70-AFE5-58BC1D43AE1C}"/>
                </a:ext>
              </a:extLst>
            </p:cNvPr>
            <p:cNvSpPr/>
            <p:nvPr/>
          </p:nvSpPr>
          <p:spPr>
            <a:xfrm>
              <a:off x="585853" y="7268040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758;p22">
              <a:extLst>
                <a:ext uri="{FF2B5EF4-FFF2-40B4-BE49-F238E27FC236}">
                  <a16:creationId xmlns:a16="http://schemas.microsoft.com/office/drawing/2014/main" id="{DC03063B-BF92-4262-B784-CF3975992D45}"/>
                </a:ext>
              </a:extLst>
            </p:cNvPr>
            <p:cNvSpPr/>
            <p:nvPr/>
          </p:nvSpPr>
          <p:spPr>
            <a:xfrm>
              <a:off x="543861" y="7304257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Скругленный прямоугольник 87"/>
          <p:cNvSpPr/>
          <p:nvPr/>
        </p:nvSpPr>
        <p:spPr>
          <a:xfrm>
            <a:off x="4955998" y="5441204"/>
            <a:ext cx="2841367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Обучающие и обрабатываемые данные 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363509" y="2953936"/>
            <a:ext cx="2156430" cy="12620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363508" y="2953938"/>
            <a:ext cx="2156431" cy="3600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Сервис машинного обучения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5417259" y="3815877"/>
            <a:ext cx="119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Инфраструктура обучения</a:t>
            </a:r>
          </a:p>
        </p:txBody>
      </p:sp>
      <p:sp>
        <p:nvSpPr>
          <p:cNvPr id="92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6877792" y="3365880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6392637" y="3804096"/>
            <a:ext cx="1363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Модель МО</a:t>
            </a:r>
            <a:endParaRPr lang="ru-RU" sz="1000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6433240" y="3671867"/>
            <a:ext cx="345541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6413290" y="3465305"/>
            <a:ext cx="345541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5760927" y="3336480"/>
            <a:ext cx="454509" cy="453264"/>
            <a:chOff x="3585481" y="7105411"/>
            <a:chExt cx="454509" cy="453264"/>
          </a:xfrm>
        </p:grpSpPr>
        <p:sp>
          <p:nvSpPr>
            <p:cNvPr id="96" name="Google Shape;4570;p21">
              <a:extLst>
                <a:ext uri="{FF2B5EF4-FFF2-40B4-BE49-F238E27FC236}">
                  <a16:creationId xmlns:a16="http://schemas.microsoft.com/office/drawing/2014/main" id="{04E1A659-949E-4DD3-B06C-788424512BD9}"/>
                </a:ext>
              </a:extLst>
            </p:cNvPr>
            <p:cNvSpPr/>
            <p:nvPr/>
          </p:nvSpPr>
          <p:spPr>
            <a:xfrm>
              <a:off x="3673780" y="7193076"/>
              <a:ext cx="277959" cy="277958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4571;p21">
              <a:extLst>
                <a:ext uri="{FF2B5EF4-FFF2-40B4-BE49-F238E27FC236}">
                  <a16:creationId xmlns:a16="http://schemas.microsoft.com/office/drawing/2014/main" id="{B211BFCB-535D-4AC2-8FE4-89D7DA313274}"/>
                </a:ext>
              </a:extLst>
            </p:cNvPr>
            <p:cNvSpPr/>
            <p:nvPr/>
          </p:nvSpPr>
          <p:spPr>
            <a:xfrm>
              <a:off x="3585481" y="7105411"/>
              <a:ext cx="454509" cy="453264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Скругленный прямоугольник 97"/>
          <p:cNvSpPr/>
          <p:nvPr/>
        </p:nvSpPr>
        <p:spPr>
          <a:xfrm>
            <a:off x="8793349" y="3505937"/>
            <a:ext cx="805131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Плагины</a:t>
            </a:r>
          </a:p>
        </p:txBody>
      </p:sp>
      <p:cxnSp>
        <p:nvCxnSpPr>
          <p:cNvPr id="140" name="Прямая со стрелкой 139"/>
          <p:cNvCxnSpPr/>
          <p:nvPr/>
        </p:nvCxnSpPr>
        <p:spPr>
          <a:xfrm flipH="1" flipV="1">
            <a:off x="6413291" y="4262720"/>
            <a:ext cx="19949" cy="11784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9995046" y="2910148"/>
            <a:ext cx="1256747" cy="24095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101393" y="3687539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Базы данных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061534" y="4429517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Веб приложения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209753" y="5056762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Сервисы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9990654" y="2910150"/>
            <a:ext cx="1261140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Внешние сервисы</a:t>
            </a:r>
          </a:p>
        </p:txBody>
      </p:sp>
      <p:sp>
        <p:nvSpPr>
          <p:cNvPr id="153" name="Google Shape;5215;p46"/>
          <p:cNvSpPr/>
          <p:nvPr/>
        </p:nvSpPr>
        <p:spPr>
          <a:xfrm>
            <a:off x="10433713" y="3306475"/>
            <a:ext cx="462401" cy="420080"/>
          </a:xfrm>
          <a:custGeom>
            <a:avLst/>
            <a:gdLst/>
            <a:ahLst/>
            <a:cxnLst/>
            <a:rect l="l" t="t" r="r" b="b"/>
            <a:pathLst>
              <a:path w="12729" h="11564" extrusionOk="0">
                <a:moveTo>
                  <a:pt x="3750" y="851"/>
                </a:moveTo>
                <a:cubicBezTo>
                  <a:pt x="5420" y="851"/>
                  <a:pt x="6617" y="1513"/>
                  <a:pt x="6617" y="2112"/>
                </a:cubicBezTo>
                <a:cubicBezTo>
                  <a:pt x="6617" y="2679"/>
                  <a:pt x="5420" y="3309"/>
                  <a:pt x="3750" y="3309"/>
                </a:cubicBezTo>
                <a:cubicBezTo>
                  <a:pt x="2206" y="3309"/>
                  <a:pt x="851" y="2679"/>
                  <a:pt x="851" y="2112"/>
                </a:cubicBezTo>
                <a:cubicBezTo>
                  <a:pt x="851" y="1481"/>
                  <a:pt x="2112" y="851"/>
                  <a:pt x="3750" y="851"/>
                </a:cubicBezTo>
                <a:close/>
                <a:moveTo>
                  <a:pt x="6617" y="3403"/>
                </a:moveTo>
                <a:lnTo>
                  <a:pt x="6617" y="3781"/>
                </a:lnTo>
                <a:cubicBezTo>
                  <a:pt x="5829" y="4222"/>
                  <a:pt x="5199" y="4884"/>
                  <a:pt x="4821" y="5672"/>
                </a:cubicBezTo>
                <a:cubicBezTo>
                  <a:pt x="4475" y="5766"/>
                  <a:pt x="4096" y="5766"/>
                  <a:pt x="3750" y="5766"/>
                </a:cubicBezTo>
                <a:cubicBezTo>
                  <a:pt x="2206" y="5766"/>
                  <a:pt x="851" y="5136"/>
                  <a:pt x="851" y="4506"/>
                </a:cubicBezTo>
                <a:lnTo>
                  <a:pt x="851" y="3403"/>
                </a:lnTo>
                <a:cubicBezTo>
                  <a:pt x="1639" y="3939"/>
                  <a:pt x="2742" y="4159"/>
                  <a:pt x="3750" y="4159"/>
                </a:cubicBezTo>
                <a:cubicBezTo>
                  <a:pt x="4727" y="4159"/>
                  <a:pt x="5829" y="3939"/>
                  <a:pt x="6617" y="3403"/>
                </a:cubicBezTo>
                <a:close/>
                <a:moveTo>
                  <a:pt x="883" y="5913"/>
                </a:moveTo>
                <a:cubicBezTo>
                  <a:pt x="1396" y="6254"/>
                  <a:pt x="2361" y="6617"/>
                  <a:pt x="3750" y="6617"/>
                </a:cubicBezTo>
                <a:cubicBezTo>
                  <a:pt x="4033" y="6617"/>
                  <a:pt x="4254" y="6617"/>
                  <a:pt x="4538" y="6585"/>
                </a:cubicBezTo>
                <a:lnTo>
                  <a:pt x="4538" y="6585"/>
                </a:lnTo>
                <a:cubicBezTo>
                  <a:pt x="4475" y="6869"/>
                  <a:pt x="4475" y="7184"/>
                  <a:pt x="4475" y="7467"/>
                </a:cubicBezTo>
                <a:cubicBezTo>
                  <a:pt x="4475" y="7719"/>
                  <a:pt x="4506" y="7971"/>
                  <a:pt x="4538" y="8255"/>
                </a:cubicBezTo>
                <a:cubicBezTo>
                  <a:pt x="4317" y="8287"/>
                  <a:pt x="4033" y="8287"/>
                  <a:pt x="3781" y="8287"/>
                </a:cubicBezTo>
                <a:cubicBezTo>
                  <a:pt x="2269" y="8287"/>
                  <a:pt x="883" y="7656"/>
                  <a:pt x="883" y="7026"/>
                </a:cubicBezTo>
                <a:lnTo>
                  <a:pt x="883" y="5913"/>
                </a:lnTo>
                <a:close/>
                <a:moveTo>
                  <a:pt x="851" y="8350"/>
                </a:moveTo>
                <a:cubicBezTo>
                  <a:pt x="1639" y="8917"/>
                  <a:pt x="2773" y="9106"/>
                  <a:pt x="3750" y="9106"/>
                </a:cubicBezTo>
                <a:cubicBezTo>
                  <a:pt x="4096" y="9106"/>
                  <a:pt x="4412" y="9074"/>
                  <a:pt x="4727" y="9043"/>
                </a:cubicBezTo>
                <a:cubicBezTo>
                  <a:pt x="4979" y="9547"/>
                  <a:pt x="5294" y="10019"/>
                  <a:pt x="5672" y="10397"/>
                </a:cubicBezTo>
                <a:cubicBezTo>
                  <a:pt x="5136" y="10649"/>
                  <a:pt x="4475" y="10775"/>
                  <a:pt x="3750" y="10775"/>
                </a:cubicBezTo>
                <a:cubicBezTo>
                  <a:pt x="2112" y="10775"/>
                  <a:pt x="851" y="10082"/>
                  <a:pt x="851" y="9547"/>
                </a:cubicBezTo>
                <a:lnTo>
                  <a:pt x="851" y="8350"/>
                </a:lnTo>
                <a:close/>
                <a:moveTo>
                  <a:pt x="8570" y="4159"/>
                </a:moveTo>
                <a:cubicBezTo>
                  <a:pt x="10366" y="4159"/>
                  <a:pt x="11878" y="5640"/>
                  <a:pt x="11878" y="7467"/>
                </a:cubicBezTo>
                <a:cubicBezTo>
                  <a:pt x="11878" y="9263"/>
                  <a:pt x="10366" y="10775"/>
                  <a:pt x="8570" y="10775"/>
                </a:cubicBezTo>
                <a:cubicBezTo>
                  <a:pt x="6743" y="10775"/>
                  <a:pt x="5262" y="9263"/>
                  <a:pt x="5262" y="7467"/>
                </a:cubicBezTo>
                <a:cubicBezTo>
                  <a:pt x="5262" y="5609"/>
                  <a:pt x="6743" y="4159"/>
                  <a:pt x="8570" y="4159"/>
                </a:cubicBezTo>
                <a:close/>
                <a:moveTo>
                  <a:pt x="3781" y="1"/>
                </a:moveTo>
                <a:cubicBezTo>
                  <a:pt x="1797" y="1"/>
                  <a:pt x="64" y="851"/>
                  <a:pt x="64" y="2112"/>
                </a:cubicBezTo>
                <a:lnTo>
                  <a:pt x="64" y="9547"/>
                </a:lnTo>
                <a:cubicBezTo>
                  <a:pt x="1" y="10082"/>
                  <a:pt x="442" y="10649"/>
                  <a:pt x="1230" y="11027"/>
                </a:cubicBezTo>
                <a:cubicBezTo>
                  <a:pt x="1891" y="11405"/>
                  <a:pt x="2805" y="11563"/>
                  <a:pt x="3750" y="11563"/>
                </a:cubicBezTo>
                <a:cubicBezTo>
                  <a:pt x="4790" y="11563"/>
                  <a:pt x="5735" y="11311"/>
                  <a:pt x="6428" y="10964"/>
                </a:cubicBezTo>
                <a:cubicBezTo>
                  <a:pt x="7058" y="11342"/>
                  <a:pt x="7814" y="11563"/>
                  <a:pt x="8602" y="11563"/>
                </a:cubicBezTo>
                <a:cubicBezTo>
                  <a:pt x="10870" y="11563"/>
                  <a:pt x="12729" y="9704"/>
                  <a:pt x="12729" y="7404"/>
                </a:cubicBezTo>
                <a:cubicBezTo>
                  <a:pt x="12729" y="5136"/>
                  <a:pt x="10870" y="3277"/>
                  <a:pt x="8602" y="3277"/>
                </a:cubicBezTo>
                <a:cubicBezTo>
                  <a:pt x="8192" y="3277"/>
                  <a:pt x="7846" y="3309"/>
                  <a:pt x="7499" y="3435"/>
                </a:cubicBezTo>
                <a:lnTo>
                  <a:pt x="7499" y="2049"/>
                </a:lnTo>
                <a:cubicBezTo>
                  <a:pt x="7499" y="1481"/>
                  <a:pt x="7058" y="914"/>
                  <a:pt x="6302" y="536"/>
                </a:cubicBezTo>
                <a:cubicBezTo>
                  <a:pt x="5640" y="158"/>
                  <a:pt x="4727" y="1"/>
                  <a:pt x="3781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4" name="Google Shape;4997;p45"/>
          <p:cNvSpPr/>
          <p:nvPr/>
        </p:nvSpPr>
        <p:spPr>
          <a:xfrm>
            <a:off x="10383028" y="4663497"/>
            <a:ext cx="474509" cy="444849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9" name="Google Shape;4929;p45"/>
          <p:cNvSpPr/>
          <p:nvPr/>
        </p:nvSpPr>
        <p:spPr>
          <a:xfrm>
            <a:off x="10359681" y="3952080"/>
            <a:ext cx="551095" cy="548564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2734705" y="3784995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Пользователи</a:t>
            </a:r>
            <a:endParaRPr lang="ru-RU" sz="1000" dirty="0">
              <a:solidFill>
                <a:srgbClr val="FF0000"/>
              </a:solidFill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>
            <a:off x="7597002" y="3588689"/>
            <a:ext cx="1134375" cy="97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7571328" y="3770729"/>
            <a:ext cx="116005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9622138" y="3598480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H="1">
            <a:off x="9596464" y="3780520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22189" y="5249928"/>
            <a:ext cx="1783785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Неправомерное использование ИИ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3893008" y="3554445"/>
            <a:ext cx="1015724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Приложения</a:t>
            </a:r>
          </a:p>
        </p:txBody>
      </p:sp>
      <p:cxnSp>
        <p:nvCxnSpPr>
          <p:cNvPr id="203" name="Прямая со стрелкой 202"/>
          <p:cNvCxnSpPr/>
          <p:nvPr/>
        </p:nvCxnSpPr>
        <p:spPr>
          <a:xfrm>
            <a:off x="3517140" y="3704205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Скругленный прямоугольник 159"/>
          <p:cNvSpPr/>
          <p:nvPr/>
        </p:nvSpPr>
        <p:spPr>
          <a:xfrm>
            <a:off x="396235" y="2463029"/>
            <a:ext cx="2182304" cy="3516191"/>
          </a:xfrm>
          <a:prstGeom prst="roundRect">
            <a:avLst>
              <a:gd name="adj" fmla="val 62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ЗАМЫСЕЛ РАЗРАБОТКИ СЗИ ДЛЯ ИИ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379" y="2416131"/>
            <a:ext cx="8845270" cy="372982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05822" y="2370101"/>
            <a:ext cx="23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>
                <a:solidFill>
                  <a:schemeClr val="tx2"/>
                </a:solidFill>
              </a:rPr>
              <a:t>Границы систем ИИ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87825" y="2614436"/>
            <a:ext cx="8567981" cy="3346329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682220" y="1299413"/>
            <a:ext cx="8862429" cy="905912"/>
          </a:xfrm>
          <a:prstGeom prst="roundRect">
            <a:avLst>
              <a:gd name="adj" fmla="val 62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TextBox 138"/>
          <p:cNvSpPr txBox="1"/>
          <p:nvPr/>
        </p:nvSpPr>
        <p:spPr>
          <a:xfrm>
            <a:off x="445151" y="2463029"/>
            <a:ext cx="2198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 err="1" smtClean="0">
                <a:solidFill>
                  <a:schemeClr val="tx2"/>
                </a:solidFill>
              </a:rPr>
              <a:t>Недоверенная</a:t>
            </a:r>
            <a:r>
              <a:rPr lang="ru-RU" sz="1200" spc="50" dirty="0" smtClean="0">
                <a:solidFill>
                  <a:schemeClr val="tx2"/>
                </a:solidFill>
              </a:rPr>
              <a:t> ИИ-среда</a:t>
            </a:r>
            <a:endParaRPr lang="ru-RU" sz="1200" spc="50" dirty="0">
              <a:solidFill>
                <a:schemeClr val="tx2"/>
              </a:solidFill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4075" y="2795086"/>
            <a:ext cx="1801899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solidFill>
                  <a:schemeClr val="bg1"/>
                </a:solidFill>
              </a:rPr>
              <a:t>Предобученные</a:t>
            </a:r>
            <a:r>
              <a:rPr lang="ru-RU" sz="1100" dirty="0" smtClean="0">
                <a:solidFill>
                  <a:schemeClr val="bg1"/>
                </a:solidFill>
              </a:rPr>
              <a:t> модели </a:t>
            </a:r>
            <a:r>
              <a:rPr lang="ru-RU" sz="1100" dirty="0">
                <a:solidFill>
                  <a:schemeClr val="bg1"/>
                </a:solidFill>
              </a:rPr>
              <a:t>машинного обучения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3268" y="3419506"/>
            <a:ext cx="1793014" cy="53750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Открытые наборы данных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9796" y="4039605"/>
            <a:ext cx="1790457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Чужая инфраструктура машинного </a:t>
            </a:r>
            <a:r>
              <a:rPr lang="ru-RU" sz="1100" dirty="0">
                <a:solidFill>
                  <a:schemeClr val="bg1"/>
                </a:solidFill>
              </a:rPr>
              <a:t>обучения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22189" y="4654330"/>
            <a:ext cx="1783785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Уязвимые программные компоненты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543997" y="2614436"/>
            <a:ext cx="2198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 smtClean="0">
                <a:solidFill>
                  <a:schemeClr val="tx2"/>
                </a:solidFill>
              </a:rPr>
              <a:t>Доверенная среда</a:t>
            </a:r>
            <a:endParaRPr lang="ru-RU" sz="1200" spc="50" dirty="0">
              <a:solidFill>
                <a:schemeClr val="tx2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4955998" y="3638054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4930324" y="3820094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094834" y="3441598"/>
            <a:ext cx="422305" cy="360603"/>
            <a:chOff x="12865" y="6732831"/>
            <a:chExt cx="666848" cy="593689"/>
          </a:xfrm>
        </p:grpSpPr>
        <p:sp>
          <p:nvSpPr>
            <p:cNvPr id="63" name="Google Shape;4756;p22">
              <a:extLst>
                <a:ext uri="{FF2B5EF4-FFF2-40B4-BE49-F238E27FC236}">
                  <a16:creationId xmlns:a16="http://schemas.microsoft.com/office/drawing/2014/main" id="{BF9E26A6-1FF2-445A-AD25-7A1A53D44ED0}"/>
                </a:ext>
              </a:extLst>
            </p:cNvPr>
            <p:cNvSpPr/>
            <p:nvPr/>
          </p:nvSpPr>
          <p:spPr>
            <a:xfrm>
              <a:off x="52642" y="6732831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4757;p22">
              <a:extLst>
                <a:ext uri="{FF2B5EF4-FFF2-40B4-BE49-F238E27FC236}">
                  <a16:creationId xmlns:a16="http://schemas.microsoft.com/office/drawing/2014/main" id="{50D718E8-78D1-41E2-BE9B-D905499A3579}"/>
                </a:ext>
              </a:extLst>
            </p:cNvPr>
            <p:cNvSpPr/>
            <p:nvPr/>
          </p:nvSpPr>
          <p:spPr>
            <a:xfrm>
              <a:off x="292206" y="7005972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4758;p22">
              <a:extLst>
                <a:ext uri="{FF2B5EF4-FFF2-40B4-BE49-F238E27FC236}">
                  <a16:creationId xmlns:a16="http://schemas.microsoft.com/office/drawing/2014/main" id="{23E054C4-2F4F-4E80-A8BA-F72431981E7B}"/>
                </a:ext>
              </a:extLst>
            </p:cNvPr>
            <p:cNvSpPr/>
            <p:nvPr/>
          </p:nvSpPr>
          <p:spPr>
            <a:xfrm>
              <a:off x="250214" y="7042189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4756;p22">
              <a:extLst>
                <a:ext uri="{FF2B5EF4-FFF2-40B4-BE49-F238E27FC236}">
                  <a16:creationId xmlns:a16="http://schemas.microsoft.com/office/drawing/2014/main" id="{3F059562-5A01-453C-8416-C17837B7F7A8}"/>
                </a:ext>
              </a:extLst>
            </p:cNvPr>
            <p:cNvSpPr/>
            <p:nvPr/>
          </p:nvSpPr>
          <p:spPr>
            <a:xfrm>
              <a:off x="230224" y="6842262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757;p22">
              <a:extLst>
                <a:ext uri="{FF2B5EF4-FFF2-40B4-BE49-F238E27FC236}">
                  <a16:creationId xmlns:a16="http://schemas.microsoft.com/office/drawing/2014/main" id="{C7C4CDA8-D315-4B2B-A3D6-B707F3EBFCB0}"/>
                </a:ext>
              </a:extLst>
            </p:cNvPr>
            <p:cNvSpPr/>
            <p:nvPr/>
          </p:nvSpPr>
          <p:spPr>
            <a:xfrm>
              <a:off x="364085" y="7115403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758;p22">
              <a:extLst>
                <a:ext uri="{FF2B5EF4-FFF2-40B4-BE49-F238E27FC236}">
                  <a16:creationId xmlns:a16="http://schemas.microsoft.com/office/drawing/2014/main" id="{0330F474-BB0C-4F14-8399-5FF7F361DAE6}"/>
                </a:ext>
              </a:extLst>
            </p:cNvPr>
            <p:cNvSpPr/>
            <p:nvPr/>
          </p:nvSpPr>
          <p:spPr>
            <a:xfrm>
              <a:off x="322093" y="7151620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756;p22">
              <a:extLst>
                <a:ext uri="{FF2B5EF4-FFF2-40B4-BE49-F238E27FC236}">
                  <a16:creationId xmlns:a16="http://schemas.microsoft.com/office/drawing/2014/main" id="{8F153E85-5976-4B66-8A30-640A54671AF4}"/>
                </a:ext>
              </a:extLst>
            </p:cNvPr>
            <p:cNvSpPr/>
            <p:nvPr/>
          </p:nvSpPr>
          <p:spPr>
            <a:xfrm>
              <a:off x="12865" y="6914185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757;p22">
              <a:extLst>
                <a:ext uri="{FF2B5EF4-FFF2-40B4-BE49-F238E27FC236}">
                  <a16:creationId xmlns:a16="http://schemas.microsoft.com/office/drawing/2014/main" id="{7DC2F524-5E8A-4B80-8328-C529E441CF79}"/>
                </a:ext>
              </a:extLst>
            </p:cNvPr>
            <p:cNvSpPr/>
            <p:nvPr/>
          </p:nvSpPr>
          <p:spPr>
            <a:xfrm>
              <a:off x="252429" y="7187326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4758;p22">
              <a:extLst>
                <a:ext uri="{FF2B5EF4-FFF2-40B4-BE49-F238E27FC236}">
                  <a16:creationId xmlns:a16="http://schemas.microsoft.com/office/drawing/2014/main" id="{64484791-C5E3-471F-808A-0888F913E54E}"/>
                </a:ext>
              </a:extLst>
            </p:cNvPr>
            <p:cNvSpPr/>
            <p:nvPr/>
          </p:nvSpPr>
          <p:spPr>
            <a:xfrm>
              <a:off x="210437" y="7223543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4756;p22">
              <a:extLst>
                <a:ext uri="{FF2B5EF4-FFF2-40B4-BE49-F238E27FC236}">
                  <a16:creationId xmlns:a16="http://schemas.microsoft.com/office/drawing/2014/main" id="{05A88A2F-3A5E-46D4-86F6-D3D0648763D1}"/>
                </a:ext>
              </a:extLst>
            </p:cNvPr>
            <p:cNvSpPr/>
            <p:nvPr/>
          </p:nvSpPr>
          <p:spPr>
            <a:xfrm>
              <a:off x="346289" y="6994899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4757;p22">
              <a:extLst>
                <a:ext uri="{FF2B5EF4-FFF2-40B4-BE49-F238E27FC236}">
                  <a16:creationId xmlns:a16="http://schemas.microsoft.com/office/drawing/2014/main" id="{327B47DB-CE54-4D70-AFE5-58BC1D43AE1C}"/>
                </a:ext>
              </a:extLst>
            </p:cNvPr>
            <p:cNvSpPr/>
            <p:nvPr/>
          </p:nvSpPr>
          <p:spPr>
            <a:xfrm>
              <a:off x="585853" y="7268040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758;p22">
              <a:extLst>
                <a:ext uri="{FF2B5EF4-FFF2-40B4-BE49-F238E27FC236}">
                  <a16:creationId xmlns:a16="http://schemas.microsoft.com/office/drawing/2014/main" id="{DC03063B-BF92-4262-B784-CF3975992D45}"/>
                </a:ext>
              </a:extLst>
            </p:cNvPr>
            <p:cNvSpPr/>
            <p:nvPr/>
          </p:nvSpPr>
          <p:spPr>
            <a:xfrm>
              <a:off x="543861" y="7304257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Скругленный прямоугольник 87"/>
          <p:cNvSpPr/>
          <p:nvPr/>
        </p:nvSpPr>
        <p:spPr>
          <a:xfrm>
            <a:off x="4955998" y="5441204"/>
            <a:ext cx="2841367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Обучающие и обрабатываемые данные 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363509" y="2953936"/>
            <a:ext cx="2156430" cy="12620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363508" y="2953938"/>
            <a:ext cx="2156431" cy="3600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Сервис машинного обучения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5417259" y="3815877"/>
            <a:ext cx="119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Инфраструктура обучения</a:t>
            </a:r>
          </a:p>
        </p:txBody>
      </p:sp>
      <p:sp>
        <p:nvSpPr>
          <p:cNvPr id="92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6877792" y="3365880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6392637" y="3804096"/>
            <a:ext cx="1363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Модель МО</a:t>
            </a:r>
            <a:endParaRPr lang="ru-RU" sz="1000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6433240" y="3671867"/>
            <a:ext cx="345541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6413290" y="3465305"/>
            <a:ext cx="345541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5760927" y="3336480"/>
            <a:ext cx="454509" cy="453264"/>
            <a:chOff x="3585481" y="7105411"/>
            <a:chExt cx="454509" cy="453264"/>
          </a:xfrm>
        </p:grpSpPr>
        <p:sp>
          <p:nvSpPr>
            <p:cNvPr id="96" name="Google Shape;4570;p21">
              <a:extLst>
                <a:ext uri="{FF2B5EF4-FFF2-40B4-BE49-F238E27FC236}">
                  <a16:creationId xmlns:a16="http://schemas.microsoft.com/office/drawing/2014/main" id="{04E1A659-949E-4DD3-B06C-788424512BD9}"/>
                </a:ext>
              </a:extLst>
            </p:cNvPr>
            <p:cNvSpPr/>
            <p:nvPr/>
          </p:nvSpPr>
          <p:spPr>
            <a:xfrm>
              <a:off x="3673780" y="7193076"/>
              <a:ext cx="277959" cy="277958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4571;p21">
              <a:extLst>
                <a:ext uri="{FF2B5EF4-FFF2-40B4-BE49-F238E27FC236}">
                  <a16:creationId xmlns:a16="http://schemas.microsoft.com/office/drawing/2014/main" id="{B211BFCB-535D-4AC2-8FE4-89D7DA313274}"/>
                </a:ext>
              </a:extLst>
            </p:cNvPr>
            <p:cNvSpPr/>
            <p:nvPr/>
          </p:nvSpPr>
          <p:spPr>
            <a:xfrm>
              <a:off x="3585481" y="7105411"/>
              <a:ext cx="454509" cy="453264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Скругленный прямоугольник 97"/>
          <p:cNvSpPr/>
          <p:nvPr/>
        </p:nvSpPr>
        <p:spPr>
          <a:xfrm>
            <a:off x="8793349" y="3505937"/>
            <a:ext cx="805131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Плагины</a:t>
            </a:r>
          </a:p>
        </p:txBody>
      </p:sp>
      <p:cxnSp>
        <p:nvCxnSpPr>
          <p:cNvPr id="140" name="Прямая со стрелкой 139"/>
          <p:cNvCxnSpPr/>
          <p:nvPr/>
        </p:nvCxnSpPr>
        <p:spPr>
          <a:xfrm flipH="1" flipV="1">
            <a:off x="6413291" y="4262720"/>
            <a:ext cx="19949" cy="11784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9995046" y="2910148"/>
            <a:ext cx="1256747" cy="24095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101393" y="3687539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Базы данных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061534" y="4429517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Веб приложения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209753" y="5056762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Сервисы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9990654" y="2910150"/>
            <a:ext cx="1261140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Внешние сервисы</a:t>
            </a:r>
          </a:p>
        </p:txBody>
      </p:sp>
      <p:sp>
        <p:nvSpPr>
          <p:cNvPr id="153" name="Google Shape;5215;p46"/>
          <p:cNvSpPr/>
          <p:nvPr/>
        </p:nvSpPr>
        <p:spPr>
          <a:xfrm>
            <a:off x="10433713" y="3306475"/>
            <a:ext cx="462401" cy="420080"/>
          </a:xfrm>
          <a:custGeom>
            <a:avLst/>
            <a:gdLst/>
            <a:ahLst/>
            <a:cxnLst/>
            <a:rect l="l" t="t" r="r" b="b"/>
            <a:pathLst>
              <a:path w="12729" h="11564" extrusionOk="0">
                <a:moveTo>
                  <a:pt x="3750" y="851"/>
                </a:moveTo>
                <a:cubicBezTo>
                  <a:pt x="5420" y="851"/>
                  <a:pt x="6617" y="1513"/>
                  <a:pt x="6617" y="2112"/>
                </a:cubicBezTo>
                <a:cubicBezTo>
                  <a:pt x="6617" y="2679"/>
                  <a:pt x="5420" y="3309"/>
                  <a:pt x="3750" y="3309"/>
                </a:cubicBezTo>
                <a:cubicBezTo>
                  <a:pt x="2206" y="3309"/>
                  <a:pt x="851" y="2679"/>
                  <a:pt x="851" y="2112"/>
                </a:cubicBezTo>
                <a:cubicBezTo>
                  <a:pt x="851" y="1481"/>
                  <a:pt x="2112" y="851"/>
                  <a:pt x="3750" y="851"/>
                </a:cubicBezTo>
                <a:close/>
                <a:moveTo>
                  <a:pt x="6617" y="3403"/>
                </a:moveTo>
                <a:lnTo>
                  <a:pt x="6617" y="3781"/>
                </a:lnTo>
                <a:cubicBezTo>
                  <a:pt x="5829" y="4222"/>
                  <a:pt x="5199" y="4884"/>
                  <a:pt x="4821" y="5672"/>
                </a:cubicBezTo>
                <a:cubicBezTo>
                  <a:pt x="4475" y="5766"/>
                  <a:pt x="4096" y="5766"/>
                  <a:pt x="3750" y="5766"/>
                </a:cubicBezTo>
                <a:cubicBezTo>
                  <a:pt x="2206" y="5766"/>
                  <a:pt x="851" y="5136"/>
                  <a:pt x="851" y="4506"/>
                </a:cubicBezTo>
                <a:lnTo>
                  <a:pt x="851" y="3403"/>
                </a:lnTo>
                <a:cubicBezTo>
                  <a:pt x="1639" y="3939"/>
                  <a:pt x="2742" y="4159"/>
                  <a:pt x="3750" y="4159"/>
                </a:cubicBezTo>
                <a:cubicBezTo>
                  <a:pt x="4727" y="4159"/>
                  <a:pt x="5829" y="3939"/>
                  <a:pt x="6617" y="3403"/>
                </a:cubicBezTo>
                <a:close/>
                <a:moveTo>
                  <a:pt x="883" y="5913"/>
                </a:moveTo>
                <a:cubicBezTo>
                  <a:pt x="1396" y="6254"/>
                  <a:pt x="2361" y="6617"/>
                  <a:pt x="3750" y="6617"/>
                </a:cubicBezTo>
                <a:cubicBezTo>
                  <a:pt x="4033" y="6617"/>
                  <a:pt x="4254" y="6617"/>
                  <a:pt x="4538" y="6585"/>
                </a:cubicBezTo>
                <a:lnTo>
                  <a:pt x="4538" y="6585"/>
                </a:lnTo>
                <a:cubicBezTo>
                  <a:pt x="4475" y="6869"/>
                  <a:pt x="4475" y="7184"/>
                  <a:pt x="4475" y="7467"/>
                </a:cubicBezTo>
                <a:cubicBezTo>
                  <a:pt x="4475" y="7719"/>
                  <a:pt x="4506" y="7971"/>
                  <a:pt x="4538" y="8255"/>
                </a:cubicBezTo>
                <a:cubicBezTo>
                  <a:pt x="4317" y="8287"/>
                  <a:pt x="4033" y="8287"/>
                  <a:pt x="3781" y="8287"/>
                </a:cubicBezTo>
                <a:cubicBezTo>
                  <a:pt x="2269" y="8287"/>
                  <a:pt x="883" y="7656"/>
                  <a:pt x="883" y="7026"/>
                </a:cubicBezTo>
                <a:lnTo>
                  <a:pt x="883" y="5913"/>
                </a:lnTo>
                <a:close/>
                <a:moveTo>
                  <a:pt x="851" y="8350"/>
                </a:moveTo>
                <a:cubicBezTo>
                  <a:pt x="1639" y="8917"/>
                  <a:pt x="2773" y="9106"/>
                  <a:pt x="3750" y="9106"/>
                </a:cubicBezTo>
                <a:cubicBezTo>
                  <a:pt x="4096" y="9106"/>
                  <a:pt x="4412" y="9074"/>
                  <a:pt x="4727" y="9043"/>
                </a:cubicBezTo>
                <a:cubicBezTo>
                  <a:pt x="4979" y="9547"/>
                  <a:pt x="5294" y="10019"/>
                  <a:pt x="5672" y="10397"/>
                </a:cubicBezTo>
                <a:cubicBezTo>
                  <a:pt x="5136" y="10649"/>
                  <a:pt x="4475" y="10775"/>
                  <a:pt x="3750" y="10775"/>
                </a:cubicBezTo>
                <a:cubicBezTo>
                  <a:pt x="2112" y="10775"/>
                  <a:pt x="851" y="10082"/>
                  <a:pt x="851" y="9547"/>
                </a:cubicBezTo>
                <a:lnTo>
                  <a:pt x="851" y="8350"/>
                </a:lnTo>
                <a:close/>
                <a:moveTo>
                  <a:pt x="8570" y="4159"/>
                </a:moveTo>
                <a:cubicBezTo>
                  <a:pt x="10366" y="4159"/>
                  <a:pt x="11878" y="5640"/>
                  <a:pt x="11878" y="7467"/>
                </a:cubicBezTo>
                <a:cubicBezTo>
                  <a:pt x="11878" y="9263"/>
                  <a:pt x="10366" y="10775"/>
                  <a:pt x="8570" y="10775"/>
                </a:cubicBezTo>
                <a:cubicBezTo>
                  <a:pt x="6743" y="10775"/>
                  <a:pt x="5262" y="9263"/>
                  <a:pt x="5262" y="7467"/>
                </a:cubicBezTo>
                <a:cubicBezTo>
                  <a:pt x="5262" y="5609"/>
                  <a:pt x="6743" y="4159"/>
                  <a:pt x="8570" y="4159"/>
                </a:cubicBezTo>
                <a:close/>
                <a:moveTo>
                  <a:pt x="3781" y="1"/>
                </a:moveTo>
                <a:cubicBezTo>
                  <a:pt x="1797" y="1"/>
                  <a:pt x="64" y="851"/>
                  <a:pt x="64" y="2112"/>
                </a:cubicBezTo>
                <a:lnTo>
                  <a:pt x="64" y="9547"/>
                </a:lnTo>
                <a:cubicBezTo>
                  <a:pt x="1" y="10082"/>
                  <a:pt x="442" y="10649"/>
                  <a:pt x="1230" y="11027"/>
                </a:cubicBezTo>
                <a:cubicBezTo>
                  <a:pt x="1891" y="11405"/>
                  <a:pt x="2805" y="11563"/>
                  <a:pt x="3750" y="11563"/>
                </a:cubicBezTo>
                <a:cubicBezTo>
                  <a:pt x="4790" y="11563"/>
                  <a:pt x="5735" y="11311"/>
                  <a:pt x="6428" y="10964"/>
                </a:cubicBezTo>
                <a:cubicBezTo>
                  <a:pt x="7058" y="11342"/>
                  <a:pt x="7814" y="11563"/>
                  <a:pt x="8602" y="11563"/>
                </a:cubicBezTo>
                <a:cubicBezTo>
                  <a:pt x="10870" y="11563"/>
                  <a:pt x="12729" y="9704"/>
                  <a:pt x="12729" y="7404"/>
                </a:cubicBezTo>
                <a:cubicBezTo>
                  <a:pt x="12729" y="5136"/>
                  <a:pt x="10870" y="3277"/>
                  <a:pt x="8602" y="3277"/>
                </a:cubicBezTo>
                <a:cubicBezTo>
                  <a:pt x="8192" y="3277"/>
                  <a:pt x="7846" y="3309"/>
                  <a:pt x="7499" y="3435"/>
                </a:cubicBezTo>
                <a:lnTo>
                  <a:pt x="7499" y="2049"/>
                </a:lnTo>
                <a:cubicBezTo>
                  <a:pt x="7499" y="1481"/>
                  <a:pt x="7058" y="914"/>
                  <a:pt x="6302" y="536"/>
                </a:cubicBezTo>
                <a:cubicBezTo>
                  <a:pt x="5640" y="158"/>
                  <a:pt x="4727" y="1"/>
                  <a:pt x="3781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4" name="Google Shape;4997;p45"/>
          <p:cNvSpPr/>
          <p:nvPr/>
        </p:nvSpPr>
        <p:spPr>
          <a:xfrm>
            <a:off x="10383028" y="4663497"/>
            <a:ext cx="474509" cy="444849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9" name="Google Shape;4929;p45"/>
          <p:cNvSpPr/>
          <p:nvPr/>
        </p:nvSpPr>
        <p:spPr>
          <a:xfrm>
            <a:off x="10359681" y="3952080"/>
            <a:ext cx="551095" cy="548564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2734705" y="3784995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Пользователи</a:t>
            </a:r>
            <a:endParaRPr lang="ru-RU" sz="1000" dirty="0">
              <a:solidFill>
                <a:srgbClr val="FF0000"/>
              </a:solidFill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>
            <a:off x="7597002" y="3588689"/>
            <a:ext cx="1134375" cy="97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7571328" y="3770729"/>
            <a:ext cx="116005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9622138" y="3598480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H="1">
            <a:off x="9596464" y="3780520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Скругленный прямоугольник 154"/>
          <p:cNvSpPr/>
          <p:nvPr/>
        </p:nvSpPr>
        <p:spPr>
          <a:xfrm>
            <a:off x="4762775" y="4310236"/>
            <a:ext cx="1437049" cy="9327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4748466" y="4310238"/>
            <a:ext cx="1452486" cy="3600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Данные для </a:t>
            </a:r>
            <a:r>
              <a:rPr lang="ru-RU" sz="1000" b="1" dirty="0" err="1">
                <a:solidFill>
                  <a:schemeClr val="bg1"/>
                </a:solidFill>
              </a:rPr>
              <a:t>дообучения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5229408" y="4732447"/>
            <a:ext cx="462401" cy="420080"/>
            <a:chOff x="6360328" y="5813703"/>
            <a:chExt cx="462401" cy="420080"/>
          </a:xfrm>
        </p:grpSpPr>
        <p:sp>
          <p:nvSpPr>
            <p:cNvPr id="158" name="Google Shape;5215;p46"/>
            <p:cNvSpPr/>
            <p:nvPr/>
          </p:nvSpPr>
          <p:spPr>
            <a:xfrm>
              <a:off x="6360328" y="5813703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5109;p45"/>
            <p:cNvSpPr/>
            <p:nvPr/>
          </p:nvSpPr>
          <p:spPr>
            <a:xfrm rot="18946244">
              <a:off x="6616898" y="6038228"/>
              <a:ext cx="108975" cy="105025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1" name="Скругленный прямоугольник 170"/>
          <p:cNvSpPr/>
          <p:nvPr/>
        </p:nvSpPr>
        <p:spPr>
          <a:xfrm>
            <a:off x="6818508" y="4454749"/>
            <a:ext cx="2225211" cy="9327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6804198" y="4267128"/>
            <a:ext cx="2249115" cy="2987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Данные для адаптации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6884406" y="5079365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RAG</a:t>
            </a:r>
            <a:endParaRPr lang="ru-RU" sz="12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7513408" y="5089431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ICA</a:t>
            </a:r>
            <a:endParaRPr lang="ru-RU" sz="12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8210836" y="5109807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COT</a:t>
            </a:r>
            <a:endParaRPr lang="ru-RU" sz="1200" dirty="0"/>
          </a:p>
        </p:txBody>
      </p:sp>
      <p:grpSp>
        <p:nvGrpSpPr>
          <p:cNvPr id="179" name="Группа 178"/>
          <p:cNvGrpSpPr/>
          <p:nvPr/>
        </p:nvGrpSpPr>
        <p:grpSpPr>
          <a:xfrm>
            <a:off x="8280358" y="4646287"/>
            <a:ext cx="502062" cy="500742"/>
            <a:chOff x="4994307" y="2109719"/>
            <a:chExt cx="502062" cy="500742"/>
          </a:xfrm>
        </p:grpSpPr>
        <p:sp>
          <p:nvSpPr>
            <p:cNvPr id="180" name="Google Shape;8690;p54"/>
            <p:cNvSpPr/>
            <p:nvPr/>
          </p:nvSpPr>
          <p:spPr>
            <a:xfrm>
              <a:off x="4994307" y="2109719"/>
              <a:ext cx="502062" cy="500742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4726;p22">
              <a:extLst>
                <a:ext uri="{FF2B5EF4-FFF2-40B4-BE49-F238E27FC236}">
                  <a16:creationId xmlns:a16="http://schemas.microsoft.com/office/drawing/2014/main" id="{A2E9FBD9-4DF5-4AA0-B1C1-B053BB729B05}"/>
                </a:ext>
              </a:extLst>
            </p:cNvPr>
            <p:cNvSpPr/>
            <p:nvPr/>
          </p:nvSpPr>
          <p:spPr bwMode="auto">
            <a:xfrm>
              <a:off x="5133282" y="2172798"/>
              <a:ext cx="214923" cy="229968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7554358" y="4646287"/>
            <a:ext cx="495519" cy="448198"/>
            <a:chOff x="4230207" y="2109719"/>
            <a:chExt cx="495519" cy="448198"/>
          </a:xfrm>
        </p:grpSpPr>
        <p:grpSp>
          <p:nvGrpSpPr>
            <p:cNvPr id="183" name="Google Shape;6980;p50"/>
            <p:cNvGrpSpPr/>
            <p:nvPr/>
          </p:nvGrpSpPr>
          <p:grpSpPr>
            <a:xfrm>
              <a:off x="4230207" y="2109719"/>
              <a:ext cx="420325" cy="448198"/>
              <a:chOff x="-33673825" y="1916675"/>
              <a:chExt cx="273325" cy="291450"/>
            </a:xfrm>
            <a:solidFill>
              <a:schemeClr val="bg1"/>
            </a:solidFill>
          </p:grpSpPr>
          <p:sp>
            <p:nvSpPr>
              <p:cNvPr id="185" name="Google Shape;6981;p50"/>
              <p:cNvSpPr/>
              <p:nvPr/>
            </p:nvSpPr>
            <p:spPr>
              <a:xfrm>
                <a:off x="-33486375" y="1950550"/>
                <a:ext cx="858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403" extrusionOk="0">
                    <a:moveTo>
                      <a:pt x="379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79" y="693"/>
                    </a:cubicBezTo>
                    <a:lnTo>
                      <a:pt x="1072" y="693"/>
                    </a:lnTo>
                    <a:cubicBezTo>
                      <a:pt x="1639" y="693"/>
                      <a:pt x="2111" y="1166"/>
                      <a:pt x="2111" y="1733"/>
                    </a:cubicBezTo>
                    <a:lnTo>
                      <a:pt x="2111" y="2269"/>
                    </a:lnTo>
                    <a:lnTo>
                      <a:pt x="1985" y="2174"/>
                    </a:lnTo>
                    <a:cubicBezTo>
                      <a:pt x="1922" y="2111"/>
                      <a:pt x="1836" y="2080"/>
                      <a:pt x="1749" y="2080"/>
                    </a:cubicBezTo>
                    <a:cubicBezTo>
                      <a:pt x="1663" y="2080"/>
                      <a:pt x="1576" y="2111"/>
                      <a:pt x="1513" y="2174"/>
                    </a:cubicBezTo>
                    <a:cubicBezTo>
                      <a:pt x="1387" y="2269"/>
                      <a:pt x="1387" y="2521"/>
                      <a:pt x="1513" y="2647"/>
                    </a:cubicBezTo>
                    <a:lnTo>
                      <a:pt x="2174" y="3308"/>
                    </a:lnTo>
                    <a:cubicBezTo>
                      <a:pt x="2237" y="3371"/>
                      <a:pt x="2324" y="3403"/>
                      <a:pt x="2411" y="3403"/>
                    </a:cubicBezTo>
                    <a:cubicBezTo>
                      <a:pt x="2497" y="3403"/>
                      <a:pt x="2584" y="3371"/>
                      <a:pt x="2647" y="3308"/>
                    </a:cubicBezTo>
                    <a:lnTo>
                      <a:pt x="3309" y="2647"/>
                    </a:lnTo>
                    <a:cubicBezTo>
                      <a:pt x="3435" y="2521"/>
                      <a:pt x="3435" y="2269"/>
                      <a:pt x="3309" y="2174"/>
                    </a:cubicBezTo>
                    <a:cubicBezTo>
                      <a:pt x="3261" y="2111"/>
                      <a:pt x="3175" y="2080"/>
                      <a:pt x="3084" y="2080"/>
                    </a:cubicBezTo>
                    <a:cubicBezTo>
                      <a:pt x="2994" y="2080"/>
                      <a:pt x="2899" y="2111"/>
                      <a:pt x="2836" y="2174"/>
                    </a:cubicBezTo>
                    <a:lnTo>
                      <a:pt x="2742" y="2269"/>
                    </a:lnTo>
                    <a:lnTo>
                      <a:pt x="2742" y="1733"/>
                    </a:lnTo>
                    <a:cubicBezTo>
                      <a:pt x="2773" y="788"/>
                      <a:pt x="1985" y="0"/>
                      <a:pt x="107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6" name="Google Shape;6982;p50"/>
              <p:cNvSpPr/>
              <p:nvPr/>
            </p:nvSpPr>
            <p:spPr>
              <a:xfrm>
                <a:off x="-33605300" y="2122250"/>
                <a:ext cx="850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435" extrusionOk="0">
                    <a:moveTo>
                      <a:pt x="1024" y="0"/>
                    </a:moveTo>
                    <a:cubicBezTo>
                      <a:pt x="938" y="0"/>
                      <a:pt x="851" y="32"/>
                      <a:pt x="788" y="95"/>
                    </a:cubicBezTo>
                    <a:lnTo>
                      <a:pt x="126" y="756"/>
                    </a:lnTo>
                    <a:cubicBezTo>
                      <a:pt x="0" y="882"/>
                      <a:pt x="0" y="1134"/>
                      <a:pt x="126" y="1229"/>
                    </a:cubicBezTo>
                    <a:cubicBezTo>
                      <a:pt x="189" y="1292"/>
                      <a:pt x="276" y="1323"/>
                      <a:pt x="363" y="1323"/>
                    </a:cubicBezTo>
                    <a:cubicBezTo>
                      <a:pt x="449" y="1323"/>
                      <a:pt x="536" y="1292"/>
                      <a:pt x="599" y="1229"/>
                    </a:cubicBezTo>
                    <a:lnTo>
                      <a:pt x="725" y="1134"/>
                    </a:lnTo>
                    <a:lnTo>
                      <a:pt x="725" y="1670"/>
                    </a:lnTo>
                    <a:cubicBezTo>
                      <a:pt x="662" y="2174"/>
                      <a:pt x="820" y="2615"/>
                      <a:pt x="1135" y="2930"/>
                    </a:cubicBezTo>
                    <a:cubicBezTo>
                      <a:pt x="1450" y="3245"/>
                      <a:pt x="1891" y="3434"/>
                      <a:pt x="2363" y="3434"/>
                    </a:cubicBezTo>
                    <a:lnTo>
                      <a:pt x="3025" y="3434"/>
                    </a:lnTo>
                    <a:cubicBezTo>
                      <a:pt x="3245" y="3434"/>
                      <a:pt x="3403" y="3277"/>
                      <a:pt x="3403" y="3088"/>
                    </a:cubicBezTo>
                    <a:cubicBezTo>
                      <a:pt x="3403" y="2899"/>
                      <a:pt x="3245" y="2741"/>
                      <a:pt x="3025" y="2741"/>
                    </a:cubicBezTo>
                    <a:lnTo>
                      <a:pt x="2363" y="2741"/>
                    </a:lnTo>
                    <a:cubicBezTo>
                      <a:pt x="1828" y="2741"/>
                      <a:pt x="1355" y="2269"/>
                      <a:pt x="1355" y="1670"/>
                    </a:cubicBezTo>
                    <a:lnTo>
                      <a:pt x="1355" y="1134"/>
                    </a:lnTo>
                    <a:lnTo>
                      <a:pt x="1450" y="1229"/>
                    </a:lnTo>
                    <a:cubicBezTo>
                      <a:pt x="1513" y="1292"/>
                      <a:pt x="1607" y="1323"/>
                      <a:pt x="1698" y="1323"/>
                    </a:cubicBezTo>
                    <a:cubicBezTo>
                      <a:pt x="1788" y="1323"/>
                      <a:pt x="1875" y="1292"/>
                      <a:pt x="1922" y="1229"/>
                    </a:cubicBezTo>
                    <a:cubicBezTo>
                      <a:pt x="2048" y="1134"/>
                      <a:pt x="2048" y="882"/>
                      <a:pt x="1922" y="756"/>
                    </a:cubicBezTo>
                    <a:lnTo>
                      <a:pt x="1261" y="95"/>
                    </a:lnTo>
                    <a:cubicBezTo>
                      <a:pt x="1198" y="32"/>
                      <a:pt x="1111" y="0"/>
                      <a:pt x="102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7" name="Google Shape;6983;p50"/>
              <p:cNvSpPr/>
              <p:nvPr/>
            </p:nvSpPr>
            <p:spPr>
              <a:xfrm>
                <a:off x="-33673825" y="1916675"/>
                <a:ext cx="189050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7562" extrusionOk="0">
                    <a:moveTo>
                      <a:pt x="3718" y="694"/>
                    </a:moveTo>
                    <a:cubicBezTo>
                      <a:pt x="5073" y="694"/>
                      <a:pt x="6144" y="1733"/>
                      <a:pt x="6144" y="3088"/>
                    </a:cubicBezTo>
                    <a:lnTo>
                      <a:pt x="6144" y="3466"/>
                    </a:lnTo>
                    <a:lnTo>
                      <a:pt x="6081" y="3466"/>
                    </a:lnTo>
                    <a:cubicBezTo>
                      <a:pt x="5986" y="2647"/>
                      <a:pt x="5262" y="2048"/>
                      <a:pt x="4411" y="2048"/>
                    </a:cubicBezTo>
                    <a:lnTo>
                      <a:pt x="3025" y="2048"/>
                    </a:lnTo>
                    <a:cubicBezTo>
                      <a:pt x="2143" y="2048"/>
                      <a:pt x="1481" y="2678"/>
                      <a:pt x="1324" y="3466"/>
                    </a:cubicBezTo>
                    <a:lnTo>
                      <a:pt x="1292" y="3466"/>
                    </a:lnTo>
                    <a:lnTo>
                      <a:pt x="1292" y="3088"/>
                    </a:lnTo>
                    <a:cubicBezTo>
                      <a:pt x="1355" y="1733"/>
                      <a:pt x="2426" y="694"/>
                      <a:pt x="3718" y="694"/>
                    </a:cubicBezTo>
                    <a:close/>
                    <a:moveTo>
                      <a:pt x="4380" y="2741"/>
                    </a:moveTo>
                    <a:cubicBezTo>
                      <a:pt x="4915" y="2741"/>
                      <a:pt x="5388" y="3214"/>
                      <a:pt x="5388" y="3750"/>
                    </a:cubicBezTo>
                    <a:lnTo>
                      <a:pt x="5388" y="4096"/>
                    </a:lnTo>
                    <a:lnTo>
                      <a:pt x="5388" y="4096"/>
                    </a:lnTo>
                    <a:cubicBezTo>
                      <a:pt x="5153" y="4096"/>
                      <a:pt x="4907" y="4091"/>
                      <a:pt x="4821" y="4033"/>
                    </a:cubicBezTo>
                    <a:cubicBezTo>
                      <a:pt x="4789" y="4002"/>
                      <a:pt x="4758" y="3876"/>
                      <a:pt x="4758" y="3781"/>
                    </a:cubicBezTo>
                    <a:cubicBezTo>
                      <a:pt x="4758" y="3592"/>
                      <a:pt x="4600" y="3435"/>
                      <a:pt x="4411" y="3435"/>
                    </a:cubicBezTo>
                    <a:cubicBezTo>
                      <a:pt x="4191" y="3435"/>
                      <a:pt x="4033" y="3592"/>
                      <a:pt x="4033" y="3781"/>
                    </a:cubicBezTo>
                    <a:cubicBezTo>
                      <a:pt x="4033" y="3876"/>
                      <a:pt x="4033" y="4002"/>
                      <a:pt x="3970" y="4033"/>
                    </a:cubicBezTo>
                    <a:cubicBezTo>
                      <a:pt x="3907" y="4096"/>
                      <a:pt x="3757" y="4112"/>
                      <a:pt x="3576" y="4112"/>
                    </a:cubicBezTo>
                    <a:cubicBezTo>
                      <a:pt x="3395" y="4112"/>
                      <a:pt x="3182" y="4096"/>
                      <a:pt x="2993" y="4096"/>
                    </a:cubicBezTo>
                    <a:lnTo>
                      <a:pt x="1954" y="4096"/>
                    </a:lnTo>
                    <a:lnTo>
                      <a:pt x="1954" y="3750"/>
                    </a:lnTo>
                    <a:cubicBezTo>
                      <a:pt x="1954" y="3214"/>
                      <a:pt x="2426" y="2741"/>
                      <a:pt x="2993" y="2741"/>
                    </a:cubicBezTo>
                    <a:close/>
                    <a:moveTo>
                      <a:pt x="1009" y="4065"/>
                    </a:moveTo>
                    <a:cubicBezTo>
                      <a:pt x="1198" y="4065"/>
                      <a:pt x="1355" y="4222"/>
                      <a:pt x="1355" y="4411"/>
                    </a:cubicBezTo>
                    <a:lnTo>
                      <a:pt x="1355" y="5104"/>
                    </a:lnTo>
                    <a:cubicBezTo>
                      <a:pt x="1355" y="5293"/>
                      <a:pt x="1198" y="5451"/>
                      <a:pt x="1009" y="5451"/>
                    </a:cubicBezTo>
                    <a:cubicBezTo>
                      <a:pt x="820" y="5451"/>
                      <a:pt x="662" y="5293"/>
                      <a:pt x="662" y="5104"/>
                    </a:cubicBezTo>
                    <a:lnTo>
                      <a:pt x="662" y="4411"/>
                    </a:lnTo>
                    <a:cubicBezTo>
                      <a:pt x="662" y="4222"/>
                      <a:pt x="820" y="4065"/>
                      <a:pt x="1009" y="4065"/>
                    </a:cubicBezTo>
                    <a:close/>
                    <a:moveTo>
                      <a:pt x="6490" y="4096"/>
                    </a:moveTo>
                    <a:cubicBezTo>
                      <a:pt x="6679" y="4096"/>
                      <a:pt x="6837" y="4254"/>
                      <a:pt x="6837" y="4474"/>
                    </a:cubicBezTo>
                    <a:lnTo>
                      <a:pt x="6837" y="5136"/>
                    </a:lnTo>
                    <a:cubicBezTo>
                      <a:pt x="6837" y="5325"/>
                      <a:pt x="6679" y="5482"/>
                      <a:pt x="6490" y="5482"/>
                    </a:cubicBezTo>
                    <a:cubicBezTo>
                      <a:pt x="6301" y="5482"/>
                      <a:pt x="6144" y="5325"/>
                      <a:pt x="6144" y="5136"/>
                    </a:cubicBezTo>
                    <a:lnTo>
                      <a:pt x="6144" y="4474"/>
                    </a:lnTo>
                    <a:cubicBezTo>
                      <a:pt x="6144" y="4254"/>
                      <a:pt x="6301" y="4096"/>
                      <a:pt x="6490" y="4096"/>
                    </a:cubicBezTo>
                    <a:close/>
                    <a:moveTo>
                      <a:pt x="4443" y="4537"/>
                    </a:moveTo>
                    <a:cubicBezTo>
                      <a:pt x="4726" y="4726"/>
                      <a:pt x="5073" y="4789"/>
                      <a:pt x="5451" y="4789"/>
                    </a:cubicBezTo>
                    <a:lnTo>
                      <a:pt x="5451" y="5136"/>
                    </a:lnTo>
                    <a:cubicBezTo>
                      <a:pt x="5451" y="6081"/>
                      <a:pt x="4663" y="6869"/>
                      <a:pt x="3718" y="6869"/>
                    </a:cubicBezTo>
                    <a:cubicBezTo>
                      <a:pt x="2773" y="6869"/>
                      <a:pt x="2048" y="6081"/>
                      <a:pt x="2048" y="5136"/>
                    </a:cubicBezTo>
                    <a:lnTo>
                      <a:pt x="2048" y="4789"/>
                    </a:lnTo>
                    <a:lnTo>
                      <a:pt x="3056" y="4789"/>
                    </a:lnTo>
                    <a:cubicBezTo>
                      <a:pt x="3148" y="4789"/>
                      <a:pt x="3241" y="4790"/>
                      <a:pt x="3333" y="4790"/>
                    </a:cubicBezTo>
                    <a:cubicBezTo>
                      <a:pt x="3749" y="4790"/>
                      <a:pt x="4159" y="4769"/>
                      <a:pt x="4443" y="4537"/>
                    </a:cubicBezTo>
                    <a:close/>
                    <a:moveTo>
                      <a:pt x="3813" y="1"/>
                    </a:moveTo>
                    <a:cubicBezTo>
                      <a:pt x="2111" y="1"/>
                      <a:pt x="725" y="1387"/>
                      <a:pt x="725" y="3088"/>
                    </a:cubicBezTo>
                    <a:lnTo>
                      <a:pt x="725" y="3466"/>
                    </a:lnTo>
                    <a:cubicBezTo>
                      <a:pt x="347" y="3624"/>
                      <a:pt x="63" y="4002"/>
                      <a:pt x="63" y="4474"/>
                    </a:cubicBezTo>
                    <a:lnTo>
                      <a:pt x="63" y="5136"/>
                    </a:lnTo>
                    <a:cubicBezTo>
                      <a:pt x="0" y="5671"/>
                      <a:pt x="473" y="6144"/>
                      <a:pt x="1009" y="6144"/>
                    </a:cubicBezTo>
                    <a:cubicBezTo>
                      <a:pt x="1198" y="6144"/>
                      <a:pt x="1355" y="6112"/>
                      <a:pt x="1513" y="6049"/>
                    </a:cubicBezTo>
                    <a:cubicBezTo>
                      <a:pt x="1891" y="6932"/>
                      <a:pt x="2741" y="7562"/>
                      <a:pt x="3781" y="7562"/>
                    </a:cubicBezTo>
                    <a:cubicBezTo>
                      <a:pt x="4789" y="7562"/>
                      <a:pt x="5671" y="6932"/>
                      <a:pt x="6018" y="6049"/>
                    </a:cubicBezTo>
                    <a:cubicBezTo>
                      <a:pt x="6175" y="6112"/>
                      <a:pt x="6333" y="6144"/>
                      <a:pt x="6522" y="6144"/>
                    </a:cubicBezTo>
                    <a:cubicBezTo>
                      <a:pt x="7089" y="6144"/>
                      <a:pt x="7562" y="5671"/>
                      <a:pt x="7562" y="5136"/>
                    </a:cubicBezTo>
                    <a:lnTo>
                      <a:pt x="7562" y="4474"/>
                    </a:lnTo>
                    <a:cubicBezTo>
                      <a:pt x="7562" y="4033"/>
                      <a:pt x="7278" y="3624"/>
                      <a:pt x="6869" y="3466"/>
                    </a:cubicBezTo>
                    <a:lnTo>
                      <a:pt x="6869" y="3088"/>
                    </a:lnTo>
                    <a:cubicBezTo>
                      <a:pt x="6869" y="1387"/>
                      <a:pt x="5514" y="1"/>
                      <a:pt x="3813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84" name="Google Shape;4726;p22">
              <a:extLst>
                <a:ext uri="{FF2B5EF4-FFF2-40B4-BE49-F238E27FC236}">
                  <a16:creationId xmlns:a16="http://schemas.microsoft.com/office/drawing/2014/main" id="{A2E9FBD9-4DF5-4AA0-B1C1-B053BB729B05}"/>
                </a:ext>
              </a:extLst>
            </p:cNvPr>
            <p:cNvSpPr/>
            <p:nvPr/>
          </p:nvSpPr>
          <p:spPr bwMode="auto">
            <a:xfrm>
              <a:off x="4510803" y="2326530"/>
              <a:ext cx="214923" cy="229968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5183;p46"/>
          <p:cNvGrpSpPr/>
          <p:nvPr/>
        </p:nvGrpSpPr>
        <p:grpSpPr>
          <a:xfrm>
            <a:off x="7016071" y="4715067"/>
            <a:ext cx="342486" cy="342514"/>
            <a:chOff x="-60988625" y="2310475"/>
            <a:chExt cx="311125" cy="311150"/>
          </a:xfrm>
          <a:solidFill>
            <a:schemeClr val="bg1"/>
          </a:solidFill>
        </p:grpSpPr>
        <p:sp>
          <p:nvSpPr>
            <p:cNvPr id="189" name="Google Shape;5184;p46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5185;p46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5186;p46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5187;p46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5188;p46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22189" y="5249928"/>
            <a:ext cx="1783785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Неправомерное использование ИИ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526062" y="1282854"/>
            <a:ext cx="159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 smtClean="0">
                <a:solidFill>
                  <a:schemeClr val="tx2"/>
                </a:solidFill>
              </a:rPr>
              <a:t>Атаки </a:t>
            </a:r>
            <a:r>
              <a:rPr lang="ru-RU" sz="1200" spc="50" smtClean="0">
                <a:solidFill>
                  <a:schemeClr val="tx2"/>
                </a:solidFill>
              </a:rPr>
              <a:t>на </a:t>
            </a:r>
            <a:r>
              <a:rPr lang="en-US" sz="1200" spc="50" smtClean="0">
                <a:solidFill>
                  <a:schemeClr val="tx2"/>
                </a:solidFill>
              </a:rPr>
              <a:t>RAG</a:t>
            </a:r>
            <a:endParaRPr lang="ru-RU" sz="1200" spc="50" dirty="0">
              <a:solidFill>
                <a:schemeClr val="tx2"/>
              </a:solidFill>
            </a:endParaRPr>
          </a:p>
        </p:txBody>
      </p:sp>
      <p:sp>
        <p:nvSpPr>
          <p:cNvPr id="196" name="Прямоугольник 195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2761587" y="1600127"/>
            <a:ext cx="1360540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Отравление данных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4199825" y="1600127"/>
            <a:ext cx="1360540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Джейлбрекинг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5638063" y="1600127"/>
            <a:ext cx="895268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Сдвиг вывода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611029" y="1600127"/>
            <a:ext cx="895268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Флудинг</a:t>
            </a:r>
            <a:r>
              <a:rPr lang="ru-RU" sz="1100" b="1" dirty="0">
                <a:solidFill>
                  <a:schemeClr val="bg1"/>
                </a:solidFill>
              </a:rPr>
              <a:t> запросов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7583995" y="1600127"/>
            <a:ext cx="1347162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Усиление галлюцинаций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9008855" y="1600127"/>
            <a:ext cx="1123201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Повторная инъекция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3893008" y="3554445"/>
            <a:ext cx="1015724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Приложения</a:t>
            </a:r>
          </a:p>
        </p:txBody>
      </p:sp>
      <p:cxnSp>
        <p:nvCxnSpPr>
          <p:cNvPr id="203" name="Прямая со стрелкой 202"/>
          <p:cNvCxnSpPr/>
          <p:nvPr/>
        </p:nvCxnSpPr>
        <p:spPr>
          <a:xfrm>
            <a:off x="3517140" y="3704205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10209752" y="1600127"/>
            <a:ext cx="1234273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Перехват контекста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Скругленный прямоугольник 159"/>
          <p:cNvSpPr/>
          <p:nvPr/>
        </p:nvSpPr>
        <p:spPr>
          <a:xfrm>
            <a:off x="396235" y="2463029"/>
            <a:ext cx="2182304" cy="3516191"/>
          </a:xfrm>
          <a:prstGeom prst="roundRect">
            <a:avLst>
              <a:gd name="adj" fmla="val 62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ЗАМЫСЕЛ РАЗРАБОТКИ СЗИ ДЛЯ ИИ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379" y="2416131"/>
            <a:ext cx="8845270" cy="372982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05822" y="2370101"/>
            <a:ext cx="23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>
                <a:solidFill>
                  <a:schemeClr val="tx2"/>
                </a:solidFill>
              </a:rPr>
              <a:t>Границы систем 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1586" y="2170213"/>
            <a:ext cx="148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50" dirty="0" err="1" smtClean="0">
                <a:solidFill>
                  <a:srgbClr val="00B050"/>
                </a:solidFill>
              </a:rPr>
              <a:t>RAG@ff</a:t>
            </a:r>
            <a:endParaRPr lang="ru-RU" sz="1200" b="1" spc="50" dirty="0">
              <a:solidFill>
                <a:srgbClr val="00B05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87825" y="2614436"/>
            <a:ext cx="8567981" cy="3346329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682220" y="1299413"/>
            <a:ext cx="8862429" cy="905912"/>
          </a:xfrm>
          <a:prstGeom prst="roundRect">
            <a:avLst>
              <a:gd name="adj" fmla="val 62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TextBox 138"/>
          <p:cNvSpPr txBox="1"/>
          <p:nvPr/>
        </p:nvSpPr>
        <p:spPr>
          <a:xfrm>
            <a:off x="445151" y="2463029"/>
            <a:ext cx="2198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 err="1" smtClean="0">
                <a:solidFill>
                  <a:schemeClr val="tx2"/>
                </a:solidFill>
              </a:rPr>
              <a:t>Недоверенная</a:t>
            </a:r>
            <a:r>
              <a:rPr lang="ru-RU" sz="1200" spc="50" dirty="0" smtClean="0">
                <a:solidFill>
                  <a:schemeClr val="tx2"/>
                </a:solidFill>
              </a:rPr>
              <a:t> ИИ-среда</a:t>
            </a:r>
            <a:endParaRPr lang="ru-RU" sz="1200" spc="50" dirty="0">
              <a:solidFill>
                <a:schemeClr val="tx2"/>
              </a:solidFill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4075" y="2795086"/>
            <a:ext cx="1801899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solidFill>
                  <a:schemeClr val="bg1"/>
                </a:solidFill>
              </a:rPr>
              <a:t>Предобученные</a:t>
            </a:r>
            <a:r>
              <a:rPr lang="ru-RU" sz="1100" dirty="0" smtClean="0">
                <a:solidFill>
                  <a:schemeClr val="bg1"/>
                </a:solidFill>
              </a:rPr>
              <a:t> модели </a:t>
            </a:r>
            <a:r>
              <a:rPr lang="ru-RU" sz="1100" dirty="0">
                <a:solidFill>
                  <a:schemeClr val="bg1"/>
                </a:solidFill>
              </a:rPr>
              <a:t>машинного обучения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3268" y="3419506"/>
            <a:ext cx="1793014" cy="53750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Открытые наборы данных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09796" y="4039605"/>
            <a:ext cx="1790457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Чужая инфраструктура машинного </a:t>
            </a:r>
            <a:r>
              <a:rPr lang="ru-RU" sz="1100" dirty="0">
                <a:solidFill>
                  <a:schemeClr val="bg1"/>
                </a:solidFill>
              </a:rPr>
              <a:t>обучения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22189" y="4654330"/>
            <a:ext cx="1783785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Уязвимые программные компоненты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543997" y="2614436"/>
            <a:ext cx="2198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 smtClean="0">
                <a:solidFill>
                  <a:schemeClr val="tx2"/>
                </a:solidFill>
              </a:rPr>
              <a:t>Доверенная среда</a:t>
            </a:r>
            <a:endParaRPr lang="ru-RU" sz="1200" spc="50" dirty="0">
              <a:solidFill>
                <a:schemeClr val="tx2"/>
              </a:solidFill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734018" y="2174906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100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4" name="Прямая со стрелкой 73"/>
          <p:cNvCxnSpPr/>
          <p:nvPr/>
        </p:nvCxnSpPr>
        <p:spPr>
          <a:xfrm>
            <a:off x="4955998" y="3638054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4930324" y="3820094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094834" y="3441598"/>
            <a:ext cx="422305" cy="360603"/>
            <a:chOff x="12865" y="6732831"/>
            <a:chExt cx="666848" cy="593689"/>
          </a:xfrm>
        </p:grpSpPr>
        <p:sp>
          <p:nvSpPr>
            <p:cNvPr id="63" name="Google Shape;4756;p22">
              <a:extLst>
                <a:ext uri="{FF2B5EF4-FFF2-40B4-BE49-F238E27FC236}">
                  <a16:creationId xmlns:a16="http://schemas.microsoft.com/office/drawing/2014/main" id="{BF9E26A6-1FF2-445A-AD25-7A1A53D44ED0}"/>
                </a:ext>
              </a:extLst>
            </p:cNvPr>
            <p:cNvSpPr/>
            <p:nvPr/>
          </p:nvSpPr>
          <p:spPr>
            <a:xfrm>
              <a:off x="52642" y="6732831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4757;p22">
              <a:extLst>
                <a:ext uri="{FF2B5EF4-FFF2-40B4-BE49-F238E27FC236}">
                  <a16:creationId xmlns:a16="http://schemas.microsoft.com/office/drawing/2014/main" id="{50D718E8-78D1-41E2-BE9B-D905499A3579}"/>
                </a:ext>
              </a:extLst>
            </p:cNvPr>
            <p:cNvSpPr/>
            <p:nvPr/>
          </p:nvSpPr>
          <p:spPr>
            <a:xfrm>
              <a:off x="292206" y="7005972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4758;p22">
              <a:extLst>
                <a:ext uri="{FF2B5EF4-FFF2-40B4-BE49-F238E27FC236}">
                  <a16:creationId xmlns:a16="http://schemas.microsoft.com/office/drawing/2014/main" id="{23E054C4-2F4F-4E80-A8BA-F72431981E7B}"/>
                </a:ext>
              </a:extLst>
            </p:cNvPr>
            <p:cNvSpPr/>
            <p:nvPr/>
          </p:nvSpPr>
          <p:spPr>
            <a:xfrm>
              <a:off x="250214" y="7042189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4756;p22">
              <a:extLst>
                <a:ext uri="{FF2B5EF4-FFF2-40B4-BE49-F238E27FC236}">
                  <a16:creationId xmlns:a16="http://schemas.microsoft.com/office/drawing/2014/main" id="{3F059562-5A01-453C-8416-C17837B7F7A8}"/>
                </a:ext>
              </a:extLst>
            </p:cNvPr>
            <p:cNvSpPr/>
            <p:nvPr/>
          </p:nvSpPr>
          <p:spPr>
            <a:xfrm>
              <a:off x="230224" y="6842262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757;p22">
              <a:extLst>
                <a:ext uri="{FF2B5EF4-FFF2-40B4-BE49-F238E27FC236}">
                  <a16:creationId xmlns:a16="http://schemas.microsoft.com/office/drawing/2014/main" id="{C7C4CDA8-D315-4B2B-A3D6-B707F3EBFCB0}"/>
                </a:ext>
              </a:extLst>
            </p:cNvPr>
            <p:cNvSpPr/>
            <p:nvPr/>
          </p:nvSpPr>
          <p:spPr>
            <a:xfrm>
              <a:off x="364085" y="7115403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758;p22">
              <a:extLst>
                <a:ext uri="{FF2B5EF4-FFF2-40B4-BE49-F238E27FC236}">
                  <a16:creationId xmlns:a16="http://schemas.microsoft.com/office/drawing/2014/main" id="{0330F474-BB0C-4F14-8399-5FF7F361DAE6}"/>
                </a:ext>
              </a:extLst>
            </p:cNvPr>
            <p:cNvSpPr/>
            <p:nvPr/>
          </p:nvSpPr>
          <p:spPr>
            <a:xfrm>
              <a:off x="322093" y="7151620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756;p22">
              <a:extLst>
                <a:ext uri="{FF2B5EF4-FFF2-40B4-BE49-F238E27FC236}">
                  <a16:creationId xmlns:a16="http://schemas.microsoft.com/office/drawing/2014/main" id="{8F153E85-5976-4B66-8A30-640A54671AF4}"/>
                </a:ext>
              </a:extLst>
            </p:cNvPr>
            <p:cNvSpPr/>
            <p:nvPr/>
          </p:nvSpPr>
          <p:spPr>
            <a:xfrm>
              <a:off x="12865" y="6914185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757;p22">
              <a:extLst>
                <a:ext uri="{FF2B5EF4-FFF2-40B4-BE49-F238E27FC236}">
                  <a16:creationId xmlns:a16="http://schemas.microsoft.com/office/drawing/2014/main" id="{7DC2F524-5E8A-4B80-8328-C529E441CF79}"/>
                </a:ext>
              </a:extLst>
            </p:cNvPr>
            <p:cNvSpPr/>
            <p:nvPr/>
          </p:nvSpPr>
          <p:spPr>
            <a:xfrm>
              <a:off x="252429" y="7187326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4758;p22">
              <a:extLst>
                <a:ext uri="{FF2B5EF4-FFF2-40B4-BE49-F238E27FC236}">
                  <a16:creationId xmlns:a16="http://schemas.microsoft.com/office/drawing/2014/main" id="{64484791-C5E3-471F-808A-0888F913E54E}"/>
                </a:ext>
              </a:extLst>
            </p:cNvPr>
            <p:cNvSpPr/>
            <p:nvPr/>
          </p:nvSpPr>
          <p:spPr>
            <a:xfrm>
              <a:off x="210437" y="7223543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4756;p22">
              <a:extLst>
                <a:ext uri="{FF2B5EF4-FFF2-40B4-BE49-F238E27FC236}">
                  <a16:creationId xmlns:a16="http://schemas.microsoft.com/office/drawing/2014/main" id="{05A88A2F-3A5E-46D4-86F6-D3D0648763D1}"/>
                </a:ext>
              </a:extLst>
            </p:cNvPr>
            <p:cNvSpPr/>
            <p:nvPr/>
          </p:nvSpPr>
          <p:spPr>
            <a:xfrm>
              <a:off x="346289" y="6994899"/>
              <a:ext cx="333424" cy="331621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4757;p22">
              <a:extLst>
                <a:ext uri="{FF2B5EF4-FFF2-40B4-BE49-F238E27FC236}">
                  <a16:creationId xmlns:a16="http://schemas.microsoft.com/office/drawing/2014/main" id="{327B47DB-CE54-4D70-AFE5-58BC1D43AE1C}"/>
                </a:ext>
              </a:extLst>
            </p:cNvPr>
            <p:cNvSpPr/>
            <p:nvPr/>
          </p:nvSpPr>
          <p:spPr>
            <a:xfrm>
              <a:off x="585853" y="7268040"/>
              <a:ext cx="51059" cy="23073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758;p22">
              <a:extLst>
                <a:ext uri="{FF2B5EF4-FFF2-40B4-BE49-F238E27FC236}">
                  <a16:creationId xmlns:a16="http://schemas.microsoft.com/office/drawing/2014/main" id="{DC03063B-BF92-4262-B784-CF3975992D45}"/>
                </a:ext>
              </a:extLst>
            </p:cNvPr>
            <p:cNvSpPr/>
            <p:nvPr/>
          </p:nvSpPr>
          <p:spPr>
            <a:xfrm>
              <a:off x="543861" y="7304257"/>
              <a:ext cx="5775" cy="26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  <a:scene3d>
              <a:camera prst="isometricOffAxis2Left"/>
              <a:lightRig rig="threePt" dir="t"/>
            </a:scene3d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Скругленный прямоугольник 87"/>
          <p:cNvSpPr/>
          <p:nvPr/>
        </p:nvSpPr>
        <p:spPr>
          <a:xfrm>
            <a:off x="4955998" y="5441204"/>
            <a:ext cx="2841367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Обучающие и обрабатываемые данные 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363509" y="2953936"/>
            <a:ext cx="2156430" cy="12620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363508" y="2953938"/>
            <a:ext cx="2156431" cy="3600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Сервис машинного обучения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5417259" y="3815877"/>
            <a:ext cx="119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Инфраструктура обучения</a:t>
            </a:r>
          </a:p>
        </p:txBody>
      </p:sp>
      <p:sp>
        <p:nvSpPr>
          <p:cNvPr id="92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6877792" y="3365880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6392637" y="3804096"/>
            <a:ext cx="1363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Модель МО</a:t>
            </a:r>
            <a:endParaRPr lang="ru-RU" sz="1000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6433240" y="3671867"/>
            <a:ext cx="345541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6413290" y="3465305"/>
            <a:ext cx="345541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5760927" y="3336480"/>
            <a:ext cx="454509" cy="453264"/>
            <a:chOff x="3585481" y="7105411"/>
            <a:chExt cx="454509" cy="453264"/>
          </a:xfrm>
        </p:grpSpPr>
        <p:sp>
          <p:nvSpPr>
            <p:cNvPr id="96" name="Google Shape;4570;p21">
              <a:extLst>
                <a:ext uri="{FF2B5EF4-FFF2-40B4-BE49-F238E27FC236}">
                  <a16:creationId xmlns:a16="http://schemas.microsoft.com/office/drawing/2014/main" id="{04E1A659-949E-4DD3-B06C-788424512BD9}"/>
                </a:ext>
              </a:extLst>
            </p:cNvPr>
            <p:cNvSpPr/>
            <p:nvPr/>
          </p:nvSpPr>
          <p:spPr>
            <a:xfrm>
              <a:off x="3673780" y="7193076"/>
              <a:ext cx="277959" cy="277958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4571;p21">
              <a:extLst>
                <a:ext uri="{FF2B5EF4-FFF2-40B4-BE49-F238E27FC236}">
                  <a16:creationId xmlns:a16="http://schemas.microsoft.com/office/drawing/2014/main" id="{B211BFCB-535D-4AC2-8FE4-89D7DA313274}"/>
                </a:ext>
              </a:extLst>
            </p:cNvPr>
            <p:cNvSpPr/>
            <p:nvPr/>
          </p:nvSpPr>
          <p:spPr>
            <a:xfrm>
              <a:off x="3585481" y="7105411"/>
              <a:ext cx="454509" cy="453264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Скругленный прямоугольник 97"/>
          <p:cNvSpPr/>
          <p:nvPr/>
        </p:nvSpPr>
        <p:spPr>
          <a:xfrm>
            <a:off x="8793349" y="3505937"/>
            <a:ext cx="805131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Плагины</a:t>
            </a:r>
          </a:p>
        </p:txBody>
      </p:sp>
      <p:cxnSp>
        <p:nvCxnSpPr>
          <p:cNvPr id="140" name="Прямая со стрелкой 139"/>
          <p:cNvCxnSpPr/>
          <p:nvPr/>
        </p:nvCxnSpPr>
        <p:spPr>
          <a:xfrm flipH="1" flipV="1">
            <a:off x="6413291" y="4262720"/>
            <a:ext cx="19949" cy="11784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9995046" y="2910148"/>
            <a:ext cx="1256747" cy="24095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101393" y="3687539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Базы данных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061534" y="4429517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Веб приложения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10209753" y="5056762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Сервисы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9990654" y="2910150"/>
            <a:ext cx="1261140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Внешние сервисы</a:t>
            </a:r>
          </a:p>
        </p:txBody>
      </p:sp>
      <p:sp>
        <p:nvSpPr>
          <p:cNvPr id="153" name="Google Shape;5215;p46"/>
          <p:cNvSpPr/>
          <p:nvPr/>
        </p:nvSpPr>
        <p:spPr>
          <a:xfrm>
            <a:off x="10433713" y="3306475"/>
            <a:ext cx="462401" cy="420080"/>
          </a:xfrm>
          <a:custGeom>
            <a:avLst/>
            <a:gdLst/>
            <a:ahLst/>
            <a:cxnLst/>
            <a:rect l="l" t="t" r="r" b="b"/>
            <a:pathLst>
              <a:path w="12729" h="11564" extrusionOk="0">
                <a:moveTo>
                  <a:pt x="3750" y="851"/>
                </a:moveTo>
                <a:cubicBezTo>
                  <a:pt x="5420" y="851"/>
                  <a:pt x="6617" y="1513"/>
                  <a:pt x="6617" y="2112"/>
                </a:cubicBezTo>
                <a:cubicBezTo>
                  <a:pt x="6617" y="2679"/>
                  <a:pt x="5420" y="3309"/>
                  <a:pt x="3750" y="3309"/>
                </a:cubicBezTo>
                <a:cubicBezTo>
                  <a:pt x="2206" y="3309"/>
                  <a:pt x="851" y="2679"/>
                  <a:pt x="851" y="2112"/>
                </a:cubicBezTo>
                <a:cubicBezTo>
                  <a:pt x="851" y="1481"/>
                  <a:pt x="2112" y="851"/>
                  <a:pt x="3750" y="851"/>
                </a:cubicBezTo>
                <a:close/>
                <a:moveTo>
                  <a:pt x="6617" y="3403"/>
                </a:moveTo>
                <a:lnTo>
                  <a:pt x="6617" y="3781"/>
                </a:lnTo>
                <a:cubicBezTo>
                  <a:pt x="5829" y="4222"/>
                  <a:pt x="5199" y="4884"/>
                  <a:pt x="4821" y="5672"/>
                </a:cubicBezTo>
                <a:cubicBezTo>
                  <a:pt x="4475" y="5766"/>
                  <a:pt x="4096" y="5766"/>
                  <a:pt x="3750" y="5766"/>
                </a:cubicBezTo>
                <a:cubicBezTo>
                  <a:pt x="2206" y="5766"/>
                  <a:pt x="851" y="5136"/>
                  <a:pt x="851" y="4506"/>
                </a:cubicBezTo>
                <a:lnTo>
                  <a:pt x="851" y="3403"/>
                </a:lnTo>
                <a:cubicBezTo>
                  <a:pt x="1639" y="3939"/>
                  <a:pt x="2742" y="4159"/>
                  <a:pt x="3750" y="4159"/>
                </a:cubicBezTo>
                <a:cubicBezTo>
                  <a:pt x="4727" y="4159"/>
                  <a:pt x="5829" y="3939"/>
                  <a:pt x="6617" y="3403"/>
                </a:cubicBezTo>
                <a:close/>
                <a:moveTo>
                  <a:pt x="883" y="5913"/>
                </a:moveTo>
                <a:cubicBezTo>
                  <a:pt x="1396" y="6254"/>
                  <a:pt x="2361" y="6617"/>
                  <a:pt x="3750" y="6617"/>
                </a:cubicBezTo>
                <a:cubicBezTo>
                  <a:pt x="4033" y="6617"/>
                  <a:pt x="4254" y="6617"/>
                  <a:pt x="4538" y="6585"/>
                </a:cubicBezTo>
                <a:lnTo>
                  <a:pt x="4538" y="6585"/>
                </a:lnTo>
                <a:cubicBezTo>
                  <a:pt x="4475" y="6869"/>
                  <a:pt x="4475" y="7184"/>
                  <a:pt x="4475" y="7467"/>
                </a:cubicBezTo>
                <a:cubicBezTo>
                  <a:pt x="4475" y="7719"/>
                  <a:pt x="4506" y="7971"/>
                  <a:pt x="4538" y="8255"/>
                </a:cubicBezTo>
                <a:cubicBezTo>
                  <a:pt x="4317" y="8287"/>
                  <a:pt x="4033" y="8287"/>
                  <a:pt x="3781" y="8287"/>
                </a:cubicBezTo>
                <a:cubicBezTo>
                  <a:pt x="2269" y="8287"/>
                  <a:pt x="883" y="7656"/>
                  <a:pt x="883" y="7026"/>
                </a:cubicBezTo>
                <a:lnTo>
                  <a:pt x="883" y="5913"/>
                </a:lnTo>
                <a:close/>
                <a:moveTo>
                  <a:pt x="851" y="8350"/>
                </a:moveTo>
                <a:cubicBezTo>
                  <a:pt x="1639" y="8917"/>
                  <a:pt x="2773" y="9106"/>
                  <a:pt x="3750" y="9106"/>
                </a:cubicBezTo>
                <a:cubicBezTo>
                  <a:pt x="4096" y="9106"/>
                  <a:pt x="4412" y="9074"/>
                  <a:pt x="4727" y="9043"/>
                </a:cubicBezTo>
                <a:cubicBezTo>
                  <a:pt x="4979" y="9547"/>
                  <a:pt x="5294" y="10019"/>
                  <a:pt x="5672" y="10397"/>
                </a:cubicBezTo>
                <a:cubicBezTo>
                  <a:pt x="5136" y="10649"/>
                  <a:pt x="4475" y="10775"/>
                  <a:pt x="3750" y="10775"/>
                </a:cubicBezTo>
                <a:cubicBezTo>
                  <a:pt x="2112" y="10775"/>
                  <a:pt x="851" y="10082"/>
                  <a:pt x="851" y="9547"/>
                </a:cubicBezTo>
                <a:lnTo>
                  <a:pt x="851" y="8350"/>
                </a:lnTo>
                <a:close/>
                <a:moveTo>
                  <a:pt x="8570" y="4159"/>
                </a:moveTo>
                <a:cubicBezTo>
                  <a:pt x="10366" y="4159"/>
                  <a:pt x="11878" y="5640"/>
                  <a:pt x="11878" y="7467"/>
                </a:cubicBezTo>
                <a:cubicBezTo>
                  <a:pt x="11878" y="9263"/>
                  <a:pt x="10366" y="10775"/>
                  <a:pt x="8570" y="10775"/>
                </a:cubicBezTo>
                <a:cubicBezTo>
                  <a:pt x="6743" y="10775"/>
                  <a:pt x="5262" y="9263"/>
                  <a:pt x="5262" y="7467"/>
                </a:cubicBezTo>
                <a:cubicBezTo>
                  <a:pt x="5262" y="5609"/>
                  <a:pt x="6743" y="4159"/>
                  <a:pt x="8570" y="4159"/>
                </a:cubicBezTo>
                <a:close/>
                <a:moveTo>
                  <a:pt x="3781" y="1"/>
                </a:moveTo>
                <a:cubicBezTo>
                  <a:pt x="1797" y="1"/>
                  <a:pt x="64" y="851"/>
                  <a:pt x="64" y="2112"/>
                </a:cubicBezTo>
                <a:lnTo>
                  <a:pt x="64" y="9547"/>
                </a:lnTo>
                <a:cubicBezTo>
                  <a:pt x="1" y="10082"/>
                  <a:pt x="442" y="10649"/>
                  <a:pt x="1230" y="11027"/>
                </a:cubicBezTo>
                <a:cubicBezTo>
                  <a:pt x="1891" y="11405"/>
                  <a:pt x="2805" y="11563"/>
                  <a:pt x="3750" y="11563"/>
                </a:cubicBezTo>
                <a:cubicBezTo>
                  <a:pt x="4790" y="11563"/>
                  <a:pt x="5735" y="11311"/>
                  <a:pt x="6428" y="10964"/>
                </a:cubicBezTo>
                <a:cubicBezTo>
                  <a:pt x="7058" y="11342"/>
                  <a:pt x="7814" y="11563"/>
                  <a:pt x="8602" y="11563"/>
                </a:cubicBezTo>
                <a:cubicBezTo>
                  <a:pt x="10870" y="11563"/>
                  <a:pt x="12729" y="9704"/>
                  <a:pt x="12729" y="7404"/>
                </a:cubicBezTo>
                <a:cubicBezTo>
                  <a:pt x="12729" y="5136"/>
                  <a:pt x="10870" y="3277"/>
                  <a:pt x="8602" y="3277"/>
                </a:cubicBezTo>
                <a:cubicBezTo>
                  <a:pt x="8192" y="3277"/>
                  <a:pt x="7846" y="3309"/>
                  <a:pt x="7499" y="3435"/>
                </a:cubicBezTo>
                <a:lnTo>
                  <a:pt x="7499" y="2049"/>
                </a:lnTo>
                <a:cubicBezTo>
                  <a:pt x="7499" y="1481"/>
                  <a:pt x="7058" y="914"/>
                  <a:pt x="6302" y="536"/>
                </a:cubicBezTo>
                <a:cubicBezTo>
                  <a:pt x="5640" y="158"/>
                  <a:pt x="4727" y="1"/>
                  <a:pt x="3781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4" name="Google Shape;4997;p45"/>
          <p:cNvSpPr/>
          <p:nvPr/>
        </p:nvSpPr>
        <p:spPr>
          <a:xfrm>
            <a:off x="10383028" y="4663497"/>
            <a:ext cx="474509" cy="444849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9" name="Google Shape;4929;p45"/>
          <p:cNvSpPr/>
          <p:nvPr/>
        </p:nvSpPr>
        <p:spPr>
          <a:xfrm>
            <a:off x="10359681" y="3952080"/>
            <a:ext cx="551095" cy="548564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1A8C856-5A61-4A16-B872-0F0B392F5AD9}"/>
              </a:ext>
            </a:extLst>
          </p:cNvPr>
          <p:cNvSpPr txBox="1"/>
          <p:nvPr/>
        </p:nvSpPr>
        <p:spPr bwMode="auto">
          <a:xfrm>
            <a:off x="2734705" y="3784995"/>
            <a:ext cx="103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Пользователи</a:t>
            </a:r>
            <a:endParaRPr lang="ru-RU" sz="1000" dirty="0">
              <a:solidFill>
                <a:srgbClr val="FF0000"/>
              </a:solidFill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>
            <a:off x="7597002" y="3588689"/>
            <a:ext cx="1134375" cy="97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7571328" y="3770729"/>
            <a:ext cx="116005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9622138" y="3598480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H="1">
            <a:off x="9596464" y="3780520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Скругленный прямоугольник 154"/>
          <p:cNvSpPr/>
          <p:nvPr/>
        </p:nvSpPr>
        <p:spPr>
          <a:xfrm>
            <a:off x="4762775" y="4310236"/>
            <a:ext cx="1437049" cy="9327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4748466" y="4310238"/>
            <a:ext cx="1452486" cy="3600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Данные для </a:t>
            </a:r>
            <a:r>
              <a:rPr lang="ru-RU" sz="1000" b="1" dirty="0" err="1">
                <a:solidFill>
                  <a:schemeClr val="bg1"/>
                </a:solidFill>
              </a:rPr>
              <a:t>дообучения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5229408" y="4732447"/>
            <a:ext cx="462401" cy="420080"/>
            <a:chOff x="6360328" y="5813703"/>
            <a:chExt cx="462401" cy="420080"/>
          </a:xfrm>
        </p:grpSpPr>
        <p:sp>
          <p:nvSpPr>
            <p:cNvPr id="158" name="Google Shape;5215;p46"/>
            <p:cNvSpPr/>
            <p:nvPr/>
          </p:nvSpPr>
          <p:spPr>
            <a:xfrm>
              <a:off x="6360328" y="5813703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5109;p45"/>
            <p:cNvSpPr/>
            <p:nvPr/>
          </p:nvSpPr>
          <p:spPr>
            <a:xfrm rot="18946244">
              <a:off x="6616898" y="6038228"/>
              <a:ext cx="108975" cy="105025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1" name="Скругленный прямоугольник 170"/>
          <p:cNvSpPr/>
          <p:nvPr/>
        </p:nvSpPr>
        <p:spPr>
          <a:xfrm>
            <a:off x="6818508" y="4454749"/>
            <a:ext cx="2225211" cy="9327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6804198" y="4267128"/>
            <a:ext cx="2249115" cy="2987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Данные для адаптации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6884406" y="5079365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RAG</a:t>
            </a:r>
            <a:endParaRPr lang="ru-RU" sz="12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7513408" y="5089431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ICA</a:t>
            </a:r>
            <a:endParaRPr lang="ru-RU" sz="12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FCA055A-7826-4A51-AD26-D74C376FE8EA}"/>
              </a:ext>
            </a:extLst>
          </p:cNvPr>
          <p:cNvSpPr txBox="1"/>
          <p:nvPr/>
        </p:nvSpPr>
        <p:spPr bwMode="auto">
          <a:xfrm>
            <a:off x="8210836" y="5109807"/>
            <a:ext cx="57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COT</a:t>
            </a:r>
            <a:endParaRPr lang="ru-RU" sz="1200" dirty="0"/>
          </a:p>
        </p:txBody>
      </p:sp>
      <p:grpSp>
        <p:nvGrpSpPr>
          <p:cNvPr id="179" name="Группа 178"/>
          <p:cNvGrpSpPr/>
          <p:nvPr/>
        </p:nvGrpSpPr>
        <p:grpSpPr>
          <a:xfrm>
            <a:off x="8280358" y="4646287"/>
            <a:ext cx="502062" cy="500742"/>
            <a:chOff x="4994307" y="2109719"/>
            <a:chExt cx="502062" cy="500742"/>
          </a:xfrm>
        </p:grpSpPr>
        <p:sp>
          <p:nvSpPr>
            <p:cNvPr id="180" name="Google Shape;8690;p54"/>
            <p:cNvSpPr/>
            <p:nvPr/>
          </p:nvSpPr>
          <p:spPr>
            <a:xfrm>
              <a:off x="4994307" y="2109719"/>
              <a:ext cx="502062" cy="500742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4726;p22">
              <a:extLst>
                <a:ext uri="{FF2B5EF4-FFF2-40B4-BE49-F238E27FC236}">
                  <a16:creationId xmlns:a16="http://schemas.microsoft.com/office/drawing/2014/main" id="{A2E9FBD9-4DF5-4AA0-B1C1-B053BB729B05}"/>
                </a:ext>
              </a:extLst>
            </p:cNvPr>
            <p:cNvSpPr/>
            <p:nvPr/>
          </p:nvSpPr>
          <p:spPr bwMode="auto">
            <a:xfrm>
              <a:off x="5133282" y="2172798"/>
              <a:ext cx="214923" cy="229968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7554358" y="4646287"/>
            <a:ext cx="495519" cy="448198"/>
            <a:chOff x="4230207" y="2109719"/>
            <a:chExt cx="495519" cy="448198"/>
          </a:xfrm>
        </p:grpSpPr>
        <p:grpSp>
          <p:nvGrpSpPr>
            <p:cNvPr id="183" name="Google Shape;6980;p50"/>
            <p:cNvGrpSpPr/>
            <p:nvPr/>
          </p:nvGrpSpPr>
          <p:grpSpPr>
            <a:xfrm>
              <a:off x="4230207" y="2109719"/>
              <a:ext cx="420325" cy="448198"/>
              <a:chOff x="-33673825" y="1916675"/>
              <a:chExt cx="273325" cy="291450"/>
            </a:xfrm>
            <a:solidFill>
              <a:schemeClr val="bg1"/>
            </a:solidFill>
          </p:grpSpPr>
          <p:sp>
            <p:nvSpPr>
              <p:cNvPr id="185" name="Google Shape;6981;p50"/>
              <p:cNvSpPr/>
              <p:nvPr/>
            </p:nvSpPr>
            <p:spPr>
              <a:xfrm>
                <a:off x="-33486375" y="1950550"/>
                <a:ext cx="858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403" extrusionOk="0">
                    <a:moveTo>
                      <a:pt x="379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79" y="693"/>
                    </a:cubicBezTo>
                    <a:lnTo>
                      <a:pt x="1072" y="693"/>
                    </a:lnTo>
                    <a:cubicBezTo>
                      <a:pt x="1639" y="693"/>
                      <a:pt x="2111" y="1166"/>
                      <a:pt x="2111" y="1733"/>
                    </a:cubicBezTo>
                    <a:lnTo>
                      <a:pt x="2111" y="2269"/>
                    </a:lnTo>
                    <a:lnTo>
                      <a:pt x="1985" y="2174"/>
                    </a:lnTo>
                    <a:cubicBezTo>
                      <a:pt x="1922" y="2111"/>
                      <a:pt x="1836" y="2080"/>
                      <a:pt x="1749" y="2080"/>
                    </a:cubicBezTo>
                    <a:cubicBezTo>
                      <a:pt x="1663" y="2080"/>
                      <a:pt x="1576" y="2111"/>
                      <a:pt x="1513" y="2174"/>
                    </a:cubicBezTo>
                    <a:cubicBezTo>
                      <a:pt x="1387" y="2269"/>
                      <a:pt x="1387" y="2521"/>
                      <a:pt x="1513" y="2647"/>
                    </a:cubicBezTo>
                    <a:lnTo>
                      <a:pt x="2174" y="3308"/>
                    </a:lnTo>
                    <a:cubicBezTo>
                      <a:pt x="2237" y="3371"/>
                      <a:pt x="2324" y="3403"/>
                      <a:pt x="2411" y="3403"/>
                    </a:cubicBezTo>
                    <a:cubicBezTo>
                      <a:pt x="2497" y="3403"/>
                      <a:pt x="2584" y="3371"/>
                      <a:pt x="2647" y="3308"/>
                    </a:cubicBezTo>
                    <a:lnTo>
                      <a:pt x="3309" y="2647"/>
                    </a:lnTo>
                    <a:cubicBezTo>
                      <a:pt x="3435" y="2521"/>
                      <a:pt x="3435" y="2269"/>
                      <a:pt x="3309" y="2174"/>
                    </a:cubicBezTo>
                    <a:cubicBezTo>
                      <a:pt x="3261" y="2111"/>
                      <a:pt x="3175" y="2080"/>
                      <a:pt x="3084" y="2080"/>
                    </a:cubicBezTo>
                    <a:cubicBezTo>
                      <a:pt x="2994" y="2080"/>
                      <a:pt x="2899" y="2111"/>
                      <a:pt x="2836" y="2174"/>
                    </a:cubicBezTo>
                    <a:lnTo>
                      <a:pt x="2742" y="2269"/>
                    </a:lnTo>
                    <a:lnTo>
                      <a:pt x="2742" y="1733"/>
                    </a:lnTo>
                    <a:cubicBezTo>
                      <a:pt x="2773" y="788"/>
                      <a:pt x="1985" y="0"/>
                      <a:pt x="107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6" name="Google Shape;6982;p50"/>
              <p:cNvSpPr/>
              <p:nvPr/>
            </p:nvSpPr>
            <p:spPr>
              <a:xfrm>
                <a:off x="-33605300" y="2122250"/>
                <a:ext cx="850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435" extrusionOk="0">
                    <a:moveTo>
                      <a:pt x="1024" y="0"/>
                    </a:moveTo>
                    <a:cubicBezTo>
                      <a:pt x="938" y="0"/>
                      <a:pt x="851" y="32"/>
                      <a:pt x="788" y="95"/>
                    </a:cubicBezTo>
                    <a:lnTo>
                      <a:pt x="126" y="756"/>
                    </a:lnTo>
                    <a:cubicBezTo>
                      <a:pt x="0" y="882"/>
                      <a:pt x="0" y="1134"/>
                      <a:pt x="126" y="1229"/>
                    </a:cubicBezTo>
                    <a:cubicBezTo>
                      <a:pt x="189" y="1292"/>
                      <a:pt x="276" y="1323"/>
                      <a:pt x="363" y="1323"/>
                    </a:cubicBezTo>
                    <a:cubicBezTo>
                      <a:pt x="449" y="1323"/>
                      <a:pt x="536" y="1292"/>
                      <a:pt x="599" y="1229"/>
                    </a:cubicBezTo>
                    <a:lnTo>
                      <a:pt x="725" y="1134"/>
                    </a:lnTo>
                    <a:lnTo>
                      <a:pt x="725" y="1670"/>
                    </a:lnTo>
                    <a:cubicBezTo>
                      <a:pt x="662" y="2174"/>
                      <a:pt x="820" y="2615"/>
                      <a:pt x="1135" y="2930"/>
                    </a:cubicBezTo>
                    <a:cubicBezTo>
                      <a:pt x="1450" y="3245"/>
                      <a:pt x="1891" y="3434"/>
                      <a:pt x="2363" y="3434"/>
                    </a:cubicBezTo>
                    <a:lnTo>
                      <a:pt x="3025" y="3434"/>
                    </a:lnTo>
                    <a:cubicBezTo>
                      <a:pt x="3245" y="3434"/>
                      <a:pt x="3403" y="3277"/>
                      <a:pt x="3403" y="3088"/>
                    </a:cubicBezTo>
                    <a:cubicBezTo>
                      <a:pt x="3403" y="2899"/>
                      <a:pt x="3245" y="2741"/>
                      <a:pt x="3025" y="2741"/>
                    </a:cubicBezTo>
                    <a:lnTo>
                      <a:pt x="2363" y="2741"/>
                    </a:lnTo>
                    <a:cubicBezTo>
                      <a:pt x="1828" y="2741"/>
                      <a:pt x="1355" y="2269"/>
                      <a:pt x="1355" y="1670"/>
                    </a:cubicBezTo>
                    <a:lnTo>
                      <a:pt x="1355" y="1134"/>
                    </a:lnTo>
                    <a:lnTo>
                      <a:pt x="1450" y="1229"/>
                    </a:lnTo>
                    <a:cubicBezTo>
                      <a:pt x="1513" y="1292"/>
                      <a:pt x="1607" y="1323"/>
                      <a:pt x="1698" y="1323"/>
                    </a:cubicBezTo>
                    <a:cubicBezTo>
                      <a:pt x="1788" y="1323"/>
                      <a:pt x="1875" y="1292"/>
                      <a:pt x="1922" y="1229"/>
                    </a:cubicBezTo>
                    <a:cubicBezTo>
                      <a:pt x="2048" y="1134"/>
                      <a:pt x="2048" y="882"/>
                      <a:pt x="1922" y="756"/>
                    </a:cubicBezTo>
                    <a:lnTo>
                      <a:pt x="1261" y="95"/>
                    </a:lnTo>
                    <a:cubicBezTo>
                      <a:pt x="1198" y="32"/>
                      <a:pt x="1111" y="0"/>
                      <a:pt x="102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7" name="Google Shape;6983;p50"/>
              <p:cNvSpPr/>
              <p:nvPr/>
            </p:nvSpPr>
            <p:spPr>
              <a:xfrm>
                <a:off x="-33673825" y="1916675"/>
                <a:ext cx="189050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7562" extrusionOk="0">
                    <a:moveTo>
                      <a:pt x="3718" y="694"/>
                    </a:moveTo>
                    <a:cubicBezTo>
                      <a:pt x="5073" y="694"/>
                      <a:pt x="6144" y="1733"/>
                      <a:pt x="6144" y="3088"/>
                    </a:cubicBezTo>
                    <a:lnTo>
                      <a:pt x="6144" y="3466"/>
                    </a:lnTo>
                    <a:lnTo>
                      <a:pt x="6081" y="3466"/>
                    </a:lnTo>
                    <a:cubicBezTo>
                      <a:pt x="5986" y="2647"/>
                      <a:pt x="5262" y="2048"/>
                      <a:pt x="4411" y="2048"/>
                    </a:cubicBezTo>
                    <a:lnTo>
                      <a:pt x="3025" y="2048"/>
                    </a:lnTo>
                    <a:cubicBezTo>
                      <a:pt x="2143" y="2048"/>
                      <a:pt x="1481" y="2678"/>
                      <a:pt x="1324" y="3466"/>
                    </a:cubicBezTo>
                    <a:lnTo>
                      <a:pt x="1292" y="3466"/>
                    </a:lnTo>
                    <a:lnTo>
                      <a:pt x="1292" y="3088"/>
                    </a:lnTo>
                    <a:cubicBezTo>
                      <a:pt x="1355" y="1733"/>
                      <a:pt x="2426" y="694"/>
                      <a:pt x="3718" y="694"/>
                    </a:cubicBezTo>
                    <a:close/>
                    <a:moveTo>
                      <a:pt x="4380" y="2741"/>
                    </a:moveTo>
                    <a:cubicBezTo>
                      <a:pt x="4915" y="2741"/>
                      <a:pt x="5388" y="3214"/>
                      <a:pt x="5388" y="3750"/>
                    </a:cubicBezTo>
                    <a:lnTo>
                      <a:pt x="5388" y="4096"/>
                    </a:lnTo>
                    <a:lnTo>
                      <a:pt x="5388" y="4096"/>
                    </a:lnTo>
                    <a:cubicBezTo>
                      <a:pt x="5153" y="4096"/>
                      <a:pt x="4907" y="4091"/>
                      <a:pt x="4821" y="4033"/>
                    </a:cubicBezTo>
                    <a:cubicBezTo>
                      <a:pt x="4789" y="4002"/>
                      <a:pt x="4758" y="3876"/>
                      <a:pt x="4758" y="3781"/>
                    </a:cubicBezTo>
                    <a:cubicBezTo>
                      <a:pt x="4758" y="3592"/>
                      <a:pt x="4600" y="3435"/>
                      <a:pt x="4411" y="3435"/>
                    </a:cubicBezTo>
                    <a:cubicBezTo>
                      <a:pt x="4191" y="3435"/>
                      <a:pt x="4033" y="3592"/>
                      <a:pt x="4033" y="3781"/>
                    </a:cubicBezTo>
                    <a:cubicBezTo>
                      <a:pt x="4033" y="3876"/>
                      <a:pt x="4033" y="4002"/>
                      <a:pt x="3970" y="4033"/>
                    </a:cubicBezTo>
                    <a:cubicBezTo>
                      <a:pt x="3907" y="4096"/>
                      <a:pt x="3757" y="4112"/>
                      <a:pt x="3576" y="4112"/>
                    </a:cubicBezTo>
                    <a:cubicBezTo>
                      <a:pt x="3395" y="4112"/>
                      <a:pt x="3182" y="4096"/>
                      <a:pt x="2993" y="4096"/>
                    </a:cubicBezTo>
                    <a:lnTo>
                      <a:pt x="1954" y="4096"/>
                    </a:lnTo>
                    <a:lnTo>
                      <a:pt x="1954" y="3750"/>
                    </a:lnTo>
                    <a:cubicBezTo>
                      <a:pt x="1954" y="3214"/>
                      <a:pt x="2426" y="2741"/>
                      <a:pt x="2993" y="2741"/>
                    </a:cubicBezTo>
                    <a:close/>
                    <a:moveTo>
                      <a:pt x="1009" y="4065"/>
                    </a:moveTo>
                    <a:cubicBezTo>
                      <a:pt x="1198" y="4065"/>
                      <a:pt x="1355" y="4222"/>
                      <a:pt x="1355" y="4411"/>
                    </a:cubicBezTo>
                    <a:lnTo>
                      <a:pt x="1355" y="5104"/>
                    </a:lnTo>
                    <a:cubicBezTo>
                      <a:pt x="1355" y="5293"/>
                      <a:pt x="1198" y="5451"/>
                      <a:pt x="1009" y="5451"/>
                    </a:cubicBezTo>
                    <a:cubicBezTo>
                      <a:pt x="820" y="5451"/>
                      <a:pt x="662" y="5293"/>
                      <a:pt x="662" y="5104"/>
                    </a:cubicBezTo>
                    <a:lnTo>
                      <a:pt x="662" y="4411"/>
                    </a:lnTo>
                    <a:cubicBezTo>
                      <a:pt x="662" y="4222"/>
                      <a:pt x="820" y="4065"/>
                      <a:pt x="1009" y="4065"/>
                    </a:cubicBezTo>
                    <a:close/>
                    <a:moveTo>
                      <a:pt x="6490" y="4096"/>
                    </a:moveTo>
                    <a:cubicBezTo>
                      <a:pt x="6679" y="4096"/>
                      <a:pt x="6837" y="4254"/>
                      <a:pt x="6837" y="4474"/>
                    </a:cubicBezTo>
                    <a:lnTo>
                      <a:pt x="6837" y="5136"/>
                    </a:lnTo>
                    <a:cubicBezTo>
                      <a:pt x="6837" y="5325"/>
                      <a:pt x="6679" y="5482"/>
                      <a:pt x="6490" y="5482"/>
                    </a:cubicBezTo>
                    <a:cubicBezTo>
                      <a:pt x="6301" y="5482"/>
                      <a:pt x="6144" y="5325"/>
                      <a:pt x="6144" y="5136"/>
                    </a:cubicBezTo>
                    <a:lnTo>
                      <a:pt x="6144" y="4474"/>
                    </a:lnTo>
                    <a:cubicBezTo>
                      <a:pt x="6144" y="4254"/>
                      <a:pt x="6301" y="4096"/>
                      <a:pt x="6490" y="4096"/>
                    </a:cubicBezTo>
                    <a:close/>
                    <a:moveTo>
                      <a:pt x="4443" y="4537"/>
                    </a:moveTo>
                    <a:cubicBezTo>
                      <a:pt x="4726" y="4726"/>
                      <a:pt x="5073" y="4789"/>
                      <a:pt x="5451" y="4789"/>
                    </a:cubicBezTo>
                    <a:lnTo>
                      <a:pt x="5451" y="5136"/>
                    </a:lnTo>
                    <a:cubicBezTo>
                      <a:pt x="5451" y="6081"/>
                      <a:pt x="4663" y="6869"/>
                      <a:pt x="3718" y="6869"/>
                    </a:cubicBezTo>
                    <a:cubicBezTo>
                      <a:pt x="2773" y="6869"/>
                      <a:pt x="2048" y="6081"/>
                      <a:pt x="2048" y="5136"/>
                    </a:cubicBezTo>
                    <a:lnTo>
                      <a:pt x="2048" y="4789"/>
                    </a:lnTo>
                    <a:lnTo>
                      <a:pt x="3056" y="4789"/>
                    </a:lnTo>
                    <a:cubicBezTo>
                      <a:pt x="3148" y="4789"/>
                      <a:pt x="3241" y="4790"/>
                      <a:pt x="3333" y="4790"/>
                    </a:cubicBezTo>
                    <a:cubicBezTo>
                      <a:pt x="3749" y="4790"/>
                      <a:pt x="4159" y="4769"/>
                      <a:pt x="4443" y="4537"/>
                    </a:cubicBezTo>
                    <a:close/>
                    <a:moveTo>
                      <a:pt x="3813" y="1"/>
                    </a:moveTo>
                    <a:cubicBezTo>
                      <a:pt x="2111" y="1"/>
                      <a:pt x="725" y="1387"/>
                      <a:pt x="725" y="3088"/>
                    </a:cubicBezTo>
                    <a:lnTo>
                      <a:pt x="725" y="3466"/>
                    </a:lnTo>
                    <a:cubicBezTo>
                      <a:pt x="347" y="3624"/>
                      <a:pt x="63" y="4002"/>
                      <a:pt x="63" y="4474"/>
                    </a:cubicBezTo>
                    <a:lnTo>
                      <a:pt x="63" y="5136"/>
                    </a:lnTo>
                    <a:cubicBezTo>
                      <a:pt x="0" y="5671"/>
                      <a:pt x="473" y="6144"/>
                      <a:pt x="1009" y="6144"/>
                    </a:cubicBezTo>
                    <a:cubicBezTo>
                      <a:pt x="1198" y="6144"/>
                      <a:pt x="1355" y="6112"/>
                      <a:pt x="1513" y="6049"/>
                    </a:cubicBezTo>
                    <a:cubicBezTo>
                      <a:pt x="1891" y="6932"/>
                      <a:pt x="2741" y="7562"/>
                      <a:pt x="3781" y="7562"/>
                    </a:cubicBezTo>
                    <a:cubicBezTo>
                      <a:pt x="4789" y="7562"/>
                      <a:pt x="5671" y="6932"/>
                      <a:pt x="6018" y="6049"/>
                    </a:cubicBezTo>
                    <a:cubicBezTo>
                      <a:pt x="6175" y="6112"/>
                      <a:pt x="6333" y="6144"/>
                      <a:pt x="6522" y="6144"/>
                    </a:cubicBezTo>
                    <a:cubicBezTo>
                      <a:pt x="7089" y="6144"/>
                      <a:pt x="7562" y="5671"/>
                      <a:pt x="7562" y="5136"/>
                    </a:cubicBezTo>
                    <a:lnTo>
                      <a:pt x="7562" y="4474"/>
                    </a:lnTo>
                    <a:cubicBezTo>
                      <a:pt x="7562" y="4033"/>
                      <a:pt x="7278" y="3624"/>
                      <a:pt x="6869" y="3466"/>
                    </a:cubicBezTo>
                    <a:lnTo>
                      <a:pt x="6869" y="3088"/>
                    </a:lnTo>
                    <a:cubicBezTo>
                      <a:pt x="6869" y="1387"/>
                      <a:pt x="5514" y="1"/>
                      <a:pt x="3813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84" name="Google Shape;4726;p22">
              <a:extLst>
                <a:ext uri="{FF2B5EF4-FFF2-40B4-BE49-F238E27FC236}">
                  <a16:creationId xmlns:a16="http://schemas.microsoft.com/office/drawing/2014/main" id="{A2E9FBD9-4DF5-4AA0-B1C1-B053BB729B05}"/>
                </a:ext>
              </a:extLst>
            </p:cNvPr>
            <p:cNvSpPr/>
            <p:nvPr/>
          </p:nvSpPr>
          <p:spPr bwMode="auto">
            <a:xfrm>
              <a:off x="4510803" y="2326530"/>
              <a:ext cx="214923" cy="229968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5183;p46"/>
          <p:cNvGrpSpPr/>
          <p:nvPr/>
        </p:nvGrpSpPr>
        <p:grpSpPr>
          <a:xfrm>
            <a:off x="7016071" y="4715067"/>
            <a:ext cx="342486" cy="342514"/>
            <a:chOff x="-60988625" y="2310475"/>
            <a:chExt cx="311125" cy="311150"/>
          </a:xfrm>
          <a:solidFill>
            <a:schemeClr val="bg1"/>
          </a:solidFill>
        </p:grpSpPr>
        <p:sp>
          <p:nvSpPr>
            <p:cNvPr id="189" name="Google Shape;5184;p46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5185;p46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5186;p46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5187;p46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5188;p46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22189" y="5249928"/>
            <a:ext cx="1783785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Неправомерное использование ИИ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526062" y="1282854"/>
            <a:ext cx="159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 smtClean="0">
                <a:solidFill>
                  <a:schemeClr val="tx2"/>
                </a:solidFill>
              </a:rPr>
              <a:t>Атаки </a:t>
            </a:r>
            <a:r>
              <a:rPr lang="ru-RU" sz="1200" spc="50" smtClean="0">
                <a:solidFill>
                  <a:schemeClr val="tx2"/>
                </a:solidFill>
              </a:rPr>
              <a:t>на </a:t>
            </a:r>
            <a:r>
              <a:rPr lang="en-US" sz="1200" spc="50" smtClean="0">
                <a:solidFill>
                  <a:schemeClr val="tx2"/>
                </a:solidFill>
              </a:rPr>
              <a:t>RAG</a:t>
            </a:r>
            <a:endParaRPr lang="ru-RU" sz="1200" spc="50" dirty="0">
              <a:solidFill>
                <a:schemeClr val="tx2"/>
              </a:solidFill>
            </a:endParaRPr>
          </a:p>
        </p:txBody>
      </p:sp>
      <p:sp>
        <p:nvSpPr>
          <p:cNvPr id="196" name="Прямоугольник 195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2761587" y="1600127"/>
            <a:ext cx="1360540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Отравление данных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4199825" y="1600127"/>
            <a:ext cx="1360540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Джейлбрекинг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5638063" y="1600127"/>
            <a:ext cx="895268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Сдвиг вывода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6611029" y="1600127"/>
            <a:ext cx="895268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Флудинг</a:t>
            </a:r>
            <a:r>
              <a:rPr lang="ru-RU" sz="1100" b="1" dirty="0">
                <a:solidFill>
                  <a:schemeClr val="bg1"/>
                </a:solidFill>
              </a:rPr>
              <a:t> запросов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7583995" y="1600127"/>
            <a:ext cx="1347162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Усиление галлюцинаций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9008855" y="1600127"/>
            <a:ext cx="1123201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Повторная инъекция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3893008" y="3554445"/>
            <a:ext cx="1015724" cy="36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Приложения</a:t>
            </a:r>
          </a:p>
        </p:txBody>
      </p:sp>
      <p:cxnSp>
        <p:nvCxnSpPr>
          <p:cNvPr id="203" name="Прямая со стрелкой 202"/>
          <p:cNvCxnSpPr/>
          <p:nvPr/>
        </p:nvCxnSpPr>
        <p:spPr>
          <a:xfrm>
            <a:off x="3517140" y="3704205"/>
            <a:ext cx="35859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id="{8CCF87DE-D890-443E-9F47-3E1F758C37A7}"/>
              </a:ext>
            </a:extLst>
          </p:cNvPr>
          <p:cNvSpPr/>
          <p:nvPr/>
        </p:nvSpPr>
        <p:spPr bwMode="auto">
          <a:xfrm>
            <a:off x="10209752" y="1600127"/>
            <a:ext cx="1234273" cy="5375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Перехват контекста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84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ОПИСАНИЕ АТАК НА RAG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78853" y="2051004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8766" y="2164400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36331" y="3086254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472" y="3803804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06840" y="3148621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911" y="3146748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1489" y="3917791"/>
            <a:ext cx="1587140" cy="533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56385" y="4512443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</a:rPr>
              <a:t>Подрыв доверия </a:t>
            </a:r>
            <a:r>
              <a:rPr lang="ru-RU" sz="1100" smtClean="0">
                <a:solidFill>
                  <a:schemeClr val="tx1"/>
                </a:solidFill>
              </a:rPr>
              <a:t/>
            </a:r>
            <a:br>
              <a:rPr lang="ru-RU" sz="1100" smtClean="0">
                <a:solidFill>
                  <a:schemeClr val="tx1"/>
                </a:solidFill>
              </a:rPr>
            </a:br>
            <a:r>
              <a:rPr lang="ru-RU" sz="1100" smtClean="0">
                <a:solidFill>
                  <a:schemeClr val="tx1"/>
                </a:solidFill>
              </a:rPr>
              <a:t>к </a:t>
            </a:r>
            <a:r>
              <a:rPr lang="en-US" sz="1100">
                <a:solidFill>
                  <a:schemeClr val="tx1"/>
                </a:solidFill>
              </a:rPr>
              <a:t>retriever</a:t>
            </a:r>
          </a:p>
        </p:txBody>
      </p:sp>
    </p:spTree>
    <p:extLst>
      <p:ext uri="{BB962C8B-B14F-4D97-AF65-F5344CB8AC3E}">
        <p14:creationId xmlns:p14="http://schemas.microsoft.com/office/powerpoint/2010/main" val="33471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ОПИСАНИЕ АТАК НА RAG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81789" y="2051004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8853" y="2051004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8766" y="2164400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36331" y="3086254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472" y="3803804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06840" y="3148621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911" y="3146748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12155" y="3183815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85432" y="3140576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1489" y="3917791"/>
            <a:ext cx="3165400" cy="287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78925" y="4246379"/>
            <a:ext cx="152796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39912" y="4246379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</a:rPr>
              <a:t>Подрыв доверия </a:t>
            </a:r>
            <a:r>
              <a:rPr lang="ru-RU" sz="1100" smtClean="0">
                <a:solidFill>
                  <a:schemeClr val="tx1"/>
                </a:solidFill>
              </a:rPr>
              <a:t/>
            </a:r>
            <a:br>
              <a:rPr lang="ru-RU" sz="1100" smtClean="0">
                <a:solidFill>
                  <a:schemeClr val="tx1"/>
                </a:solidFill>
              </a:rPr>
            </a:br>
            <a:r>
              <a:rPr lang="ru-RU" sz="1100" smtClean="0">
                <a:solidFill>
                  <a:schemeClr val="tx1"/>
                </a:solidFill>
              </a:rPr>
              <a:t>к </a:t>
            </a:r>
            <a:r>
              <a:rPr lang="en-US" sz="1100">
                <a:solidFill>
                  <a:schemeClr val="tx1"/>
                </a:solidFill>
              </a:rPr>
              <a:t>retriever</a:t>
            </a:r>
          </a:p>
        </p:txBody>
      </p:sp>
    </p:spTree>
    <p:extLst>
      <p:ext uri="{BB962C8B-B14F-4D97-AF65-F5344CB8AC3E}">
        <p14:creationId xmlns:p14="http://schemas.microsoft.com/office/powerpoint/2010/main" val="22767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ОПИСАНИЕ АТАК НА RAG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81789" y="2051004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8853" y="2051004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93298" y="2056237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8766" y="2164400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36331" y="3086254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472" y="3803804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06840" y="3148621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911" y="3146748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12155" y="3183815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85432" y="3140576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3298" y="3158568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03670" y="3146748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1488" y="3917791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78925" y="4246379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39912" y="4246379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</a:rPr>
              <a:t>Подрыв доверия </a:t>
            </a:r>
            <a:r>
              <a:rPr lang="ru-RU" sz="1100" smtClean="0">
                <a:solidFill>
                  <a:schemeClr val="tx1"/>
                </a:solidFill>
              </a:rPr>
              <a:t/>
            </a:r>
            <a:br>
              <a:rPr lang="ru-RU" sz="1100" smtClean="0">
                <a:solidFill>
                  <a:schemeClr val="tx1"/>
                </a:solidFill>
              </a:rPr>
            </a:br>
            <a:r>
              <a:rPr lang="ru-RU" sz="1100" smtClean="0">
                <a:solidFill>
                  <a:schemeClr val="tx1"/>
                </a:solidFill>
              </a:rPr>
              <a:t>к </a:t>
            </a:r>
            <a:r>
              <a:rPr lang="en-US" sz="110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01084" y="4246379"/>
            <a:ext cx="1531764" cy="592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2810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ОПИСАНИЕ АТАК НА RAG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81789" y="2051004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8853" y="2051004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93298" y="2056237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74421" y="2051004"/>
            <a:ext cx="1501645" cy="1089571"/>
            <a:chOff x="5475593" y="1287075"/>
            <a:chExt cx="1584002" cy="10895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75593" y="1358221"/>
              <a:ext cx="1580696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5475595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Флудинг</a:t>
              </a:r>
              <a:r>
                <a:rPr lang="ru-RU" sz="1100" b="1" dirty="0">
                  <a:solidFill>
                    <a:schemeClr val="bg1"/>
                  </a:solidFill>
                </a:rPr>
                <a:t> запросов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0085" y="1883186"/>
              <a:ext cx="1377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Частые запросы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большим базам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8766" y="2164400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36331" y="3086254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472" y="3803804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06840" y="3148621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911" y="3146748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12155" y="3183815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85432" y="3140576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3298" y="3158568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03670" y="3146748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19770" y="3152395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Спам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Запросы со сложными логическими задачами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79132" y="3140575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1488" y="3917791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78925" y="4246379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39912" y="4246379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</a:rPr>
              <a:t>Подрыв доверия </a:t>
            </a:r>
            <a:r>
              <a:rPr lang="ru-RU" sz="1100" smtClean="0">
                <a:solidFill>
                  <a:schemeClr val="tx1"/>
                </a:solidFill>
              </a:rPr>
              <a:t/>
            </a:r>
            <a:br>
              <a:rPr lang="ru-RU" sz="1100" smtClean="0">
                <a:solidFill>
                  <a:schemeClr val="tx1"/>
                </a:solidFill>
              </a:rPr>
            </a:br>
            <a:r>
              <a:rPr lang="ru-RU" sz="1100" smtClean="0">
                <a:solidFill>
                  <a:schemeClr val="tx1"/>
                </a:solidFill>
              </a:rPr>
              <a:t>к </a:t>
            </a:r>
            <a:r>
              <a:rPr lang="en-US" sz="110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90287" y="3903520"/>
            <a:ext cx="1493800" cy="457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Задержки.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DOS</a:t>
            </a:r>
            <a:r>
              <a:rPr lang="ru-RU" sz="110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поведение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85652" y="4381402"/>
            <a:ext cx="1508320" cy="4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Избыточная нагрузка на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01084" y="4246379"/>
            <a:ext cx="1531764" cy="592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4199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ОПИСАНИЕ АТАК НА RAG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81789" y="2051004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8853" y="2051004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93298" y="2056237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74421" y="2051004"/>
            <a:ext cx="1501645" cy="1089571"/>
            <a:chOff x="5475593" y="1287075"/>
            <a:chExt cx="1584002" cy="10895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75593" y="1358221"/>
              <a:ext cx="1580696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5475595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Флудинг</a:t>
              </a:r>
              <a:r>
                <a:rPr lang="ru-RU" sz="1100" b="1" dirty="0">
                  <a:solidFill>
                    <a:schemeClr val="bg1"/>
                  </a:solidFill>
                </a:rPr>
                <a:t> запросов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0085" y="1883186"/>
              <a:ext cx="1377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Частые запросы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большим базам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8766" y="2164400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36331" y="3086254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472" y="3803804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7157092" y="2051004"/>
            <a:ext cx="1584001" cy="1078826"/>
            <a:chOff x="7094220" y="1287075"/>
            <a:chExt cx="1584001" cy="107882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094221" y="1400471"/>
              <a:ext cx="1584000" cy="9654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7094220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Усиление галлюцинаций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11520" y="1810642"/>
              <a:ext cx="15183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Возвращение </a:t>
              </a:r>
              <a:r>
                <a:rPr lang="ru-RU" sz="1000" dirty="0" smtClean="0"/>
                <a:t>нерелевантных документов</a:t>
              </a:r>
              <a:endParaRPr lang="ru-RU" sz="1000" dirty="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806840" y="3148621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911" y="3146748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12155" y="3183815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85432" y="3140576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3298" y="3158568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03670" y="3146748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19770" y="3152395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Спам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Запросы со сложными логическими задачами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79132" y="3140575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98607" y="3140389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Поиск </a:t>
            </a:r>
            <a:r>
              <a:rPr lang="ru-RU" sz="1000" dirty="0"/>
              <a:t>с </a:t>
            </a:r>
            <a:r>
              <a:rPr lang="ru-RU" sz="1000" dirty="0" smtClean="0"/>
              <a:t>высокой полнотой, </a:t>
            </a:r>
            <a:r>
              <a:rPr lang="ru-RU" sz="1000" dirty="0"/>
              <a:t>но низкой </a:t>
            </a:r>
            <a:r>
              <a:rPr lang="ru-RU" sz="1000" dirty="0" smtClean="0"/>
              <a:t>точностью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</a:t>
            </a:r>
            <a:r>
              <a:rPr lang="ru-RU" sz="1000" dirty="0" err="1" smtClean="0"/>
              <a:t>эмбендингов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57968" y="3128569"/>
            <a:ext cx="159538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1488" y="3917791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78925" y="4246379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39912" y="4246379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</a:rPr>
              <a:t>Подрыв доверия </a:t>
            </a:r>
            <a:r>
              <a:rPr lang="ru-RU" sz="1100" smtClean="0">
                <a:solidFill>
                  <a:schemeClr val="tx1"/>
                </a:solidFill>
              </a:rPr>
              <a:t/>
            </a:r>
            <a:br>
              <a:rPr lang="ru-RU" sz="1100" smtClean="0">
                <a:solidFill>
                  <a:schemeClr val="tx1"/>
                </a:solidFill>
              </a:rPr>
            </a:br>
            <a:r>
              <a:rPr lang="ru-RU" sz="1100" smtClean="0">
                <a:solidFill>
                  <a:schemeClr val="tx1"/>
                </a:solidFill>
              </a:rPr>
              <a:t>к </a:t>
            </a:r>
            <a:r>
              <a:rPr lang="en-US" sz="110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90287" y="3903520"/>
            <a:ext cx="1493800" cy="457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Задержки.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DOS</a:t>
            </a:r>
            <a:r>
              <a:rPr lang="ru-RU" sz="110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поведение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85652" y="4381402"/>
            <a:ext cx="1508320" cy="4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Избыточная нагрузка на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74392" y="3909734"/>
            <a:ext cx="1578963" cy="936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Модель уверенно генерирует ложь </a:t>
            </a:r>
            <a:r>
              <a:rPr lang="ru-RU" sz="1100" dirty="0" smtClean="0">
                <a:solidFill>
                  <a:schemeClr val="tx1"/>
                </a:solidFill>
              </a:rPr>
              <a:t>на </a:t>
            </a:r>
            <a:r>
              <a:rPr lang="ru-RU" sz="1100" dirty="0">
                <a:solidFill>
                  <a:schemeClr val="tx1"/>
                </a:solidFill>
              </a:rPr>
              <a:t>основе “мусорных" источников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001084" y="4246379"/>
            <a:ext cx="1531764" cy="592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34434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ОПИСАНИЕ АТАК НА RAG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81789" y="2051004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8853" y="2051004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93298" y="2056237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74421" y="2051004"/>
            <a:ext cx="1501645" cy="1089571"/>
            <a:chOff x="5475593" y="1287075"/>
            <a:chExt cx="1584002" cy="10895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75593" y="1358221"/>
              <a:ext cx="1580696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5475595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Флудинг</a:t>
              </a:r>
              <a:r>
                <a:rPr lang="ru-RU" sz="1100" b="1" dirty="0">
                  <a:solidFill>
                    <a:schemeClr val="bg1"/>
                  </a:solidFill>
                </a:rPr>
                <a:t> запросов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0085" y="1883186"/>
              <a:ext cx="1377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Частые запросы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большим базам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8766" y="2164400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36331" y="3086254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472" y="3803804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7157092" y="2051004"/>
            <a:ext cx="1584001" cy="1078826"/>
            <a:chOff x="7094220" y="1287075"/>
            <a:chExt cx="1584001" cy="107882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094221" y="1400471"/>
              <a:ext cx="1584000" cy="9654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7094220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Усиление галлюцинаций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11520" y="1810642"/>
              <a:ext cx="15183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Возвращение </a:t>
              </a:r>
              <a:r>
                <a:rPr lang="ru-RU" sz="1000" dirty="0" smtClean="0"/>
                <a:t>нерелевантных документов</a:t>
              </a:r>
              <a:endParaRPr lang="ru-RU" sz="10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12436" y="2055858"/>
            <a:ext cx="1584000" cy="1084717"/>
            <a:chOff x="8720612" y="1285350"/>
            <a:chExt cx="1584000" cy="108471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802794" y="1805324"/>
              <a:ext cx="14924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Повторное использование </a:t>
              </a:r>
              <a:r>
                <a:rPr lang="ru-RU" sz="1000" dirty="0" smtClean="0"/>
                <a:t>устаревших </a:t>
              </a:r>
              <a:r>
                <a:rPr lang="ru-RU" sz="1000" dirty="0"/>
                <a:t>данных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8720612" y="1405502"/>
              <a:ext cx="1581930" cy="96456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8720612" y="1285350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Повторная инъекция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806840" y="3148621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911" y="3146748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12155" y="3183815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85432" y="3140576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3298" y="3158568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03670" y="3146748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19770" y="3152395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Спам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Запросы со сложными логическими задачами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79132" y="3140575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98607" y="3140389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Поиск </a:t>
            </a:r>
            <a:r>
              <a:rPr lang="ru-RU" sz="1000" dirty="0"/>
              <a:t>с </a:t>
            </a:r>
            <a:r>
              <a:rPr lang="ru-RU" sz="1000" dirty="0" smtClean="0"/>
              <a:t>высокой полнотой, </a:t>
            </a:r>
            <a:r>
              <a:rPr lang="ru-RU" sz="1000" dirty="0"/>
              <a:t>но низкой </a:t>
            </a:r>
            <a:r>
              <a:rPr lang="ru-RU" sz="1000" dirty="0" smtClean="0"/>
              <a:t>точностью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</a:t>
            </a:r>
            <a:r>
              <a:rPr lang="ru-RU" sz="1000" dirty="0" err="1" smtClean="0"/>
              <a:t>эмбендингов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57968" y="3128569"/>
            <a:ext cx="159538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812436" y="3145243"/>
            <a:ext cx="1623869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67456" y="3148314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/>
              <a:t>Д</a:t>
            </a:r>
            <a:r>
              <a:rPr lang="ru-RU" sz="1000" dirty="0" smtClean="0"/>
              <a:t>обавление </a:t>
            </a:r>
            <a:r>
              <a:rPr lang="ru-RU" sz="1000" dirty="0"/>
              <a:t>старых </a:t>
            </a:r>
            <a:r>
              <a:rPr lang="ru-RU" sz="1000" dirty="0" smtClean="0"/>
              <a:t>данных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 err="1" smtClean="0"/>
              <a:t>снапшотов</a:t>
            </a:r>
            <a:r>
              <a:rPr lang="ru-RU" sz="1000" dirty="0" smtClean="0"/>
              <a:t> </a:t>
            </a:r>
            <a:r>
              <a:rPr lang="ru-RU" sz="1000" dirty="0"/>
              <a:t>базы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41488" y="3917791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78925" y="4246379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39912" y="4246379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</a:rPr>
              <a:t>Подрыв доверия </a:t>
            </a:r>
            <a:r>
              <a:rPr lang="ru-RU" sz="1100" smtClean="0">
                <a:solidFill>
                  <a:schemeClr val="tx1"/>
                </a:solidFill>
              </a:rPr>
              <a:t/>
            </a:r>
            <a:br>
              <a:rPr lang="ru-RU" sz="1100" smtClean="0">
                <a:solidFill>
                  <a:schemeClr val="tx1"/>
                </a:solidFill>
              </a:rPr>
            </a:br>
            <a:r>
              <a:rPr lang="ru-RU" sz="1100" smtClean="0">
                <a:solidFill>
                  <a:schemeClr val="tx1"/>
                </a:solidFill>
              </a:rPr>
              <a:t>к </a:t>
            </a:r>
            <a:r>
              <a:rPr lang="en-US" sz="110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001084" y="4246379"/>
            <a:ext cx="1531764" cy="592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90287" y="3903520"/>
            <a:ext cx="1493800" cy="457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Задержки.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DOS</a:t>
            </a:r>
            <a:r>
              <a:rPr lang="ru-RU" sz="110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поведение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85652" y="4381402"/>
            <a:ext cx="1508320" cy="4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Избыточная нагрузка на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74392" y="3909734"/>
            <a:ext cx="1578963" cy="936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Модель уверенно генерирует ложь </a:t>
            </a:r>
            <a:r>
              <a:rPr lang="ru-RU" sz="1100" dirty="0" smtClean="0">
                <a:solidFill>
                  <a:schemeClr val="tx1"/>
                </a:solidFill>
              </a:rPr>
              <a:t>на </a:t>
            </a:r>
            <a:r>
              <a:rPr lang="ru-RU" sz="1100" dirty="0">
                <a:solidFill>
                  <a:schemeClr val="tx1"/>
                </a:solidFill>
              </a:rPr>
              <a:t>основе “мусорных" источников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831242" y="3930034"/>
            <a:ext cx="1595808" cy="382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Воспроизведение устаревших данных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843661" y="4360921"/>
            <a:ext cx="1583390" cy="478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</p:spTree>
    <p:extLst>
      <p:ext uri="{BB962C8B-B14F-4D97-AF65-F5344CB8AC3E}">
        <p14:creationId xmlns:p14="http://schemas.microsoft.com/office/powerpoint/2010/main" val="5953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>
                <a:latin typeface="Arial" charset="0"/>
                <a:ea typeface="Arial" charset="0"/>
                <a:cs typeface="Arial" charset="0"/>
              </a:rPr>
              <a:t>ОПИСАНИЕ АТАК НА RAG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81789" y="2051004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8853" y="2051004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93298" y="2056237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74421" y="2051004"/>
            <a:ext cx="1501645" cy="1089571"/>
            <a:chOff x="5475593" y="1287075"/>
            <a:chExt cx="1584002" cy="10895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75593" y="1358221"/>
              <a:ext cx="1580696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5475595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Флудинг</a:t>
              </a:r>
              <a:r>
                <a:rPr lang="ru-RU" sz="1100" b="1" dirty="0">
                  <a:solidFill>
                    <a:schemeClr val="bg1"/>
                  </a:solidFill>
                </a:rPr>
                <a:t> запросов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0085" y="1883186"/>
              <a:ext cx="1377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Частые запросы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большим базам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8766" y="2164400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36331" y="3086254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472" y="3803804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7157092" y="2051004"/>
            <a:ext cx="1584001" cy="1078826"/>
            <a:chOff x="7094220" y="1287075"/>
            <a:chExt cx="1584001" cy="107882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094221" y="1400471"/>
              <a:ext cx="1584000" cy="9654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7094220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Усиление галлюцинаций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11520" y="1810642"/>
              <a:ext cx="15183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Возвращение </a:t>
              </a:r>
              <a:r>
                <a:rPr lang="ru-RU" sz="1000" dirty="0" smtClean="0"/>
                <a:t>нерелевантных документов</a:t>
              </a:r>
              <a:endParaRPr lang="ru-RU" sz="10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478697" y="2049313"/>
            <a:ext cx="1626392" cy="1097529"/>
            <a:chOff x="10462225" y="1254904"/>
            <a:chExt cx="1626392" cy="109752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462225" y="1413461"/>
              <a:ext cx="1584000" cy="9327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10462225" y="1254904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Перехват контекста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474488" y="1798435"/>
              <a:ext cx="16141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Перенаправление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на </a:t>
              </a:r>
              <a:r>
                <a:rPr lang="ru-RU" sz="1000" dirty="0"/>
                <a:t>специфичные </a:t>
              </a:r>
              <a:r>
                <a:rPr lang="ru-RU" sz="1000" dirty="0" smtClean="0"/>
                <a:t>источники</a:t>
              </a:r>
              <a:endParaRPr lang="ru-RU" sz="10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12436" y="2055858"/>
            <a:ext cx="1584000" cy="1084717"/>
            <a:chOff x="8720612" y="1285350"/>
            <a:chExt cx="1584000" cy="108471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802794" y="1805324"/>
              <a:ext cx="14924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Повторное использование </a:t>
              </a:r>
              <a:r>
                <a:rPr lang="ru-RU" sz="1000" dirty="0" smtClean="0"/>
                <a:t>устаревших </a:t>
              </a:r>
              <a:r>
                <a:rPr lang="ru-RU" sz="1000" dirty="0"/>
                <a:t>данных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8720612" y="1405502"/>
              <a:ext cx="1581930" cy="96456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8720612" y="1285350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Повторная инъекция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806840" y="3148621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911" y="3146748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12155" y="3183815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85432" y="3140576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3298" y="3158568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03670" y="3146748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19770" y="3152395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Спам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Запросы со сложными логическими задачами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79132" y="3140575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98607" y="3140389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Поиск </a:t>
            </a:r>
            <a:r>
              <a:rPr lang="ru-RU" sz="1000" dirty="0"/>
              <a:t>с </a:t>
            </a:r>
            <a:r>
              <a:rPr lang="ru-RU" sz="1000" dirty="0" smtClean="0"/>
              <a:t>высокой полнотой, </a:t>
            </a:r>
            <a:r>
              <a:rPr lang="ru-RU" sz="1000" dirty="0"/>
              <a:t>но низкой </a:t>
            </a:r>
            <a:r>
              <a:rPr lang="ru-RU" sz="1000" dirty="0" smtClean="0"/>
              <a:t>точностью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</a:t>
            </a:r>
            <a:r>
              <a:rPr lang="ru-RU" sz="1000" dirty="0" err="1" smtClean="0"/>
              <a:t>эмбендингов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57968" y="3128569"/>
            <a:ext cx="159538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812436" y="3145243"/>
            <a:ext cx="1623869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67456" y="3148314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/>
              <a:t>Д</a:t>
            </a:r>
            <a:r>
              <a:rPr lang="ru-RU" sz="1000" dirty="0" smtClean="0"/>
              <a:t>обавление </a:t>
            </a:r>
            <a:r>
              <a:rPr lang="ru-RU" sz="1000" dirty="0"/>
              <a:t>старых </a:t>
            </a:r>
            <a:r>
              <a:rPr lang="ru-RU" sz="1000" dirty="0" smtClean="0"/>
              <a:t>данных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 err="1" smtClean="0"/>
              <a:t>снапшотов</a:t>
            </a:r>
            <a:r>
              <a:rPr lang="ru-RU" sz="1000" dirty="0" smtClean="0"/>
              <a:t> </a:t>
            </a:r>
            <a:r>
              <a:rPr lang="ru-RU" sz="1000" dirty="0"/>
              <a:t>базы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472030" y="3145243"/>
            <a:ext cx="159066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427050" y="3148314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Добавление источников, </a:t>
            </a:r>
            <a:r>
              <a:rPr lang="ru-RU" sz="1000" dirty="0"/>
              <a:t>смещающих </a:t>
            </a:r>
            <a:r>
              <a:rPr lang="ru-RU" sz="1000" dirty="0" smtClean="0"/>
              <a:t>вывод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/>
          </a:p>
          <a:p>
            <a:pPr marL="92075" indent="-92075">
              <a:buFont typeface="+mj-lt"/>
              <a:buAutoNum type="arabicPeriod"/>
            </a:pPr>
            <a:r>
              <a:rPr lang="ru-RU" sz="1000" dirty="0" err="1" smtClean="0"/>
              <a:t>Джейлбрекинг</a:t>
            </a:r>
            <a:endParaRPr lang="ru-RU" sz="10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41488" y="3917791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78925" y="4246379"/>
            <a:ext cx="1459702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39912" y="4246379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Подрыв доверия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82456" y="4243106"/>
            <a:ext cx="1554732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90287" y="3903520"/>
            <a:ext cx="1493800" cy="457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Задержки.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DOS</a:t>
            </a:r>
            <a:r>
              <a:rPr lang="ru-RU" sz="110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поведение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85652" y="4381402"/>
            <a:ext cx="1508320" cy="4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Избыточная нагрузка на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74392" y="3909734"/>
            <a:ext cx="1578963" cy="936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Модель уверенно генерирует ложь </a:t>
            </a:r>
            <a:r>
              <a:rPr lang="ru-RU" sz="1100" dirty="0" smtClean="0">
                <a:solidFill>
                  <a:schemeClr val="tx1"/>
                </a:solidFill>
              </a:rPr>
              <a:t>на </a:t>
            </a:r>
            <a:r>
              <a:rPr lang="ru-RU" sz="1100" dirty="0">
                <a:solidFill>
                  <a:schemeClr val="tx1"/>
                </a:solidFill>
              </a:rPr>
              <a:t>основе “мусорных" источников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840497" y="3930034"/>
            <a:ext cx="1595808" cy="579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Воспроизведение устаревших данных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478697" y="3909734"/>
            <a:ext cx="158400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Генерация целенаправленно искажённых ответов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843660" y="4563431"/>
            <a:ext cx="3219037" cy="275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</p:spTree>
    <p:extLst>
      <p:ext uri="{BB962C8B-B14F-4D97-AF65-F5344CB8AC3E}">
        <p14:creationId xmlns:p14="http://schemas.microsoft.com/office/powerpoint/2010/main" val="8515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 RAG@FF: АРХИТЕКТУРА ЗАЩИТЫ</a:t>
            </a:r>
            <a:endParaRPr lang="ru-RU" sz="2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177544" y="1160975"/>
            <a:ext cx="2420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модули: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151910" y="1499775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42086" y="1539369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443952" y="1500778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450669" y="1576679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/>
              <a:t>Policy</a:t>
            </a:r>
            <a:r>
              <a:rPr lang="ru-RU" sz="1400" b="1" dirty="0"/>
              <a:t> </a:t>
            </a:r>
            <a:r>
              <a:rPr lang="ru-RU" sz="1400" b="1" dirty="0" err="1" smtClean="0"/>
              <a:t>Engine</a:t>
            </a:r>
            <a:endParaRPr lang="en-US" sz="1400" b="1" dirty="0" smtClean="0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148617" y="1892847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164534" y="1844566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 источники знаний (документы, базы данных, API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 формат данных, допускаемых к генерации и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дообучению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0" name="Google Shape;890;p19"/>
          <p:cNvGrpSpPr/>
          <p:nvPr/>
        </p:nvGrpSpPr>
        <p:grpSpPr>
          <a:xfrm>
            <a:off x="460598" y="1523388"/>
            <a:ext cx="361236" cy="331037"/>
            <a:chOff x="4903200" y="1331525"/>
            <a:chExt cx="73575" cy="67425"/>
          </a:xfrm>
          <a:solidFill>
            <a:schemeClr val="bg1"/>
          </a:solidFill>
        </p:grpSpPr>
        <p:sp>
          <p:nvSpPr>
            <p:cNvPr id="211" name="Google Shape;891;p19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892;p19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9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 RAG@FF: АРХИТЕКТУРА ЗАЩИТЫ</a:t>
            </a:r>
            <a:endParaRPr lang="ru-RU" sz="2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177544" y="1160975"/>
            <a:ext cx="2420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модули: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151910" y="1499775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42086" y="1539369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443952" y="1500778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450669" y="1576679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/>
              <a:t>Policy</a:t>
            </a:r>
            <a:r>
              <a:rPr lang="ru-RU" sz="1400" b="1" dirty="0"/>
              <a:t> </a:t>
            </a:r>
            <a:r>
              <a:rPr lang="ru-RU" sz="1400" b="1" dirty="0" err="1" smtClean="0"/>
              <a:t>Engine</a:t>
            </a:r>
            <a:endParaRPr lang="en-US" sz="1400" b="1" dirty="0" smtClean="0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148617" y="1892847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164534" y="1844566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 источники знаний (документы, базы данных, API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 формат данных, допускаемых к генерации и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дообучению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49003" y="2846029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39179" y="2885623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>
            <a:off x="441045" y="2847032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447762" y="2922933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Context Tracker</a:t>
            </a: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145710" y="3239101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161627" y="3190820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 достоверность информации, поступающей через RAG.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 на корпусах верифицированных 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целенаправленно искаженных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данных.</a:t>
            </a:r>
          </a:p>
        </p:txBody>
      </p:sp>
      <p:grpSp>
        <p:nvGrpSpPr>
          <p:cNvPr id="210" name="Google Shape;890;p19"/>
          <p:cNvGrpSpPr/>
          <p:nvPr/>
        </p:nvGrpSpPr>
        <p:grpSpPr>
          <a:xfrm>
            <a:off x="460598" y="1523388"/>
            <a:ext cx="361236" cy="331037"/>
            <a:chOff x="4903200" y="1331525"/>
            <a:chExt cx="73575" cy="67425"/>
          </a:xfrm>
          <a:solidFill>
            <a:schemeClr val="bg1"/>
          </a:solidFill>
        </p:grpSpPr>
        <p:sp>
          <p:nvSpPr>
            <p:cNvPr id="211" name="Google Shape;891;p19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892;p19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5830;p24"/>
          <p:cNvSpPr/>
          <p:nvPr/>
        </p:nvSpPr>
        <p:spPr>
          <a:xfrm>
            <a:off x="514246" y="2914004"/>
            <a:ext cx="284094" cy="284094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3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 RAG@FF: АРХИТЕКТУРА ЗАЩИТЫ</a:t>
            </a:r>
            <a:endParaRPr lang="ru-RU" sz="2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177544" y="1160975"/>
            <a:ext cx="2420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модули: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151910" y="1499775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42086" y="1539369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443952" y="1500778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450669" y="1576679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/>
              <a:t>Policy</a:t>
            </a:r>
            <a:r>
              <a:rPr lang="ru-RU" sz="1400" b="1" dirty="0"/>
              <a:t> </a:t>
            </a:r>
            <a:r>
              <a:rPr lang="ru-RU" sz="1400" b="1" dirty="0" err="1" smtClean="0"/>
              <a:t>Engine</a:t>
            </a:r>
            <a:endParaRPr lang="en-US" sz="1400" b="1" dirty="0" smtClean="0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148617" y="1892847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164534" y="1844566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 источники знаний (документы, базы данных, API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 формат данных, допускаемых к генерации и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дообучению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49003" y="2846029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39179" y="2885623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>
            <a:off x="441045" y="2847032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447762" y="2922933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Context Tracker</a:t>
            </a: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145710" y="3239101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161627" y="3190820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 достоверность информации, поступающей через RAG.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 на корпусах верифицированных и целенаправленно искаженных данных.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177544" y="4193208"/>
            <a:ext cx="4791178" cy="10301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50352" y="4232802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>
            <a:off x="452218" y="4194211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396756" y="4248932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Query Validator</a:t>
            </a:r>
            <a:endParaRPr lang="en-US" sz="1400" b="1" dirty="0" smtClean="0"/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156883" y="4586280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2" name="Прямоугольник 161"/>
          <p:cNvSpPr/>
          <p:nvPr/>
        </p:nvSpPr>
        <p:spPr>
          <a:xfrm>
            <a:off x="172800" y="4537999"/>
            <a:ext cx="4728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Перехватывает запросы на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Проверяет метаданные, структуру данных и осуществляет аудит логов.</a:t>
            </a:r>
          </a:p>
        </p:txBody>
      </p:sp>
      <p:grpSp>
        <p:nvGrpSpPr>
          <p:cNvPr id="210" name="Google Shape;890;p19"/>
          <p:cNvGrpSpPr/>
          <p:nvPr/>
        </p:nvGrpSpPr>
        <p:grpSpPr>
          <a:xfrm>
            <a:off x="460598" y="1523388"/>
            <a:ext cx="361236" cy="331037"/>
            <a:chOff x="4903200" y="1331525"/>
            <a:chExt cx="73575" cy="67425"/>
          </a:xfrm>
          <a:solidFill>
            <a:schemeClr val="bg1"/>
          </a:solidFill>
        </p:grpSpPr>
        <p:sp>
          <p:nvSpPr>
            <p:cNvPr id="211" name="Google Shape;891;p19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892;p19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4647;p21"/>
          <p:cNvGrpSpPr/>
          <p:nvPr/>
        </p:nvGrpSpPr>
        <p:grpSpPr>
          <a:xfrm>
            <a:off x="811018" y="4269741"/>
            <a:ext cx="231320" cy="231320"/>
            <a:chOff x="5648375" y="4399300"/>
            <a:chExt cx="483125" cy="483125"/>
          </a:xfrm>
        </p:grpSpPr>
        <p:sp>
          <p:nvSpPr>
            <p:cNvPr id="223" name="Google Shape;4648;p21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4649;p21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530322" y="4269777"/>
            <a:ext cx="231260" cy="231248"/>
            <a:chOff x="545492" y="4243165"/>
            <a:chExt cx="231260" cy="231248"/>
          </a:xfrm>
        </p:grpSpPr>
        <p:sp>
          <p:nvSpPr>
            <p:cNvPr id="219" name="Google Shape;4644;p21"/>
            <p:cNvSpPr/>
            <p:nvPr/>
          </p:nvSpPr>
          <p:spPr>
            <a:xfrm>
              <a:off x="545492" y="4243165"/>
              <a:ext cx="231260" cy="231248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4663;p21"/>
            <p:cNvSpPr/>
            <p:nvPr/>
          </p:nvSpPr>
          <p:spPr>
            <a:xfrm rot="18934534">
              <a:off x="610573" y="4305388"/>
              <a:ext cx="108975" cy="105025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5830;p24"/>
          <p:cNvSpPr/>
          <p:nvPr/>
        </p:nvSpPr>
        <p:spPr>
          <a:xfrm>
            <a:off x="514246" y="2914004"/>
            <a:ext cx="284094" cy="284094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6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8225" y="289634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26498" y="287312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2023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64054" y="3211676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1" y="2876288"/>
            <a:ext cx="1113113" cy="301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688818" y="286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55621" y="2930400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61" y="3751603"/>
            <a:ext cx="1085556" cy="122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596164" y="36356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74" y="3207457"/>
            <a:ext cx="907223" cy="510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40963" y="32827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01665" y="400752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7%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613" y="4047871"/>
            <a:ext cx="796594" cy="269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460" y="4463392"/>
            <a:ext cx="797463" cy="2647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28358" y="442650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6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817" y="4547892"/>
            <a:ext cx="781018" cy="7810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275126" y="476912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87848" y="393874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00861" y="360019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87848" y="434608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87848" y="474648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87848" y="506810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483443" y="3232973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227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 RAG@FF: АРХИТЕКТУРА ЗАЩИТЫ</a:t>
            </a:r>
            <a:endParaRPr lang="ru-RU" sz="2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177544" y="1160975"/>
            <a:ext cx="2420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модули: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151910" y="1499775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42086" y="1539369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443952" y="1500778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450669" y="1576679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/>
              <a:t>Policy</a:t>
            </a:r>
            <a:r>
              <a:rPr lang="ru-RU" sz="1400" b="1" dirty="0"/>
              <a:t> </a:t>
            </a:r>
            <a:r>
              <a:rPr lang="ru-RU" sz="1400" b="1" dirty="0" err="1" smtClean="0"/>
              <a:t>Engine</a:t>
            </a:r>
            <a:endParaRPr lang="en-US" sz="1400" b="1" dirty="0" smtClean="0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148617" y="1892847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164534" y="1844566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 источники знаний (документы, базы данных, API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 формат данных, допускаемых к генерации и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дообучению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49003" y="2846029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39179" y="2885623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>
            <a:off x="441045" y="2847032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447762" y="2922933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Context Tracker</a:t>
            </a: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145710" y="3239101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161627" y="3190820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 достоверность информации, поступающей через RAG.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 на корпусах верифицированных и целенаправленно искаженных данных.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160176" y="4193208"/>
            <a:ext cx="4791178" cy="10301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50352" y="4232802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>
            <a:off x="452218" y="4194211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396756" y="4248932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Query Validator</a:t>
            </a:r>
            <a:endParaRPr lang="en-US" sz="1400" b="1" dirty="0" smtClean="0"/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156883" y="4586280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2" name="Прямоугольник 161"/>
          <p:cNvSpPr/>
          <p:nvPr/>
        </p:nvSpPr>
        <p:spPr>
          <a:xfrm>
            <a:off x="172800" y="4537999"/>
            <a:ext cx="4728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Перехватывает запросы на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Проверяет метаданные, структуру данных и осуществляет аудит логов.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192803" y="5324944"/>
            <a:ext cx="4791178" cy="10834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82979" y="5364538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4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>
            <a:off x="484845" y="5325947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456081" y="5368092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Log </a:t>
            </a:r>
            <a:r>
              <a:rPr lang="en-US" sz="1400" b="1" dirty="0" smtClean="0"/>
              <a:t>Explainer</a:t>
            </a: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189510" y="5718016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8" name="Прямоугольник 167"/>
          <p:cNvSpPr/>
          <p:nvPr/>
        </p:nvSpPr>
        <p:spPr>
          <a:xfrm>
            <a:off x="205427" y="5669735"/>
            <a:ext cx="4728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визуализацию того, какие источники повлияли на ответ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(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spotlight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отклонить подозрительный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</a:t>
            </a:r>
          </a:p>
        </p:txBody>
      </p:sp>
      <p:grpSp>
        <p:nvGrpSpPr>
          <p:cNvPr id="210" name="Google Shape;890;p19"/>
          <p:cNvGrpSpPr/>
          <p:nvPr/>
        </p:nvGrpSpPr>
        <p:grpSpPr>
          <a:xfrm>
            <a:off x="460598" y="1523388"/>
            <a:ext cx="361236" cy="331037"/>
            <a:chOff x="4903200" y="1331525"/>
            <a:chExt cx="73575" cy="67425"/>
          </a:xfrm>
          <a:solidFill>
            <a:schemeClr val="bg1"/>
          </a:solidFill>
        </p:grpSpPr>
        <p:sp>
          <p:nvSpPr>
            <p:cNvPr id="211" name="Google Shape;891;p19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892;p19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4647;p21"/>
          <p:cNvGrpSpPr/>
          <p:nvPr/>
        </p:nvGrpSpPr>
        <p:grpSpPr>
          <a:xfrm>
            <a:off x="811018" y="4269741"/>
            <a:ext cx="231320" cy="231320"/>
            <a:chOff x="5648375" y="4399300"/>
            <a:chExt cx="483125" cy="483125"/>
          </a:xfrm>
        </p:grpSpPr>
        <p:sp>
          <p:nvSpPr>
            <p:cNvPr id="223" name="Google Shape;4648;p21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4649;p21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530322" y="4269777"/>
            <a:ext cx="231260" cy="231248"/>
            <a:chOff x="545492" y="4243165"/>
            <a:chExt cx="231260" cy="231248"/>
          </a:xfrm>
        </p:grpSpPr>
        <p:sp>
          <p:nvSpPr>
            <p:cNvPr id="219" name="Google Shape;4644;p21"/>
            <p:cNvSpPr/>
            <p:nvPr/>
          </p:nvSpPr>
          <p:spPr>
            <a:xfrm>
              <a:off x="545492" y="4243165"/>
              <a:ext cx="231260" cy="231248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4663;p21"/>
            <p:cNvSpPr/>
            <p:nvPr/>
          </p:nvSpPr>
          <p:spPr>
            <a:xfrm rot="18934534">
              <a:off x="610573" y="4305388"/>
              <a:ext cx="108975" cy="105025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4493;p21"/>
          <p:cNvGrpSpPr/>
          <p:nvPr/>
        </p:nvGrpSpPr>
        <p:grpSpPr>
          <a:xfrm>
            <a:off x="555932" y="5373387"/>
            <a:ext cx="316366" cy="316382"/>
            <a:chOff x="1487200" y="2021475"/>
            <a:chExt cx="483125" cy="483150"/>
          </a:xfrm>
        </p:grpSpPr>
        <p:sp>
          <p:nvSpPr>
            <p:cNvPr id="228" name="Google Shape;4494;p21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4495;p21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4496;p21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4497;p21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5830;p24"/>
          <p:cNvSpPr/>
          <p:nvPr/>
        </p:nvSpPr>
        <p:spPr>
          <a:xfrm>
            <a:off x="514246" y="2914004"/>
            <a:ext cx="284094" cy="284094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6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 RAG@FF: АРХИТЕКТУРА ЗАЩИТЫ</a:t>
            </a:r>
            <a:endParaRPr lang="ru-RU" sz="2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177544" y="1160975"/>
            <a:ext cx="2420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модули: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5214310" y="1160975"/>
            <a:ext cx="2584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Схема применения: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5187001" y="1350345"/>
            <a:ext cx="0" cy="505805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858970" y="4172764"/>
            <a:ext cx="1363760" cy="811264"/>
            <a:chOff x="7587283" y="2107699"/>
            <a:chExt cx="1363760" cy="81126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818751" y="2107699"/>
              <a:ext cx="914080" cy="8112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Google Shape;4726;p22">
              <a:extLst>
                <a:ext uri="{FF2B5EF4-FFF2-40B4-BE49-F238E27FC236}">
                  <a16:creationId xmlns:a16="http://schemas.microsoft.com/office/drawing/2014/main" id="{A2E9FBD9-4DF5-4AA0-B1C1-B053BB729B05}"/>
                </a:ext>
              </a:extLst>
            </p:cNvPr>
            <p:cNvSpPr/>
            <p:nvPr/>
          </p:nvSpPr>
          <p:spPr bwMode="auto">
            <a:xfrm>
              <a:off x="8051411" y="2222583"/>
              <a:ext cx="425419" cy="455199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CA055A-7826-4A51-AD26-D74C376FE8EA}"/>
                </a:ext>
              </a:extLst>
            </p:cNvPr>
            <p:cNvSpPr txBox="1"/>
            <p:nvPr/>
          </p:nvSpPr>
          <p:spPr bwMode="auto">
            <a:xfrm>
              <a:off x="7587283" y="2672741"/>
              <a:ext cx="1363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Модель МО</a:t>
              </a:r>
              <a:endParaRPr lang="ru-RU" sz="1000" dirty="0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992800" y="5279887"/>
            <a:ext cx="1159817" cy="1041932"/>
            <a:chOff x="8157710" y="4412543"/>
            <a:chExt cx="1159817" cy="104193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161037" y="4412543"/>
              <a:ext cx="1156490" cy="10419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A8C856-5A61-4A16-B872-0F0B392F5AD9}"/>
                </a:ext>
              </a:extLst>
            </p:cNvPr>
            <p:cNvSpPr txBox="1"/>
            <p:nvPr/>
          </p:nvSpPr>
          <p:spPr bwMode="auto">
            <a:xfrm>
              <a:off x="8315522" y="5158697"/>
              <a:ext cx="9717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/>
                <a:t>Базы данных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157710" y="4412544"/>
              <a:ext cx="1158752" cy="32671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</a:rPr>
                <a:t>Внешние сервисы</a:t>
              </a:r>
            </a:p>
          </p:txBody>
        </p:sp>
        <p:sp>
          <p:nvSpPr>
            <p:cNvPr id="44" name="Google Shape;5215;p46"/>
            <p:cNvSpPr/>
            <p:nvPr/>
          </p:nvSpPr>
          <p:spPr>
            <a:xfrm>
              <a:off x="8535565" y="4771234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987956" y="1561222"/>
            <a:ext cx="1037463" cy="589618"/>
            <a:chOff x="5412500" y="2041230"/>
            <a:chExt cx="1037463" cy="58961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772629" y="2041230"/>
              <a:ext cx="422305" cy="360603"/>
              <a:chOff x="12865" y="6732831"/>
              <a:chExt cx="666848" cy="593689"/>
            </a:xfrm>
          </p:grpSpPr>
          <p:sp>
            <p:nvSpPr>
              <p:cNvPr id="14" name="Google Shape;4756;p22">
                <a:extLst>
                  <a:ext uri="{FF2B5EF4-FFF2-40B4-BE49-F238E27FC236}">
                    <a16:creationId xmlns:a16="http://schemas.microsoft.com/office/drawing/2014/main" id="{BF9E26A6-1FF2-445A-AD25-7A1A53D44ED0}"/>
                  </a:ext>
                </a:extLst>
              </p:cNvPr>
              <p:cNvSpPr/>
              <p:nvPr/>
            </p:nvSpPr>
            <p:spPr>
              <a:xfrm>
                <a:off x="52642" y="6732831"/>
                <a:ext cx="333424" cy="33162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00B05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757;p22">
                <a:extLst>
                  <a:ext uri="{FF2B5EF4-FFF2-40B4-BE49-F238E27FC236}">
                    <a16:creationId xmlns:a16="http://schemas.microsoft.com/office/drawing/2014/main" id="{50D718E8-78D1-41E2-BE9B-D905499A3579}"/>
                  </a:ext>
                </a:extLst>
              </p:cNvPr>
              <p:cNvSpPr/>
              <p:nvPr/>
            </p:nvSpPr>
            <p:spPr>
              <a:xfrm>
                <a:off x="292206" y="7005972"/>
                <a:ext cx="51059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758;p22">
                <a:extLst>
                  <a:ext uri="{FF2B5EF4-FFF2-40B4-BE49-F238E27FC236}">
                    <a16:creationId xmlns:a16="http://schemas.microsoft.com/office/drawing/2014/main" id="{23E054C4-2F4F-4E80-A8BA-F72431981E7B}"/>
                  </a:ext>
                </a:extLst>
              </p:cNvPr>
              <p:cNvSpPr/>
              <p:nvPr/>
            </p:nvSpPr>
            <p:spPr>
              <a:xfrm>
                <a:off x="250214" y="7042189"/>
                <a:ext cx="5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756;p22">
                <a:extLst>
                  <a:ext uri="{FF2B5EF4-FFF2-40B4-BE49-F238E27FC236}">
                    <a16:creationId xmlns:a16="http://schemas.microsoft.com/office/drawing/2014/main" id="{3F059562-5A01-453C-8416-C17837B7F7A8}"/>
                  </a:ext>
                </a:extLst>
              </p:cNvPr>
              <p:cNvSpPr/>
              <p:nvPr/>
            </p:nvSpPr>
            <p:spPr>
              <a:xfrm>
                <a:off x="230224" y="6842262"/>
                <a:ext cx="333424" cy="33162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00B05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57;p22">
                <a:extLst>
                  <a:ext uri="{FF2B5EF4-FFF2-40B4-BE49-F238E27FC236}">
                    <a16:creationId xmlns:a16="http://schemas.microsoft.com/office/drawing/2014/main" id="{C7C4CDA8-D315-4B2B-A3D6-B707F3EBFCB0}"/>
                  </a:ext>
                </a:extLst>
              </p:cNvPr>
              <p:cNvSpPr/>
              <p:nvPr/>
            </p:nvSpPr>
            <p:spPr>
              <a:xfrm>
                <a:off x="364085" y="7115403"/>
                <a:ext cx="51059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758;p22">
                <a:extLst>
                  <a:ext uri="{FF2B5EF4-FFF2-40B4-BE49-F238E27FC236}">
                    <a16:creationId xmlns:a16="http://schemas.microsoft.com/office/drawing/2014/main" id="{0330F474-BB0C-4F14-8399-5FF7F361DAE6}"/>
                  </a:ext>
                </a:extLst>
              </p:cNvPr>
              <p:cNvSpPr/>
              <p:nvPr/>
            </p:nvSpPr>
            <p:spPr>
              <a:xfrm>
                <a:off x="322093" y="7151620"/>
                <a:ext cx="5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756;p22">
                <a:extLst>
                  <a:ext uri="{FF2B5EF4-FFF2-40B4-BE49-F238E27FC236}">
                    <a16:creationId xmlns:a16="http://schemas.microsoft.com/office/drawing/2014/main" id="{8F153E85-5976-4B66-8A30-640A54671AF4}"/>
                  </a:ext>
                </a:extLst>
              </p:cNvPr>
              <p:cNvSpPr/>
              <p:nvPr/>
            </p:nvSpPr>
            <p:spPr>
              <a:xfrm>
                <a:off x="12865" y="6914185"/>
                <a:ext cx="333424" cy="33162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00B05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57;p22">
                <a:extLst>
                  <a:ext uri="{FF2B5EF4-FFF2-40B4-BE49-F238E27FC236}">
                    <a16:creationId xmlns:a16="http://schemas.microsoft.com/office/drawing/2014/main" id="{7DC2F524-5E8A-4B80-8328-C529E441CF79}"/>
                  </a:ext>
                </a:extLst>
              </p:cNvPr>
              <p:cNvSpPr/>
              <p:nvPr/>
            </p:nvSpPr>
            <p:spPr>
              <a:xfrm>
                <a:off x="252429" y="7187326"/>
                <a:ext cx="51059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758;p22">
                <a:extLst>
                  <a:ext uri="{FF2B5EF4-FFF2-40B4-BE49-F238E27FC236}">
                    <a16:creationId xmlns:a16="http://schemas.microsoft.com/office/drawing/2014/main" id="{64484791-C5E3-471F-808A-0888F913E54E}"/>
                  </a:ext>
                </a:extLst>
              </p:cNvPr>
              <p:cNvSpPr/>
              <p:nvPr/>
            </p:nvSpPr>
            <p:spPr>
              <a:xfrm>
                <a:off x="210437" y="7223543"/>
                <a:ext cx="5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56;p22">
                <a:extLst>
                  <a:ext uri="{FF2B5EF4-FFF2-40B4-BE49-F238E27FC236}">
                    <a16:creationId xmlns:a16="http://schemas.microsoft.com/office/drawing/2014/main" id="{05A88A2F-3A5E-46D4-86F6-D3D0648763D1}"/>
                  </a:ext>
                </a:extLst>
              </p:cNvPr>
              <p:cNvSpPr/>
              <p:nvPr/>
            </p:nvSpPr>
            <p:spPr>
              <a:xfrm>
                <a:off x="346289" y="6994899"/>
                <a:ext cx="333424" cy="33162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57;p22">
                <a:extLst>
                  <a:ext uri="{FF2B5EF4-FFF2-40B4-BE49-F238E27FC236}">
                    <a16:creationId xmlns:a16="http://schemas.microsoft.com/office/drawing/2014/main" id="{327B47DB-CE54-4D70-AFE5-58BC1D43AE1C}"/>
                  </a:ext>
                </a:extLst>
              </p:cNvPr>
              <p:cNvSpPr/>
              <p:nvPr/>
            </p:nvSpPr>
            <p:spPr>
              <a:xfrm>
                <a:off x="585853" y="7268040"/>
                <a:ext cx="51059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58;p22">
                <a:extLst>
                  <a:ext uri="{FF2B5EF4-FFF2-40B4-BE49-F238E27FC236}">
                    <a16:creationId xmlns:a16="http://schemas.microsoft.com/office/drawing/2014/main" id="{DC03063B-BF92-4262-B784-CF3975992D45}"/>
                  </a:ext>
                </a:extLst>
              </p:cNvPr>
              <p:cNvSpPr/>
              <p:nvPr/>
            </p:nvSpPr>
            <p:spPr>
              <a:xfrm>
                <a:off x="543861" y="7304257"/>
                <a:ext cx="5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1A8C856-5A61-4A16-B872-0F0B392F5AD9}"/>
                </a:ext>
              </a:extLst>
            </p:cNvPr>
            <p:cNvSpPr txBox="1"/>
            <p:nvPr/>
          </p:nvSpPr>
          <p:spPr bwMode="auto">
            <a:xfrm>
              <a:off x="5412500" y="2384627"/>
              <a:ext cx="10374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Пользователи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7" name="Скругленный прямоугольник 76"/>
          <p:cNvSpPr/>
          <p:nvPr/>
        </p:nvSpPr>
        <p:spPr>
          <a:xfrm>
            <a:off x="5996127" y="2384768"/>
            <a:ext cx="1024012" cy="3197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Приложения</a:t>
            </a:r>
          </a:p>
        </p:txBody>
      </p:sp>
      <p:cxnSp>
        <p:nvCxnSpPr>
          <p:cNvPr id="78" name="Прямая со стрелкой 77"/>
          <p:cNvCxnSpPr>
            <a:stCxn id="47" idx="2"/>
            <a:endCxn id="77" idx="0"/>
          </p:cNvCxnSpPr>
          <p:nvPr/>
        </p:nvCxnSpPr>
        <p:spPr>
          <a:xfrm>
            <a:off x="6506688" y="2150840"/>
            <a:ext cx="1445" cy="2339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6006232" y="2955058"/>
            <a:ext cx="1019187" cy="93270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995560" y="2955060"/>
            <a:ext cx="1025593" cy="25951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RAG@ff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6499074" y="2702758"/>
            <a:ext cx="1445" cy="2339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323098" y="4997119"/>
            <a:ext cx="1445" cy="2339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6696086" y="4997119"/>
            <a:ext cx="0" cy="25079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506688" y="3919736"/>
            <a:ext cx="1445" cy="2339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кругленный прямоугольник 97"/>
          <p:cNvSpPr/>
          <p:nvPr/>
        </p:nvSpPr>
        <p:spPr>
          <a:xfrm>
            <a:off x="151910" y="1499775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42086" y="1539369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443952" y="1500778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450669" y="1576679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/>
              <a:t>Policy</a:t>
            </a:r>
            <a:r>
              <a:rPr lang="ru-RU" sz="1400" b="1" dirty="0"/>
              <a:t> </a:t>
            </a:r>
            <a:r>
              <a:rPr lang="ru-RU" sz="1400" b="1" dirty="0" err="1" smtClean="0"/>
              <a:t>Engine</a:t>
            </a:r>
            <a:endParaRPr lang="en-US" sz="1400" b="1" dirty="0" smtClean="0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148617" y="1892847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164534" y="1844566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 источники знаний (документы, базы данных, API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 формат данных, допускаемых к генерации и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дообучению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49003" y="2846029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39179" y="2885623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>
            <a:off x="441045" y="2847032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447762" y="2922933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Context Tracker</a:t>
            </a: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145710" y="3239101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161627" y="3190820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 достоверность информации, поступающей через RAG.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 на корпусах верифицированных и целенаправленно искаженных данных.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160176" y="4193208"/>
            <a:ext cx="4791178" cy="10301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50352" y="4232802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>
            <a:off x="452218" y="4194211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396756" y="4248932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Query Validator</a:t>
            </a:r>
            <a:endParaRPr lang="en-US" sz="1400" b="1" dirty="0" smtClean="0"/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156883" y="4586280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2" name="Прямоугольник 161"/>
          <p:cNvSpPr/>
          <p:nvPr/>
        </p:nvSpPr>
        <p:spPr>
          <a:xfrm>
            <a:off x="172800" y="4537999"/>
            <a:ext cx="4728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Перехватывает запросы на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Проверяет метаданные, структуру данных и осуществляет аудит логов.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192803" y="5324944"/>
            <a:ext cx="4791178" cy="10834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82979" y="5364538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4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>
            <a:off x="484845" y="5325947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456081" y="5368092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Log </a:t>
            </a:r>
            <a:r>
              <a:rPr lang="en-US" sz="1400" b="1" dirty="0" smtClean="0"/>
              <a:t>Explainer</a:t>
            </a: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189510" y="5718016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8" name="Прямоугольник 167"/>
          <p:cNvSpPr/>
          <p:nvPr/>
        </p:nvSpPr>
        <p:spPr>
          <a:xfrm>
            <a:off x="205427" y="5669735"/>
            <a:ext cx="4728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визуализацию того, какие источники повлияли на ответ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(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spotlight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отклонить подозрительный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</a:t>
            </a:r>
          </a:p>
        </p:txBody>
      </p:sp>
      <p:grpSp>
        <p:nvGrpSpPr>
          <p:cNvPr id="172" name="Группа 171"/>
          <p:cNvGrpSpPr/>
          <p:nvPr/>
        </p:nvGrpSpPr>
        <p:grpSpPr>
          <a:xfrm>
            <a:off x="6277161" y="3310934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173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890;p19"/>
          <p:cNvGrpSpPr/>
          <p:nvPr/>
        </p:nvGrpSpPr>
        <p:grpSpPr>
          <a:xfrm>
            <a:off x="460598" y="1523388"/>
            <a:ext cx="361236" cy="331037"/>
            <a:chOff x="4903200" y="1331525"/>
            <a:chExt cx="73575" cy="67425"/>
          </a:xfrm>
          <a:solidFill>
            <a:schemeClr val="bg1"/>
          </a:solidFill>
        </p:grpSpPr>
        <p:sp>
          <p:nvSpPr>
            <p:cNvPr id="211" name="Google Shape;891;p19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892;p19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4647;p21"/>
          <p:cNvGrpSpPr/>
          <p:nvPr/>
        </p:nvGrpSpPr>
        <p:grpSpPr>
          <a:xfrm>
            <a:off x="811018" y="4269741"/>
            <a:ext cx="231320" cy="231320"/>
            <a:chOff x="5648375" y="4399300"/>
            <a:chExt cx="483125" cy="483125"/>
          </a:xfrm>
        </p:grpSpPr>
        <p:sp>
          <p:nvSpPr>
            <p:cNvPr id="223" name="Google Shape;4648;p21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4649;p21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530322" y="4269777"/>
            <a:ext cx="231260" cy="231248"/>
            <a:chOff x="545492" y="4243165"/>
            <a:chExt cx="231260" cy="231248"/>
          </a:xfrm>
        </p:grpSpPr>
        <p:sp>
          <p:nvSpPr>
            <p:cNvPr id="219" name="Google Shape;4644;p21"/>
            <p:cNvSpPr/>
            <p:nvPr/>
          </p:nvSpPr>
          <p:spPr>
            <a:xfrm>
              <a:off x="545492" y="4243165"/>
              <a:ext cx="231260" cy="231248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4663;p21"/>
            <p:cNvSpPr/>
            <p:nvPr/>
          </p:nvSpPr>
          <p:spPr>
            <a:xfrm rot="18934534">
              <a:off x="610573" y="4305388"/>
              <a:ext cx="108975" cy="105025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4493;p21"/>
          <p:cNvGrpSpPr/>
          <p:nvPr/>
        </p:nvGrpSpPr>
        <p:grpSpPr>
          <a:xfrm>
            <a:off x="555932" y="5373387"/>
            <a:ext cx="316366" cy="316382"/>
            <a:chOff x="1487200" y="2021475"/>
            <a:chExt cx="483125" cy="483150"/>
          </a:xfrm>
        </p:grpSpPr>
        <p:sp>
          <p:nvSpPr>
            <p:cNvPr id="228" name="Google Shape;4494;p21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4495;p21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4496;p21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4497;p21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5830;p24"/>
          <p:cNvSpPr/>
          <p:nvPr/>
        </p:nvSpPr>
        <p:spPr>
          <a:xfrm>
            <a:off x="514246" y="2914004"/>
            <a:ext cx="284094" cy="284094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2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 RAG@FF: АРХИТЕКТУРА ЗАЩИТЫ</a:t>
            </a:r>
            <a:endParaRPr lang="ru-RU" sz="2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177544" y="1160975"/>
            <a:ext cx="2420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модули: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5214310" y="1160975"/>
            <a:ext cx="2584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Схема применения: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5187001" y="1350345"/>
            <a:ext cx="0" cy="505805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858970" y="4172764"/>
            <a:ext cx="1363760" cy="811264"/>
            <a:chOff x="7587283" y="2107699"/>
            <a:chExt cx="1363760" cy="81126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818751" y="2107699"/>
              <a:ext cx="914080" cy="8112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Google Shape;4726;p22">
              <a:extLst>
                <a:ext uri="{FF2B5EF4-FFF2-40B4-BE49-F238E27FC236}">
                  <a16:creationId xmlns:a16="http://schemas.microsoft.com/office/drawing/2014/main" id="{A2E9FBD9-4DF5-4AA0-B1C1-B053BB729B05}"/>
                </a:ext>
              </a:extLst>
            </p:cNvPr>
            <p:cNvSpPr/>
            <p:nvPr/>
          </p:nvSpPr>
          <p:spPr bwMode="auto">
            <a:xfrm>
              <a:off x="8051411" y="2222583"/>
              <a:ext cx="425419" cy="455199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CA055A-7826-4A51-AD26-D74C376FE8EA}"/>
                </a:ext>
              </a:extLst>
            </p:cNvPr>
            <p:cNvSpPr txBox="1"/>
            <p:nvPr/>
          </p:nvSpPr>
          <p:spPr bwMode="auto">
            <a:xfrm>
              <a:off x="7587283" y="2672741"/>
              <a:ext cx="1363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Модель МО</a:t>
              </a:r>
              <a:endParaRPr lang="ru-RU" sz="1000" dirty="0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992800" y="5279887"/>
            <a:ext cx="1159817" cy="1041932"/>
            <a:chOff x="8157710" y="4412543"/>
            <a:chExt cx="1159817" cy="104193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161037" y="4412543"/>
              <a:ext cx="1156490" cy="10419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A8C856-5A61-4A16-B872-0F0B392F5AD9}"/>
                </a:ext>
              </a:extLst>
            </p:cNvPr>
            <p:cNvSpPr txBox="1"/>
            <p:nvPr/>
          </p:nvSpPr>
          <p:spPr bwMode="auto">
            <a:xfrm>
              <a:off x="8315522" y="5158697"/>
              <a:ext cx="9717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/>
                <a:t>Базы данных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157710" y="4412544"/>
              <a:ext cx="1158752" cy="32671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</a:rPr>
                <a:t>Внешние сервисы</a:t>
              </a:r>
            </a:p>
          </p:txBody>
        </p:sp>
        <p:sp>
          <p:nvSpPr>
            <p:cNvPr id="44" name="Google Shape;5215;p46"/>
            <p:cNvSpPr/>
            <p:nvPr/>
          </p:nvSpPr>
          <p:spPr>
            <a:xfrm>
              <a:off x="8535565" y="4771234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987956" y="1561222"/>
            <a:ext cx="1037463" cy="589618"/>
            <a:chOff x="5412500" y="2041230"/>
            <a:chExt cx="1037463" cy="58961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772629" y="2041230"/>
              <a:ext cx="422305" cy="360603"/>
              <a:chOff x="12865" y="6732831"/>
              <a:chExt cx="666848" cy="593689"/>
            </a:xfrm>
          </p:grpSpPr>
          <p:sp>
            <p:nvSpPr>
              <p:cNvPr id="14" name="Google Shape;4756;p22">
                <a:extLst>
                  <a:ext uri="{FF2B5EF4-FFF2-40B4-BE49-F238E27FC236}">
                    <a16:creationId xmlns:a16="http://schemas.microsoft.com/office/drawing/2014/main" id="{BF9E26A6-1FF2-445A-AD25-7A1A53D44ED0}"/>
                  </a:ext>
                </a:extLst>
              </p:cNvPr>
              <p:cNvSpPr/>
              <p:nvPr/>
            </p:nvSpPr>
            <p:spPr>
              <a:xfrm>
                <a:off x="52642" y="6732831"/>
                <a:ext cx="333424" cy="33162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00B05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757;p22">
                <a:extLst>
                  <a:ext uri="{FF2B5EF4-FFF2-40B4-BE49-F238E27FC236}">
                    <a16:creationId xmlns:a16="http://schemas.microsoft.com/office/drawing/2014/main" id="{50D718E8-78D1-41E2-BE9B-D905499A3579}"/>
                  </a:ext>
                </a:extLst>
              </p:cNvPr>
              <p:cNvSpPr/>
              <p:nvPr/>
            </p:nvSpPr>
            <p:spPr>
              <a:xfrm>
                <a:off x="292206" y="7005972"/>
                <a:ext cx="51059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758;p22">
                <a:extLst>
                  <a:ext uri="{FF2B5EF4-FFF2-40B4-BE49-F238E27FC236}">
                    <a16:creationId xmlns:a16="http://schemas.microsoft.com/office/drawing/2014/main" id="{23E054C4-2F4F-4E80-A8BA-F72431981E7B}"/>
                  </a:ext>
                </a:extLst>
              </p:cNvPr>
              <p:cNvSpPr/>
              <p:nvPr/>
            </p:nvSpPr>
            <p:spPr>
              <a:xfrm>
                <a:off x="250214" y="7042189"/>
                <a:ext cx="5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756;p22">
                <a:extLst>
                  <a:ext uri="{FF2B5EF4-FFF2-40B4-BE49-F238E27FC236}">
                    <a16:creationId xmlns:a16="http://schemas.microsoft.com/office/drawing/2014/main" id="{3F059562-5A01-453C-8416-C17837B7F7A8}"/>
                  </a:ext>
                </a:extLst>
              </p:cNvPr>
              <p:cNvSpPr/>
              <p:nvPr/>
            </p:nvSpPr>
            <p:spPr>
              <a:xfrm>
                <a:off x="230224" y="6842262"/>
                <a:ext cx="333424" cy="33162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00B05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57;p22">
                <a:extLst>
                  <a:ext uri="{FF2B5EF4-FFF2-40B4-BE49-F238E27FC236}">
                    <a16:creationId xmlns:a16="http://schemas.microsoft.com/office/drawing/2014/main" id="{C7C4CDA8-D315-4B2B-A3D6-B707F3EBFCB0}"/>
                  </a:ext>
                </a:extLst>
              </p:cNvPr>
              <p:cNvSpPr/>
              <p:nvPr/>
            </p:nvSpPr>
            <p:spPr>
              <a:xfrm>
                <a:off x="364085" y="7115403"/>
                <a:ext cx="51059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758;p22">
                <a:extLst>
                  <a:ext uri="{FF2B5EF4-FFF2-40B4-BE49-F238E27FC236}">
                    <a16:creationId xmlns:a16="http://schemas.microsoft.com/office/drawing/2014/main" id="{0330F474-BB0C-4F14-8399-5FF7F361DAE6}"/>
                  </a:ext>
                </a:extLst>
              </p:cNvPr>
              <p:cNvSpPr/>
              <p:nvPr/>
            </p:nvSpPr>
            <p:spPr>
              <a:xfrm>
                <a:off x="322093" y="7151620"/>
                <a:ext cx="5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756;p22">
                <a:extLst>
                  <a:ext uri="{FF2B5EF4-FFF2-40B4-BE49-F238E27FC236}">
                    <a16:creationId xmlns:a16="http://schemas.microsoft.com/office/drawing/2014/main" id="{8F153E85-5976-4B66-8A30-640A54671AF4}"/>
                  </a:ext>
                </a:extLst>
              </p:cNvPr>
              <p:cNvSpPr/>
              <p:nvPr/>
            </p:nvSpPr>
            <p:spPr>
              <a:xfrm>
                <a:off x="12865" y="6914185"/>
                <a:ext cx="333424" cy="33162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00B05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57;p22">
                <a:extLst>
                  <a:ext uri="{FF2B5EF4-FFF2-40B4-BE49-F238E27FC236}">
                    <a16:creationId xmlns:a16="http://schemas.microsoft.com/office/drawing/2014/main" id="{7DC2F524-5E8A-4B80-8328-C529E441CF79}"/>
                  </a:ext>
                </a:extLst>
              </p:cNvPr>
              <p:cNvSpPr/>
              <p:nvPr/>
            </p:nvSpPr>
            <p:spPr>
              <a:xfrm>
                <a:off x="252429" y="7187326"/>
                <a:ext cx="51059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758;p22">
                <a:extLst>
                  <a:ext uri="{FF2B5EF4-FFF2-40B4-BE49-F238E27FC236}">
                    <a16:creationId xmlns:a16="http://schemas.microsoft.com/office/drawing/2014/main" id="{64484791-C5E3-471F-808A-0888F913E54E}"/>
                  </a:ext>
                </a:extLst>
              </p:cNvPr>
              <p:cNvSpPr/>
              <p:nvPr/>
            </p:nvSpPr>
            <p:spPr>
              <a:xfrm>
                <a:off x="210437" y="7223543"/>
                <a:ext cx="5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56;p22">
                <a:extLst>
                  <a:ext uri="{FF2B5EF4-FFF2-40B4-BE49-F238E27FC236}">
                    <a16:creationId xmlns:a16="http://schemas.microsoft.com/office/drawing/2014/main" id="{05A88A2F-3A5E-46D4-86F6-D3D0648763D1}"/>
                  </a:ext>
                </a:extLst>
              </p:cNvPr>
              <p:cNvSpPr/>
              <p:nvPr/>
            </p:nvSpPr>
            <p:spPr>
              <a:xfrm>
                <a:off x="346289" y="6994899"/>
                <a:ext cx="333424" cy="331621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57;p22">
                <a:extLst>
                  <a:ext uri="{FF2B5EF4-FFF2-40B4-BE49-F238E27FC236}">
                    <a16:creationId xmlns:a16="http://schemas.microsoft.com/office/drawing/2014/main" id="{327B47DB-CE54-4D70-AFE5-58BC1D43AE1C}"/>
                  </a:ext>
                </a:extLst>
              </p:cNvPr>
              <p:cNvSpPr/>
              <p:nvPr/>
            </p:nvSpPr>
            <p:spPr>
              <a:xfrm>
                <a:off x="585853" y="7268040"/>
                <a:ext cx="51059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58;p22">
                <a:extLst>
                  <a:ext uri="{FF2B5EF4-FFF2-40B4-BE49-F238E27FC236}">
                    <a16:creationId xmlns:a16="http://schemas.microsoft.com/office/drawing/2014/main" id="{DC03063B-BF92-4262-B784-CF3975992D45}"/>
                  </a:ext>
                </a:extLst>
              </p:cNvPr>
              <p:cNvSpPr/>
              <p:nvPr/>
            </p:nvSpPr>
            <p:spPr>
              <a:xfrm>
                <a:off x="543861" y="7304257"/>
                <a:ext cx="577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  <a:scene3d>
                <a:camera prst="isometricOffAxis2Left"/>
                <a:lightRig rig="threePt" dir="t"/>
              </a:scene3d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1A8C856-5A61-4A16-B872-0F0B392F5AD9}"/>
                </a:ext>
              </a:extLst>
            </p:cNvPr>
            <p:cNvSpPr txBox="1"/>
            <p:nvPr/>
          </p:nvSpPr>
          <p:spPr bwMode="auto">
            <a:xfrm>
              <a:off x="5412500" y="2384627"/>
              <a:ext cx="10374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Пользователи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7" name="Скругленный прямоугольник 76"/>
          <p:cNvSpPr/>
          <p:nvPr/>
        </p:nvSpPr>
        <p:spPr>
          <a:xfrm>
            <a:off x="5996127" y="2384768"/>
            <a:ext cx="1024012" cy="3197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Приложения</a:t>
            </a:r>
          </a:p>
        </p:txBody>
      </p:sp>
      <p:cxnSp>
        <p:nvCxnSpPr>
          <p:cNvPr id="78" name="Прямая со стрелкой 77"/>
          <p:cNvCxnSpPr>
            <a:stCxn id="47" idx="2"/>
            <a:endCxn id="77" idx="0"/>
          </p:cNvCxnSpPr>
          <p:nvPr/>
        </p:nvCxnSpPr>
        <p:spPr>
          <a:xfrm>
            <a:off x="6506688" y="2150840"/>
            <a:ext cx="1445" cy="2339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6006232" y="2955058"/>
            <a:ext cx="1019187" cy="93270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995560" y="2955060"/>
            <a:ext cx="1025593" cy="25951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RAG@ff</a:t>
            </a:r>
            <a:endParaRPr lang="ru-RU" sz="1000" b="1" dirty="0">
              <a:solidFill>
                <a:schemeClr val="bg1"/>
              </a:solidFill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6499074" y="2702758"/>
            <a:ext cx="1445" cy="2339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323098" y="4997119"/>
            <a:ext cx="1445" cy="2339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6696086" y="4997119"/>
            <a:ext cx="0" cy="25079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506688" y="3919736"/>
            <a:ext cx="1445" cy="2339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кругленный прямоугольник 97"/>
          <p:cNvSpPr/>
          <p:nvPr/>
        </p:nvSpPr>
        <p:spPr>
          <a:xfrm>
            <a:off x="151910" y="1499775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42086" y="1539369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443952" y="1500778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450669" y="1576679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/>
              <a:t>Policy</a:t>
            </a:r>
            <a:r>
              <a:rPr lang="ru-RU" sz="1400" b="1" dirty="0"/>
              <a:t> </a:t>
            </a:r>
            <a:r>
              <a:rPr lang="ru-RU" sz="1400" b="1" dirty="0" err="1" smtClean="0"/>
              <a:t>Engine</a:t>
            </a:r>
            <a:endParaRPr lang="en-US" sz="1400" b="1" dirty="0" smtClean="0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148617" y="1892847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164534" y="1844566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допустимые источники знаний (документы, базы данных, API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и формат данных, допускаемых к генерации и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дообучению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49003" y="2846029"/>
            <a:ext cx="4791178" cy="129889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39179" y="2885623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>
            <a:off x="441045" y="2847032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447762" y="2922933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Context Tracker</a:t>
            </a: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145710" y="3239101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161627" y="3190820"/>
            <a:ext cx="47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 достоверность информации, поступающей через RAG.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 на корпусах верифицированных и целенаправленно искаженных данных.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160176" y="4193208"/>
            <a:ext cx="4791178" cy="10301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50352" y="4232802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159" name="Прямая соединительная линия 158"/>
          <p:cNvCxnSpPr/>
          <p:nvPr/>
        </p:nvCxnSpPr>
        <p:spPr>
          <a:xfrm>
            <a:off x="452218" y="4194211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396756" y="4248932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Query Validator</a:t>
            </a:r>
            <a:endParaRPr lang="en-US" sz="1400" b="1" dirty="0" smtClean="0"/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156883" y="4586280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2" name="Прямоугольник 161"/>
          <p:cNvSpPr/>
          <p:nvPr/>
        </p:nvSpPr>
        <p:spPr>
          <a:xfrm>
            <a:off x="172800" y="4537999"/>
            <a:ext cx="4728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Перехватывает запросы на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дообучение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Проверяет метаданные, структуру данных и осуществляет аудит логов.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192803" y="5324944"/>
            <a:ext cx="4791178" cy="10834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82979" y="5364538"/>
            <a:ext cx="4167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4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>
            <a:off x="484845" y="5325947"/>
            <a:ext cx="0" cy="392069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456081" y="5368092"/>
            <a:ext cx="444194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Log </a:t>
            </a:r>
            <a:r>
              <a:rPr lang="en-US" sz="1400" b="1" dirty="0" smtClean="0"/>
              <a:t>Explainer</a:t>
            </a: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189510" y="5718016"/>
            <a:ext cx="4791178" cy="2411"/>
          </a:xfrm>
          <a:prstGeom prst="line">
            <a:avLst/>
          </a:prstGeom>
          <a:solidFill>
            <a:schemeClr val="bg1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8" name="Прямоугольник 167"/>
          <p:cNvSpPr/>
          <p:nvPr/>
        </p:nvSpPr>
        <p:spPr>
          <a:xfrm>
            <a:off x="205427" y="5669735"/>
            <a:ext cx="4728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визуализацию того, какие источники повлияли на ответ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(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spotlight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just">
              <a:buFont typeface="+mj-lt"/>
              <a:buAutoNum type="arabicPeriod"/>
              <a:tabLst>
                <a:tab pos="3860800" algn="l"/>
                <a:tab pos="4216400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отклонить подозрительный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</a:t>
            </a:r>
          </a:p>
        </p:txBody>
      </p: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7638905" y="1263765"/>
            <a:ext cx="0" cy="505805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7960442" y="1181068"/>
            <a:ext cx="345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Аналогия с другими СЗИ</a:t>
            </a:r>
            <a:r>
              <a:rPr lang="ru-RU" sz="1600" b="1" spc="100" dirty="0">
                <a:solidFill>
                  <a:srgbClr val="4F81BD">
                    <a:lumMod val="50000"/>
                  </a:srgbClr>
                </a:solidFill>
              </a:rPr>
              <a:t>:</a:t>
            </a:r>
            <a:endParaRPr lang="ru-RU" sz="1600" b="1" spc="100" dirty="0" smtClean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172" name="Группа 171"/>
          <p:cNvGrpSpPr/>
          <p:nvPr/>
        </p:nvGrpSpPr>
        <p:grpSpPr>
          <a:xfrm>
            <a:off x="6277161" y="3310934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173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890;p19"/>
          <p:cNvGrpSpPr/>
          <p:nvPr/>
        </p:nvGrpSpPr>
        <p:grpSpPr>
          <a:xfrm>
            <a:off x="460598" y="1523388"/>
            <a:ext cx="361236" cy="331037"/>
            <a:chOff x="4903200" y="1331525"/>
            <a:chExt cx="73575" cy="67425"/>
          </a:xfrm>
          <a:solidFill>
            <a:schemeClr val="bg1"/>
          </a:solidFill>
        </p:grpSpPr>
        <p:sp>
          <p:nvSpPr>
            <p:cNvPr id="211" name="Google Shape;891;p19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892;p19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4647;p21"/>
          <p:cNvGrpSpPr/>
          <p:nvPr/>
        </p:nvGrpSpPr>
        <p:grpSpPr>
          <a:xfrm>
            <a:off x="811018" y="4269741"/>
            <a:ext cx="231320" cy="231320"/>
            <a:chOff x="5648375" y="4399300"/>
            <a:chExt cx="483125" cy="483125"/>
          </a:xfrm>
        </p:grpSpPr>
        <p:sp>
          <p:nvSpPr>
            <p:cNvPr id="223" name="Google Shape;4648;p21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4649;p21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530322" y="4269777"/>
            <a:ext cx="231260" cy="231248"/>
            <a:chOff x="545492" y="4243165"/>
            <a:chExt cx="231260" cy="231248"/>
          </a:xfrm>
        </p:grpSpPr>
        <p:sp>
          <p:nvSpPr>
            <p:cNvPr id="219" name="Google Shape;4644;p21"/>
            <p:cNvSpPr/>
            <p:nvPr/>
          </p:nvSpPr>
          <p:spPr>
            <a:xfrm>
              <a:off x="545492" y="4243165"/>
              <a:ext cx="231260" cy="231248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4663;p21"/>
            <p:cNvSpPr/>
            <p:nvPr/>
          </p:nvSpPr>
          <p:spPr>
            <a:xfrm rot="18934534">
              <a:off x="610573" y="4305388"/>
              <a:ext cx="108975" cy="105025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4493;p21"/>
          <p:cNvGrpSpPr/>
          <p:nvPr/>
        </p:nvGrpSpPr>
        <p:grpSpPr>
          <a:xfrm>
            <a:off x="555932" y="5373387"/>
            <a:ext cx="316366" cy="316382"/>
            <a:chOff x="1487200" y="2021475"/>
            <a:chExt cx="483125" cy="483150"/>
          </a:xfrm>
        </p:grpSpPr>
        <p:sp>
          <p:nvSpPr>
            <p:cNvPr id="228" name="Google Shape;4494;p21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4495;p21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4496;p21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4497;p21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32" name="Таблица 231"/>
          <p:cNvGraphicFramePr>
            <a:graphicFrameLocks noGrp="1"/>
          </p:cNvGraphicFramePr>
          <p:nvPr/>
        </p:nvGraphicFramePr>
        <p:xfrm>
          <a:off x="7901475" y="1722579"/>
          <a:ext cx="4184507" cy="446359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66425">
                  <a:extLst>
                    <a:ext uri="{9D8B030D-6E8A-4147-A177-3AD203B41FA5}">
                      <a16:colId xmlns:a16="http://schemas.microsoft.com/office/drawing/2014/main" val="140514519"/>
                    </a:ext>
                  </a:extLst>
                </a:gridCol>
                <a:gridCol w="2218082">
                  <a:extLst>
                    <a:ext uri="{9D8B030D-6E8A-4147-A177-3AD203B41FA5}">
                      <a16:colId xmlns:a16="http://schemas.microsoft.com/office/drawing/2014/main" val="183335252"/>
                    </a:ext>
                  </a:extLst>
                </a:gridCol>
              </a:tblGrid>
              <a:tr h="3164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Уровень</a:t>
                      </a:r>
                    </a:p>
                  </a:txBody>
                  <a:tcPr marL="79115" marR="79115" marT="39558" marB="3955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Аналог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9115" marR="79115" marT="39558" marB="39558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42825"/>
                  </a:ext>
                </a:extLst>
              </a:tr>
              <a:tr h="666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1. </a:t>
                      </a:r>
                      <a:r>
                        <a:rPr lang="ru-RU" sz="1400" dirty="0" smtClean="0"/>
                        <a:t>Проверка </a:t>
                      </a:r>
                      <a:r>
                        <a:rPr lang="ru-RU" sz="1400" dirty="0"/>
                        <a:t>запросов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Проверка сетевых пакетов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(DPI)</a:t>
                      </a:r>
                      <a:endParaRPr lang="en-US" sz="1400" dirty="0"/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3616134937"/>
                  </a:ext>
                </a:extLst>
              </a:tr>
              <a:tr h="553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2. Фильтрация источников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IP blacklist / whitelist</a:t>
                      </a:r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3382350733"/>
                  </a:ext>
                </a:extLst>
              </a:tr>
              <a:tr h="5538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 Rate Limiting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Троттлинг</a:t>
                      </a:r>
                      <a:endParaRPr lang="en-US" sz="1400" dirty="0"/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1885731613"/>
                  </a:ext>
                </a:extLst>
              </a:tr>
              <a:tr h="7911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4. Контроль контекста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NAT </a:t>
                      </a:r>
                      <a:r>
                        <a:rPr lang="ru-RU" sz="1400" dirty="0"/>
                        <a:t>таблицы / </a:t>
                      </a:r>
                      <a:r>
                        <a:rPr lang="en-US" sz="1400" dirty="0"/>
                        <a:t>session tracking</a:t>
                      </a:r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179336178"/>
                  </a:ext>
                </a:extLst>
              </a:tr>
              <a:tr h="7911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5. Поведенческий аудит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IDS</a:t>
                      </a:r>
                      <a:endParaRPr lang="en-US" sz="1400" dirty="0"/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2849303007"/>
                  </a:ext>
                </a:extLst>
              </a:tr>
              <a:tr h="7911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6. Обоснование решений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Firewall logs / SIEM</a:t>
                      </a:r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3063158438"/>
                  </a:ext>
                </a:extLst>
              </a:tr>
            </a:tbl>
          </a:graphicData>
        </a:graphic>
      </p:graphicFrame>
      <p:sp>
        <p:nvSpPr>
          <p:cNvPr id="117" name="Google Shape;5830;p24"/>
          <p:cNvSpPr/>
          <p:nvPr/>
        </p:nvSpPr>
        <p:spPr>
          <a:xfrm>
            <a:off x="514246" y="2914004"/>
            <a:ext cx="284094" cy="284094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chemeClr val="lt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4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ДЕМОСТРАЦИЯ ЭФФЕКТИВНОСТИ </a:t>
            </a:r>
            <a:r>
              <a:rPr lang="en-US" sz="2100" dirty="0" err="1" smtClean="0"/>
              <a:t>RAG@ff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146" y="1415534"/>
            <a:ext cx="333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Экспериментальный макет: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974" y="183947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Ollama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611" y="186839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Qdrant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48761" y="185875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Elasticsearch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6" y="1699689"/>
            <a:ext cx="683284" cy="683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6429" y="185875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Gemma3-4b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9" y="1561464"/>
            <a:ext cx="959734" cy="9597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67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LLM, генерирующая ответ на основе </a:t>
            </a:r>
            <a:r>
              <a:rPr lang="en-US" sz="1600" dirty="0" smtClean="0"/>
              <a:t>RAG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146" y="2382973"/>
            <a:ext cx="3819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38699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27111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670" y="1800588"/>
            <a:ext cx="504941" cy="5049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1104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без защиты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6318" y="2439709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с </a:t>
            </a:r>
            <a:r>
              <a:rPr lang="en-US" sz="1600" dirty="0" err="1" smtClean="0"/>
              <a:t>RAG@ff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39161" y="1736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ДЕМОСТРАЦИЯ ЭФФЕКТИВНОСТИ </a:t>
            </a:r>
            <a:r>
              <a:rPr lang="en-US" sz="2100" dirty="0" err="1" smtClean="0"/>
              <a:t>RAG@ff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146" y="1415534"/>
            <a:ext cx="333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Экспериментальный макет: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974" y="183947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Ollama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611" y="186839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Qdrant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48761" y="185875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Elasticsearch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6" y="1699689"/>
            <a:ext cx="683284" cy="683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6429" y="185875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Gemma3-4b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9" y="1561464"/>
            <a:ext cx="959734" cy="9597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67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LLM, генерирующая ответ на основе </a:t>
            </a:r>
            <a:r>
              <a:rPr lang="en-US" sz="1600" dirty="0" smtClean="0"/>
              <a:t>RAG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146" y="2382973"/>
            <a:ext cx="3819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38699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27111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670" y="1800588"/>
            <a:ext cx="504941" cy="5049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1104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без защиты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6318" y="2439709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с </a:t>
            </a:r>
            <a:r>
              <a:rPr lang="en-US" sz="1600" dirty="0" err="1" smtClean="0"/>
              <a:t>RAG@ff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39161" y="1736531"/>
            <a:ext cx="609600" cy="6096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2146" y="2916194"/>
            <a:ext cx="9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Атака: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3429" y="3322509"/>
            <a:ext cx="1447950" cy="1095837"/>
            <a:chOff x="2169588" y="1287075"/>
            <a:chExt cx="1591338" cy="10958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Манипуляции </a:t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 dirty="0"/>
                <a:t>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или </a:t>
              </a:r>
              <a:r>
                <a:rPr lang="ru-RU" sz="1000" dirty="0"/>
                <a:t>запросах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 flipH="1">
            <a:off x="91677" y="2916194"/>
            <a:ext cx="119691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5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ДЕМОСТРАЦИЯ ЭФФЕКТИВНОСТИ </a:t>
            </a:r>
            <a:r>
              <a:rPr lang="en-US" sz="2100" dirty="0" err="1" smtClean="0"/>
              <a:t>RAG@ff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146" y="1415534"/>
            <a:ext cx="333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Экспериментальный макет: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974" y="183947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Ollama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611" y="186839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Qdrant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48761" y="185875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Elasticsearch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6" y="1699689"/>
            <a:ext cx="683284" cy="683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6429" y="185875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Gemma3-4b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9" y="1561464"/>
            <a:ext cx="959734" cy="9597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67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LLM, генерирующая ответ на основе </a:t>
            </a:r>
            <a:r>
              <a:rPr lang="en-US" sz="1600" dirty="0" smtClean="0"/>
              <a:t>RAG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146" y="2382973"/>
            <a:ext cx="3819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38699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27111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670" y="1800588"/>
            <a:ext cx="504941" cy="5049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1104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без защиты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6318" y="2439709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с </a:t>
            </a:r>
            <a:r>
              <a:rPr lang="en-US" sz="1600" dirty="0" err="1" smtClean="0"/>
              <a:t>RAG@ff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39161" y="1736531"/>
            <a:ext cx="609600" cy="6096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2146" y="2916194"/>
            <a:ext cx="9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Атака: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3429" y="3322509"/>
            <a:ext cx="1447950" cy="1095837"/>
            <a:chOff x="2169588" y="1287075"/>
            <a:chExt cx="1591338" cy="10958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Манипуляции </a:t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 dirty="0"/>
                <a:t>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или </a:t>
              </a:r>
              <a:r>
                <a:rPr lang="ru-RU" sz="1000" dirty="0"/>
                <a:t>запросах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Стрелка вправо 30"/>
          <p:cNvSpPr/>
          <p:nvPr/>
        </p:nvSpPr>
        <p:spPr>
          <a:xfrm>
            <a:off x="2019300" y="3581400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45941" y="3190133"/>
            <a:ext cx="2697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тестов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516638" y="3633205"/>
            <a:ext cx="506463" cy="420080"/>
            <a:chOff x="2656463" y="3726555"/>
            <a:chExt cx="506463" cy="420080"/>
          </a:xfrm>
        </p:grpSpPr>
        <p:sp>
          <p:nvSpPr>
            <p:cNvPr id="33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55778" y="3633205"/>
            <a:ext cx="499766" cy="420080"/>
            <a:chOff x="2656463" y="3726555"/>
            <a:chExt cx="499766" cy="420080"/>
          </a:xfrm>
        </p:grpSpPr>
        <p:sp>
          <p:nvSpPr>
            <p:cNvPr id="37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3961824" y="3583816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4382" y="3839624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0160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2500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09244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2000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62214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flow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460602" y="4280393"/>
            <a:ext cx="422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Gigachat</a:t>
            </a:r>
            <a:r>
              <a:rPr lang="en-US" sz="1400" dirty="0"/>
              <a:t>) = 21-26%</a:t>
            </a:r>
          </a:p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ChatGPT</a:t>
            </a:r>
            <a:r>
              <a:rPr lang="en-US" sz="1400" dirty="0"/>
              <a:t>) = 32-35%</a:t>
            </a:r>
            <a:endParaRPr lang="ru-RU" sz="1400" dirty="0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 flipH="1">
            <a:off x="91677" y="2916194"/>
            <a:ext cx="119691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ДЕМОСТРАЦИЯ ЭФФЕКТИВНОСТИ </a:t>
            </a:r>
            <a:r>
              <a:rPr lang="en-US" sz="2100" dirty="0" err="1" smtClean="0"/>
              <a:t>RAG@ff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146" y="1415534"/>
            <a:ext cx="333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Экспериментальный макет: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974" y="183947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Ollama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611" y="186839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Qdrant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48761" y="185875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Elasticsearch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6" y="1699689"/>
            <a:ext cx="683284" cy="683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6429" y="185875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Gemma3-4b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9" y="1561464"/>
            <a:ext cx="959734" cy="9597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67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LLM, генерирующая ответ на основе </a:t>
            </a:r>
            <a:r>
              <a:rPr lang="en-US" sz="1600" dirty="0" smtClean="0"/>
              <a:t>RAG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146" y="2382973"/>
            <a:ext cx="3819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38699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27111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670" y="1800588"/>
            <a:ext cx="504941" cy="5049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1104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без защиты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6318" y="2439709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с </a:t>
            </a:r>
            <a:r>
              <a:rPr lang="en-US" sz="1600" dirty="0" err="1" smtClean="0"/>
              <a:t>RAG@ff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39161" y="1736531"/>
            <a:ext cx="609600" cy="6096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2146" y="2916194"/>
            <a:ext cx="9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Атака: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3429" y="3322509"/>
            <a:ext cx="1447950" cy="1095837"/>
            <a:chOff x="2169588" y="1287075"/>
            <a:chExt cx="1591338" cy="10958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Манипуляции </a:t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 dirty="0"/>
                <a:t>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или </a:t>
              </a:r>
              <a:r>
                <a:rPr lang="ru-RU" sz="1000" dirty="0"/>
                <a:t>запросах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Стрелка вправо 30"/>
          <p:cNvSpPr/>
          <p:nvPr/>
        </p:nvSpPr>
        <p:spPr>
          <a:xfrm>
            <a:off x="2019300" y="3581400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45941" y="3190133"/>
            <a:ext cx="2697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тестов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516638" y="3633205"/>
            <a:ext cx="506463" cy="420080"/>
            <a:chOff x="2656463" y="3726555"/>
            <a:chExt cx="506463" cy="420080"/>
          </a:xfrm>
        </p:grpSpPr>
        <p:sp>
          <p:nvSpPr>
            <p:cNvPr id="33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55778" y="3633205"/>
            <a:ext cx="499766" cy="420080"/>
            <a:chOff x="2656463" y="3726555"/>
            <a:chExt cx="499766" cy="420080"/>
          </a:xfrm>
        </p:grpSpPr>
        <p:sp>
          <p:nvSpPr>
            <p:cNvPr id="37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3961824" y="3583816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4382" y="3839624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0160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2500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09244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2000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62214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flow</a:t>
            </a:r>
            <a:endParaRPr lang="ru-RU" sz="1400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4819968" y="3521982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69725" y="3190133"/>
            <a:ext cx="350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Выполнение </a:t>
            </a:r>
            <a:r>
              <a:rPr lang="en-US" b="1" dirty="0"/>
              <a:t>RAG-</a:t>
            </a:r>
            <a:r>
              <a:rPr lang="ru-RU" b="1" dirty="0" smtClean="0"/>
              <a:t>запроса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460602" y="4280393"/>
            <a:ext cx="422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Gigachat</a:t>
            </a:r>
            <a:r>
              <a:rPr lang="en-US" sz="1400" dirty="0"/>
              <a:t>) = 21-26%</a:t>
            </a:r>
          </a:p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ChatGPT</a:t>
            </a:r>
            <a:r>
              <a:rPr lang="en-US" sz="1400" dirty="0"/>
              <a:t>) = 32-35%</a:t>
            </a:r>
            <a:endParaRPr lang="ru-RU" sz="14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5807868" y="4025611"/>
            <a:ext cx="506463" cy="420080"/>
            <a:chOff x="2656463" y="3726555"/>
            <a:chExt cx="506463" cy="420080"/>
          </a:xfrm>
        </p:grpSpPr>
        <p:sp>
          <p:nvSpPr>
            <p:cNvPr id="49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264040" y="4016962"/>
            <a:ext cx="499766" cy="420080"/>
            <a:chOff x="2656463" y="3726555"/>
            <a:chExt cx="499766" cy="420080"/>
          </a:xfrm>
        </p:grpSpPr>
        <p:sp>
          <p:nvSpPr>
            <p:cNvPr id="52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5426078" y="3524650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78636" y="3780458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314331" y="3979849"/>
            <a:ext cx="35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966318" y="3978123"/>
            <a:ext cx="35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80" y="3561492"/>
            <a:ext cx="836879" cy="83687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927" y="3506134"/>
            <a:ext cx="504941" cy="50494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80145" y="4014406"/>
            <a:ext cx="511874" cy="511874"/>
          </a:xfrm>
          <a:prstGeom prst="rect">
            <a:avLst/>
          </a:prstGeom>
        </p:spPr>
      </p:pic>
      <p:grpSp>
        <p:nvGrpSpPr>
          <p:cNvPr id="74" name="Группа 73"/>
          <p:cNvGrpSpPr/>
          <p:nvPr/>
        </p:nvGrpSpPr>
        <p:grpSpPr>
          <a:xfrm>
            <a:off x="6744049" y="3710719"/>
            <a:ext cx="572058" cy="612485"/>
            <a:chOff x="6744049" y="3710719"/>
            <a:chExt cx="572058" cy="612485"/>
          </a:xfrm>
        </p:grpSpPr>
        <p:grpSp>
          <p:nvGrpSpPr>
            <p:cNvPr id="62" name="Google Shape;5840;p24"/>
            <p:cNvGrpSpPr/>
            <p:nvPr/>
          </p:nvGrpSpPr>
          <p:grpSpPr>
            <a:xfrm>
              <a:off x="6744049" y="3710719"/>
              <a:ext cx="572058" cy="612485"/>
              <a:chOff x="-47159525" y="2342000"/>
              <a:chExt cx="300900" cy="300875"/>
            </a:xfrm>
            <a:solidFill>
              <a:schemeClr val="bg1">
                <a:lumMod val="75000"/>
              </a:schemeClr>
            </a:solidFill>
          </p:grpSpPr>
          <p:sp>
            <p:nvSpPr>
              <p:cNvPr id="63" name="Google Shape;5841;p24"/>
              <p:cNvSpPr/>
              <p:nvPr/>
            </p:nvSpPr>
            <p:spPr>
              <a:xfrm>
                <a:off x="-47122500" y="2376650"/>
                <a:ext cx="123675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010" extrusionOk="0">
                    <a:moveTo>
                      <a:pt x="1765" y="756"/>
                    </a:moveTo>
                    <a:cubicBezTo>
                      <a:pt x="2237" y="756"/>
                      <a:pt x="2615" y="1008"/>
                      <a:pt x="2741" y="1450"/>
                    </a:cubicBezTo>
                    <a:lnTo>
                      <a:pt x="1765" y="1450"/>
                    </a:lnTo>
                    <a:cubicBezTo>
                      <a:pt x="1575" y="1450"/>
                      <a:pt x="1418" y="1607"/>
                      <a:pt x="1418" y="1828"/>
                    </a:cubicBezTo>
                    <a:lnTo>
                      <a:pt x="1418" y="2804"/>
                    </a:lnTo>
                    <a:cubicBezTo>
                      <a:pt x="1008" y="2647"/>
                      <a:pt x="693" y="2237"/>
                      <a:pt x="693" y="1828"/>
                    </a:cubicBezTo>
                    <a:cubicBezTo>
                      <a:pt x="693" y="1229"/>
                      <a:pt x="1166" y="756"/>
                      <a:pt x="1765" y="756"/>
                    </a:cubicBezTo>
                    <a:close/>
                    <a:moveTo>
                      <a:pt x="2741" y="2174"/>
                    </a:moveTo>
                    <a:cubicBezTo>
                      <a:pt x="2615" y="2458"/>
                      <a:pt x="2395" y="2678"/>
                      <a:pt x="2111" y="2804"/>
                    </a:cubicBezTo>
                    <a:lnTo>
                      <a:pt x="2111" y="2174"/>
                    </a:lnTo>
                    <a:close/>
                    <a:moveTo>
                      <a:pt x="4253" y="2143"/>
                    </a:moveTo>
                    <a:lnTo>
                      <a:pt x="4253" y="4285"/>
                    </a:lnTo>
                    <a:lnTo>
                      <a:pt x="2111" y="4285"/>
                    </a:lnTo>
                    <a:lnTo>
                      <a:pt x="2111" y="3497"/>
                    </a:lnTo>
                    <a:cubicBezTo>
                      <a:pt x="2804" y="3340"/>
                      <a:pt x="3340" y="2836"/>
                      <a:pt x="3497" y="2143"/>
                    </a:cubicBezTo>
                    <a:close/>
                    <a:moveTo>
                      <a:pt x="1765" y="0"/>
                    </a:moveTo>
                    <a:cubicBezTo>
                      <a:pt x="788" y="0"/>
                      <a:pt x="0" y="788"/>
                      <a:pt x="0" y="1765"/>
                    </a:cubicBezTo>
                    <a:cubicBezTo>
                      <a:pt x="0" y="2647"/>
                      <a:pt x="567" y="3340"/>
                      <a:pt x="1418" y="3497"/>
                    </a:cubicBezTo>
                    <a:lnTo>
                      <a:pt x="1418" y="4663"/>
                    </a:lnTo>
                    <a:cubicBezTo>
                      <a:pt x="1418" y="4852"/>
                      <a:pt x="1575" y="5010"/>
                      <a:pt x="1765" y="5010"/>
                    </a:cubicBezTo>
                    <a:lnTo>
                      <a:pt x="4600" y="5010"/>
                    </a:lnTo>
                    <a:cubicBezTo>
                      <a:pt x="4789" y="5010"/>
                      <a:pt x="4947" y="4852"/>
                      <a:pt x="4947" y="4663"/>
                    </a:cubicBezTo>
                    <a:lnTo>
                      <a:pt x="4947" y="1765"/>
                    </a:lnTo>
                    <a:cubicBezTo>
                      <a:pt x="4947" y="1576"/>
                      <a:pt x="4789" y="1418"/>
                      <a:pt x="4600" y="1418"/>
                    </a:cubicBezTo>
                    <a:lnTo>
                      <a:pt x="3497" y="1418"/>
                    </a:lnTo>
                    <a:cubicBezTo>
                      <a:pt x="3340" y="630"/>
                      <a:pt x="2615" y="0"/>
                      <a:pt x="1765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5842;p24"/>
              <p:cNvSpPr/>
              <p:nvPr/>
            </p:nvSpPr>
            <p:spPr>
              <a:xfrm>
                <a:off x="-47159525" y="2342000"/>
                <a:ext cx="300900" cy="300875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5" extrusionOk="0">
                    <a:moveTo>
                      <a:pt x="7089" y="1229"/>
                    </a:moveTo>
                    <a:lnTo>
                      <a:pt x="8003" y="2142"/>
                    </a:lnTo>
                    <a:lnTo>
                      <a:pt x="7089" y="2142"/>
                    </a:lnTo>
                    <a:lnTo>
                      <a:pt x="7089" y="1229"/>
                    </a:lnTo>
                    <a:close/>
                    <a:moveTo>
                      <a:pt x="8538" y="6396"/>
                    </a:moveTo>
                    <a:lnTo>
                      <a:pt x="8538" y="6711"/>
                    </a:lnTo>
                    <a:cubicBezTo>
                      <a:pt x="8538" y="6900"/>
                      <a:pt x="8664" y="7057"/>
                      <a:pt x="8885" y="7057"/>
                    </a:cubicBezTo>
                    <a:cubicBezTo>
                      <a:pt x="9074" y="7057"/>
                      <a:pt x="9231" y="6900"/>
                      <a:pt x="9231" y="6711"/>
                    </a:cubicBezTo>
                    <a:lnTo>
                      <a:pt x="9231" y="6427"/>
                    </a:lnTo>
                    <a:cubicBezTo>
                      <a:pt x="10303" y="6585"/>
                      <a:pt x="11153" y="7467"/>
                      <a:pt x="11311" y="8506"/>
                    </a:cubicBezTo>
                    <a:lnTo>
                      <a:pt x="10996" y="8506"/>
                    </a:lnTo>
                    <a:cubicBezTo>
                      <a:pt x="10807" y="8506"/>
                      <a:pt x="10649" y="8664"/>
                      <a:pt x="10649" y="8884"/>
                    </a:cubicBezTo>
                    <a:cubicBezTo>
                      <a:pt x="10649" y="9073"/>
                      <a:pt x="10807" y="9231"/>
                      <a:pt x="10996" y="9231"/>
                    </a:cubicBezTo>
                    <a:lnTo>
                      <a:pt x="11311" y="9231"/>
                    </a:lnTo>
                    <a:cubicBezTo>
                      <a:pt x="11153" y="10302"/>
                      <a:pt x="10303" y="11121"/>
                      <a:pt x="9231" y="11279"/>
                    </a:cubicBezTo>
                    <a:lnTo>
                      <a:pt x="9231" y="10964"/>
                    </a:lnTo>
                    <a:cubicBezTo>
                      <a:pt x="9231" y="10775"/>
                      <a:pt x="9074" y="10617"/>
                      <a:pt x="8885" y="10617"/>
                    </a:cubicBezTo>
                    <a:cubicBezTo>
                      <a:pt x="8664" y="10617"/>
                      <a:pt x="8538" y="10775"/>
                      <a:pt x="8538" y="10964"/>
                    </a:cubicBezTo>
                    <a:lnTo>
                      <a:pt x="8538" y="11279"/>
                    </a:lnTo>
                    <a:cubicBezTo>
                      <a:pt x="7467" y="11121"/>
                      <a:pt x="6585" y="10239"/>
                      <a:pt x="6428" y="9200"/>
                    </a:cubicBezTo>
                    <a:lnTo>
                      <a:pt x="6743" y="9200"/>
                    </a:lnTo>
                    <a:cubicBezTo>
                      <a:pt x="6963" y="9200"/>
                      <a:pt x="7089" y="9042"/>
                      <a:pt x="7089" y="8821"/>
                    </a:cubicBezTo>
                    <a:cubicBezTo>
                      <a:pt x="7089" y="8632"/>
                      <a:pt x="6963" y="8475"/>
                      <a:pt x="6743" y="8475"/>
                    </a:cubicBezTo>
                    <a:lnTo>
                      <a:pt x="6428" y="8475"/>
                    </a:lnTo>
                    <a:cubicBezTo>
                      <a:pt x="6585" y="7404"/>
                      <a:pt x="7467" y="6553"/>
                      <a:pt x="8538" y="6396"/>
                    </a:cubicBezTo>
                    <a:close/>
                    <a:moveTo>
                      <a:pt x="6428" y="725"/>
                    </a:moveTo>
                    <a:lnTo>
                      <a:pt x="6428" y="2489"/>
                    </a:lnTo>
                    <a:cubicBezTo>
                      <a:pt x="6428" y="2678"/>
                      <a:pt x="6585" y="2836"/>
                      <a:pt x="6774" y="2836"/>
                    </a:cubicBezTo>
                    <a:lnTo>
                      <a:pt x="8570" y="2836"/>
                    </a:lnTo>
                    <a:lnTo>
                      <a:pt x="8570" y="5734"/>
                    </a:lnTo>
                    <a:cubicBezTo>
                      <a:pt x="6995" y="5892"/>
                      <a:pt x="5766" y="7246"/>
                      <a:pt x="5766" y="8884"/>
                    </a:cubicBezTo>
                    <a:cubicBezTo>
                      <a:pt x="5766" y="9861"/>
                      <a:pt x="6238" y="10775"/>
                      <a:pt x="6932" y="11310"/>
                    </a:cubicBezTo>
                    <a:lnTo>
                      <a:pt x="757" y="11310"/>
                    </a:lnTo>
                    <a:lnTo>
                      <a:pt x="757" y="725"/>
                    </a:lnTo>
                    <a:close/>
                    <a:moveTo>
                      <a:pt x="379" y="0"/>
                    </a:moveTo>
                    <a:cubicBezTo>
                      <a:pt x="158" y="0"/>
                      <a:pt x="0" y="158"/>
                      <a:pt x="0" y="378"/>
                    </a:cubicBezTo>
                    <a:lnTo>
                      <a:pt x="0" y="11657"/>
                    </a:lnTo>
                    <a:cubicBezTo>
                      <a:pt x="0" y="11877"/>
                      <a:pt x="158" y="12035"/>
                      <a:pt x="379" y="12035"/>
                    </a:cubicBezTo>
                    <a:lnTo>
                      <a:pt x="8822" y="12035"/>
                    </a:lnTo>
                    <a:cubicBezTo>
                      <a:pt x="10555" y="12035"/>
                      <a:pt x="11972" y="10617"/>
                      <a:pt x="11972" y="8884"/>
                    </a:cubicBezTo>
                    <a:cubicBezTo>
                      <a:pt x="12035" y="7215"/>
                      <a:pt x="10807" y="5892"/>
                      <a:pt x="9231" y="5734"/>
                    </a:cubicBezTo>
                    <a:lnTo>
                      <a:pt x="9231" y="2489"/>
                    </a:lnTo>
                    <a:cubicBezTo>
                      <a:pt x="9231" y="2426"/>
                      <a:pt x="9200" y="2300"/>
                      <a:pt x="9105" y="2268"/>
                    </a:cubicBezTo>
                    <a:lnTo>
                      <a:pt x="6995" y="126"/>
                    </a:lnTo>
                    <a:cubicBezTo>
                      <a:pt x="6900" y="63"/>
                      <a:pt x="6837" y="0"/>
                      <a:pt x="6743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844;p24"/>
              <p:cNvSpPr/>
              <p:nvPr/>
            </p:nvSpPr>
            <p:spPr>
              <a:xfrm>
                <a:off x="-47122500" y="253732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5845;p24"/>
              <p:cNvSpPr/>
              <p:nvPr/>
            </p:nvSpPr>
            <p:spPr>
              <a:xfrm>
                <a:off x="-47122500" y="257277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7733;p28"/>
            <p:cNvGrpSpPr/>
            <p:nvPr/>
          </p:nvGrpSpPr>
          <p:grpSpPr>
            <a:xfrm>
              <a:off x="7084466" y="4076700"/>
              <a:ext cx="166877" cy="143411"/>
              <a:chOff x="-19822675" y="3692750"/>
              <a:chExt cx="304850" cy="304200"/>
            </a:xfrm>
          </p:grpSpPr>
          <p:sp>
            <p:nvSpPr>
              <p:cNvPr id="69" name="Google Shape;7734;p28"/>
              <p:cNvSpPr/>
              <p:nvPr/>
            </p:nvSpPr>
            <p:spPr>
              <a:xfrm>
                <a:off x="-19715550" y="3692750"/>
                <a:ext cx="906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2427" extrusionOk="0">
                    <a:moveTo>
                      <a:pt x="441" y="1"/>
                    </a:moveTo>
                    <a:cubicBezTo>
                      <a:pt x="252" y="1"/>
                      <a:pt x="95" y="158"/>
                      <a:pt x="95" y="379"/>
                    </a:cubicBezTo>
                    <a:cubicBezTo>
                      <a:pt x="0" y="946"/>
                      <a:pt x="315" y="1482"/>
                      <a:pt x="756" y="1828"/>
                    </a:cubicBezTo>
                    <a:cubicBezTo>
                      <a:pt x="567" y="1986"/>
                      <a:pt x="347" y="2175"/>
                      <a:pt x="252" y="2427"/>
                    </a:cubicBezTo>
                    <a:cubicBezTo>
                      <a:pt x="756" y="2269"/>
                      <a:pt x="1261" y="2175"/>
                      <a:pt x="1828" y="2175"/>
                    </a:cubicBezTo>
                    <a:cubicBezTo>
                      <a:pt x="2363" y="2175"/>
                      <a:pt x="2867" y="2238"/>
                      <a:pt x="3403" y="2427"/>
                    </a:cubicBezTo>
                    <a:cubicBezTo>
                      <a:pt x="3277" y="2175"/>
                      <a:pt x="3088" y="1986"/>
                      <a:pt x="2867" y="1828"/>
                    </a:cubicBezTo>
                    <a:cubicBezTo>
                      <a:pt x="3308" y="1513"/>
                      <a:pt x="3623" y="946"/>
                      <a:pt x="3623" y="379"/>
                    </a:cubicBezTo>
                    <a:cubicBezTo>
                      <a:pt x="3623" y="158"/>
                      <a:pt x="3466" y="1"/>
                      <a:pt x="3277" y="1"/>
                    </a:cubicBezTo>
                    <a:cubicBezTo>
                      <a:pt x="3088" y="1"/>
                      <a:pt x="2930" y="158"/>
                      <a:pt x="2930" y="379"/>
                    </a:cubicBezTo>
                    <a:cubicBezTo>
                      <a:pt x="2930" y="946"/>
                      <a:pt x="2458" y="1482"/>
                      <a:pt x="1859" y="1482"/>
                    </a:cubicBezTo>
                    <a:cubicBezTo>
                      <a:pt x="1261" y="1482"/>
                      <a:pt x="788" y="946"/>
                      <a:pt x="788" y="379"/>
                    </a:cubicBezTo>
                    <a:cubicBezTo>
                      <a:pt x="788" y="158"/>
                      <a:pt x="630" y="1"/>
                      <a:pt x="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735;p28"/>
              <p:cNvSpPr/>
              <p:nvPr/>
            </p:nvSpPr>
            <p:spPr>
              <a:xfrm>
                <a:off x="-19660425" y="3766200"/>
                <a:ext cx="142600" cy="23075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9230" extrusionOk="0">
                    <a:moveTo>
                      <a:pt x="1733" y="3521"/>
                    </a:moveTo>
                    <a:cubicBezTo>
                      <a:pt x="1922" y="3521"/>
                      <a:pt x="2080" y="3679"/>
                      <a:pt x="2080" y="3899"/>
                    </a:cubicBezTo>
                    <a:cubicBezTo>
                      <a:pt x="2080" y="4088"/>
                      <a:pt x="1922" y="4246"/>
                      <a:pt x="1733" y="4246"/>
                    </a:cubicBezTo>
                    <a:cubicBezTo>
                      <a:pt x="1544" y="4246"/>
                      <a:pt x="1387" y="4088"/>
                      <a:pt x="1387" y="3899"/>
                    </a:cubicBezTo>
                    <a:cubicBezTo>
                      <a:pt x="1387" y="3679"/>
                      <a:pt x="1544" y="3521"/>
                      <a:pt x="1733" y="3521"/>
                    </a:cubicBezTo>
                    <a:close/>
                    <a:moveTo>
                      <a:pt x="2080" y="4939"/>
                    </a:moveTo>
                    <a:cubicBezTo>
                      <a:pt x="2490" y="4939"/>
                      <a:pt x="2805" y="5254"/>
                      <a:pt x="2805" y="5664"/>
                    </a:cubicBezTo>
                    <a:cubicBezTo>
                      <a:pt x="2805" y="6042"/>
                      <a:pt x="2490" y="6357"/>
                      <a:pt x="2080" y="6357"/>
                    </a:cubicBezTo>
                    <a:cubicBezTo>
                      <a:pt x="1702" y="6357"/>
                      <a:pt x="1387" y="6042"/>
                      <a:pt x="1387" y="5664"/>
                    </a:cubicBezTo>
                    <a:cubicBezTo>
                      <a:pt x="1387" y="5254"/>
                      <a:pt x="1702" y="4939"/>
                      <a:pt x="2080" y="4939"/>
                    </a:cubicBezTo>
                    <a:close/>
                    <a:moveTo>
                      <a:pt x="5346" y="0"/>
                    </a:moveTo>
                    <a:cubicBezTo>
                      <a:pt x="5207" y="0"/>
                      <a:pt x="5057" y="65"/>
                      <a:pt x="5010" y="182"/>
                    </a:cubicBezTo>
                    <a:lnTo>
                      <a:pt x="4348" y="1474"/>
                    </a:lnTo>
                    <a:lnTo>
                      <a:pt x="3309" y="1883"/>
                    </a:lnTo>
                    <a:cubicBezTo>
                      <a:pt x="3088" y="1568"/>
                      <a:pt x="2805" y="1253"/>
                      <a:pt x="2490" y="1001"/>
                    </a:cubicBezTo>
                    <a:cubicBezTo>
                      <a:pt x="2017" y="1946"/>
                      <a:pt x="1103" y="2671"/>
                      <a:pt x="1" y="2797"/>
                    </a:cubicBezTo>
                    <a:lnTo>
                      <a:pt x="1387" y="8877"/>
                    </a:lnTo>
                    <a:cubicBezTo>
                      <a:pt x="2175" y="8562"/>
                      <a:pt x="2805" y="8027"/>
                      <a:pt x="3309" y="7365"/>
                    </a:cubicBezTo>
                    <a:lnTo>
                      <a:pt x="4348" y="7743"/>
                    </a:lnTo>
                    <a:lnTo>
                      <a:pt x="5010" y="9035"/>
                    </a:lnTo>
                    <a:cubicBezTo>
                      <a:pt x="5078" y="9149"/>
                      <a:pt x="5213" y="9230"/>
                      <a:pt x="5342" y="9230"/>
                    </a:cubicBezTo>
                    <a:cubicBezTo>
                      <a:pt x="5391" y="9230"/>
                      <a:pt x="5439" y="9218"/>
                      <a:pt x="5483" y="9192"/>
                    </a:cubicBezTo>
                    <a:cubicBezTo>
                      <a:pt x="5640" y="9129"/>
                      <a:pt x="5703" y="8877"/>
                      <a:pt x="5640" y="8720"/>
                    </a:cubicBezTo>
                    <a:lnTo>
                      <a:pt x="4915" y="7270"/>
                    </a:lnTo>
                    <a:cubicBezTo>
                      <a:pt x="4884" y="7207"/>
                      <a:pt x="4821" y="7113"/>
                      <a:pt x="4726" y="7113"/>
                    </a:cubicBezTo>
                    <a:lnTo>
                      <a:pt x="3718" y="6735"/>
                    </a:lnTo>
                    <a:cubicBezTo>
                      <a:pt x="4002" y="6168"/>
                      <a:pt x="4128" y="5569"/>
                      <a:pt x="4222" y="4939"/>
                    </a:cubicBezTo>
                    <a:lnTo>
                      <a:pt x="5325" y="4939"/>
                    </a:lnTo>
                    <a:cubicBezTo>
                      <a:pt x="5514" y="4939"/>
                      <a:pt x="5672" y="4782"/>
                      <a:pt x="5672" y="4592"/>
                    </a:cubicBezTo>
                    <a:cubicBezTo>
                      <a:pt x="5672" y="4403"/>
                      <a:pt x="5514" y="4246"/>
                      <a:pt x="5325" y="4246"/>
                    </a:cubicBezTo>
                    <a:lnTo>
                      <a:pt x="4222" y="4246"/>
                    </a:lnTo>
                    <a:cubicBezTo>
                      <a:pt x="4191" y="3616"/>
                      <a:pt x="4002" y="2986"/>
                      <a:pt x="3718" y="2482"/>
                    </a:cubicBezTo>
                    <a:lnTo>
                      <a:pt x="4726" y="2072"/>
                    </a:lnTo>
                    <a:cubicBezTo>
                      <a:pt x="4821" y="2041"/>
                      <a:pt x="4884" y="2009"/>
                      <a:pt x="4915" y="1915"/>
                    </a:cubicBezTo>
                    <a:lnTo>
                      <a:pt x="5640" y="497"/>
                    </a:lnTo>
                    <a:cubicBezTo>
                      <a:pt x="5703" y="339"/>
                      <a:pt x="5640" y="119"/>
                      <a:pt x="5483" y="24"/>
                    </a:cubicBezTo>
                    <a:cubicBezTo>
                      <a:pt x="5442" y="8"/>
                      <a:pt x="5395" y="0"/>
                      <a:pt x="53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736;p28"/>
              <p:cNvSpPr/>
              <p:nvPr/>
            </p:nvSpPr>
            <p:spPr>
              <a:xfrm>
                <a:off x="-19728150" y="3763650"/>
                <a:ext cx="1142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75" extrusionOk="0">
                    <a:moveTo>
                      <a:pt x="2269" y="0"/>
                    </a:moveTo>
                    <a:cubicBezTo>
                      <a:pt x="1449" y="0"/>
                      <a:pt x="662" y="252"/>
                      <a:pt x="0" y="630"/>
                    </a:cubicBezTo>
                    <a:cubicBezTo>
                      <a:pt x="126" y="914"/>
                      <a:pt x="315" y="1197"/>
                      <a:pt x="504" y="1418"/>
                    </a:cubicBezTo>
                    <a:cubicBezTo>
                      <a:pt x="977" y="1891"/>
                      <a:pt x="1607" y="2174"/>
                      <a:pt x="2269" y="2174"/>
                    </a:cubicBezTo>
                    <a:cubicBezTo>
                      <a:pt x="3308" y="2174"/>
                      <a:pt x="4222" y="1544"/>
                      <a:pt x="4568" y="630"/>
                    </a:cubicBezTo>
                    <a:cubicBezTo>
                      <a:pt x="3907" y="252"/>
                      <a:pt x="3119" y="0"/>
                      <a:pt x="2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737;p28"/>
              <p:cNvSpPr/>
              <p:nvPr/>
            </p:nvSpPr>
            <p:spPr>
              <a:xfrm>
                <a:off x="-19695075" y="3868400"/>
                <a:ext cx="4807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412" extrusionOk="0">
                    <a:moveTo>
                      <a:pt x="977" y="0"/>
                    </a:moveTo>
                    <a:lnTo>
                      <a:pt x="0" y="4285"/>
                    </a:lnTo>
                    <a:cubicBezTo>
                      <a:pt x="316" y="4380"/>
                      <a:pt x="631" y="4411"/>
                      <a:pt x="977" y="4411"/>
                    </a:cubicBezTo>
                    <a:cubicBezTo>
                      <a:pt x="1261" y="4411"/>
                      <a:pt x="1576" y="4380"/>
                      <a:pt x="1922" y="4285"/>
                    </a:cubicBez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738;p28"/>
              <p:cNvSpPr/>
              <p:nvPr/>
            </p:nvSpPr>
            <p:spPr>
              <a:xfrm>
                <a:off x="-19822675" y="3764250"/>
                <a:ext cx="142575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5703" h="9182" extrusionOk="0">
                    <a:moveTo>
                      <a:pt x="3939" y="3599"/>
                    </a:moveTo>
                    <a:cubicBezTo>
                      <a:pt x="4128" y="3599"/>
                      <a:pt x="4285" y="3757"/>
                      <a:pt x="4285" y="3977"/>
                    </a:cubicBezTo>
                    <a:cubicBezTo>
                      <a:pt x="4285" y="4166"/>
                      <a:pt x="4128" y="4324"/>
                      <a:pt x="3939" y="4324"/>
                    </a:cubicBezTo>
                    <a:cubicBezTo>
                      <a:pt x="3750" y="4324"/>
                      <a:pt x="3592" y="4166"/>
                      <a:pt x="3592" y="3977"/>
                    </a:cubicBezTo>
                    <a:cubicBezTo>
                      <a:pt x="3592" y="3757"/>
                      <a:pt x="3750" y="3599"/>
                      <a:pt x="3939" y="3599"/>
                    </a:cubicBezTo>
                    <a:close/>
                    <a:moveTo>
                      <a:pt x="3592" y="5017"/>
                    </a:moveTo>
                    <a:cubicBezTo>
                      <a:pt x="3970" y="5017"/>
                      <a:pt x="4285" y="5332"/>
                      <a:pt x="4285" y="5742"/>
                    </a:cubicBezTo>
                    <a:cubicBezTo>
                      <a:pt x="4285" y="6120"/>
                      <a:pt x="3970" y="6435"/>
                      <a:pt x="3592" y="6435"/>
                    </a:cubicBezTo>
                    <a:cubicBezTo>
                      <a:pt x="3183" y="6435"/>
                      <a:pt x="2868" y="6120"/>
                      <a:pt x="2868" y="5742"/>
                    </a:cubicBezTo>
                    <a:cubicBezTo>
                      <a:pt x="2868" y="5332"/>
                      <a:pt x="3183" y="5017"/>
                      <a:pt x="3592" y="5017"/>
                    </a:cubicBezTo>
                    <a:close/>
                    <a:moveTo>
                      <a:pt x="371" y="1"/>
                    </a:moveTo>
                    <a:cubicBezTo>
                      <a:pt x="318" y="1"/>
                      <a:pt x="266" y="12"/>
                      <a:pt x="221" y="39"/>
                    </a:cubicBezTo>
                    <a:cubicBezTo>
                      <a:pt x="64" y="102"/>
                      <a:pt x="1" y="354"/>
                      <a:pt x="64" y="480"/>
                    </a:cubicBezTo>
                    <a:lnTo>
                      <a:pt x="788" y="1930"/>
                    </a:lnTo>
                    <a:cubicBezTo>
                      <a:pt x="820" y="1993"/>
                      <a:pt x="914" y="2056"/>
                      <a:pt x="977" y="2056"/>
                    </a:cubicBezTo>
                    <a:lnTo>
                      <a:pt x="2017" y="2465"/>
                    </a:lnTo>
                    <a:cubicBezTo>
                      <a:pt x="1733" y="3001"/>
                      <a:pt x="1576" y="3599"/>
                      <a:pt x="1481" y="4229"/>
                    </a:cubicBezTo>
                    <a:lnTo>
                      <a:pt x="379" y="4229"/>
                    </a:lnTo>
                    <a:cubicBezTo>
                      <a:pt x="190" y="4229"/>
                      <a:pt x="32" y="4387"/>
                      <a:pt x="32" y="4576"/>
                    </a:cubicBezTo>
                    <a:cubicBezTo>
                      <a:pt x="32" y="4797"/>
                      <a:pt x="190" y="4954"/>
                      <a:pt x="379" y="4954"/>
                    </a:cubicBezTo>
                    <a:lnTo>
                      <a:pt x="1481" y="4954"/>
                    </a:lnTo>
                    <a:cubicBezTo>
                      <a:pt x="1544" y="5584"/>
                      <a:pt x="1733" y="6151"/>
                      <a:pt x="2017" y="6718"/>
                    </a:cubicBezTo>
                    <a:lnTo>
                      <a:pt x="977" y="7096"/>
                    </a:lnTo>
                    <a:cubicBezTo>
                      <a:pt x="914" y="7159"/>
                      <a:pt x="820" y="7191"/>
                      <a:pt x="788" y="7254"/>
                    </a:cubicBezTo>
                    <a:lnTo>
                      <a:pt x="64" y="8672"/>
                    </a:lnTo>
                    <a:cubicBezTo>
                      <a:pt x="1" y="8829"/>
                      <a:pt x="64" y="9081"/>
                      <a:pt x="221" y="9144"/>
                    </a:cubicBezTo>
                    <a:cubicBezTo>
                      <a:pt x="282" y="9170"/>
                      <a:pt x="340" y="9182"/>
                      <a:pt x="394" y="9182"/>
                    </a:cubicBezTo>
                    <a:cubicBezTo>
                      <a:pt x="536" y="9182"/>
                      <a:pt x="648" y="9101"/>
                      <a:pt x="694" y="8987"/>
                    </a:cubicBezTo>
                    <a:lnTo>
                      <a:pt x="1387" y="7695"/>
                    </a:lnTo>
                    <a:lnTo>
                      <a:pt x="2395" y="7317"/>
                    </a:lnTo>
                    <a:cubicBezTo>
                      <a:pt x="2868" y="7979"/>
                      <a:pt x="3529" y="8483"/>
                      <a:pt x="4317" y="8829"/>
                    </a:cubicBezTo>
                    <a:lnTo>
                      <a:pt x="5703" y="2749"/>
                    </a:lnTo>
                    <a:cubicBezTo>
                      <a:pt x="4947" y="2749"/>
                      <a:pt x="4285" y="2434"/>
                      <a:pt x="3813" y="1930"/>
                    </a:cubicBezTo>
                    <a:cubicBezTo>
                      <a:pt x="3529" y="1646"/>
                      <a:pt x="3340" y="1362"/>
                      <a:pt x="3214" y="1016"/>
                    </a:cubicBezTo>
                    <a:cubicBezTo>
                      <a:pt x="2899" y="1236"/>
                      <a:pt x="2647" y="1552"/>
                      <a:pt x="2395" y="1867"/>
                    </a:cubicBezTo>
                    <a:lnTo>
                      <a:pt x="1387" y="1489"/>
                    </a:lnTo>
                    <a:lnTo>
                      <a:pt x="694" y="165"/>
                    </a:lnTo>
                    <a:cubicBezTo>
                      <a:pt x="649" y="75"/>
                      <a:pt x="506" y="1"/>
                      <a:pt x="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 flipH="1">
            <a:off x="91677" y="2916194"/>
            <a:ext cx="119691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ДЕМОСТРАЦИЯ ЭФФЕКТИВНОСТИ </a:t>
            </a:r>
            <a:r>
              <a:rPr lang="en-US" sz="2100" dirty="0" err="1" smtClean="0"/>
              <a:t>RAG@ff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146" y="1415534"/>
            <a:ext cx="333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Экспериментальный макет: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974" y="183947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Ollama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611" y="186839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Qdrant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48761" y="185875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Elasticsearch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6" y="1699689"/>
            <a:ext cx="683284" cy="683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6429" y="185875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Gemma3-4b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9" y="1561464"/>
            <a:ext cx="959734" cy="9597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67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LLM, генерирующая ответ на основе </a:t>
            </a:r>
            <a:r>
              <a:rPr lang="en-US" sz="1600" dirty="0" smtClean="0"/>
              <a:t>RAG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146" y="2382973"/>
            <a:ext cx="3819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38699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27111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670" y="1800588"/>
            <a:ext cx="504941" cy="5049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1104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без защиты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6318" y="2439709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с </a:t>
            </a:r>
            <a:r>
              <a:rPr lang="en-US" sz="1600" dirty="0" err="1" smtClean="0"/>
              <a:t>RAG@ff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39161" y="1736531"/>
            <a:ext cx="609600" cy="6096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2146" y="2916194"/>
            <a:ext cx="9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Атака: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3429" y="3322509"/>
            <a:ext cx="1447950" cy="1095837"/>
            <a:chOff x="2169588" y="1287075"/>
            <a:chExt cx="1591338" cy="10958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Манипуляции </a:t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 dirty="0"/>
                <a:t>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или </a:t>
              </a:r>
              <a:r>
                <a:rPr lang="ru-RU" sz="1000" dirty="0"/>
                <a:t>запросах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Стрелка вправо 30"/>
          <p:cNvSpPr/>
          <p:nvPr/>
        </p:nvSpPr>
        <p:spPr>
          <a:xfrm>
            <a:off x="2019300" y="3581400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45941" y="3190133"/>
            <a:ext cx="2697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тестов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516638" y="3633205"/>
            <a:ext cx="506463" cy="420080"/>
            <a:chOff x="2656463" y="3726555"/>
            <a:chExt cx="506463" cy="420080"/>
          </a:xfrm>
        </p:grpSpPr>
        <p:sp>
          <p:nvSpPr>
            <p:cNvPr id="33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55778" y="3633205"/>
            <a:ext cx="499766" cy="420080"/>
            <a:chOff x="2656463" y="3726555"/>
            <a:chExt cx="499766" cy="420080"/>
          </a:xfrm>
        </p:grpSpPr>
        <p:sp>
          <p:nvSpPr>
            <p:cNvPr id="37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3961824" y="3583816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4382" y="3839624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0160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2500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09244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2000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62214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flow</a:t>
            </a:r>
            <a:endParaRPr lang="ru-RU" sz="1400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4819968" y="3521982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69725" y="3190133"/>
            <a:ext cx="350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Выполнение </a:t>
            </a:r>
            <a:r>
              <a:rPr lang="en-US" b="1" dirty="0"/>
              <a:t>RAG-</a:t>
            </a:r>
            <a:r>
              <a:rPr lang="ru-RU" b="1" dirty="0" smtClean="0"/>
              <a:t>запроса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460602" y="4280393"/>
            <a:ext cx="422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Gigachat</a:t>
            </a:r>
            <a:r>
              <a:rPr lang="en-US" sz="1400" dirty="0"/>
              <a:t>) = 21-26%</a:t>
            </a:r>
          </a:p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ChatGPT</a:t>
            </a:r>
            <a:r>
              <a:rPr lang="en-US" sz="1400" dirty="0"/>
              <a:t>) = 32-35%</a:t>
            </a:r>
            <a:endParaRPr lang="ru-RU" sz="1400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9246160" y="3504599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5807868" y="4025611"/>
            <a:ext cx="506463" cy="420080"/>
            <a:chOff x="2656463" y="3726555"/>
            <a:chExt cx="506463" cy="420080"/>
          </a:xfrm>
        </p:grpSpPr>
        <p:sp>
          <p:nvSpPr>
            <p:cNvPr id="49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264040" y="4016962"/>
            <a:ext cx="499766" cy="420080"/>
            <a:chOff x="2656463" y="3726555"/>
            <a:chExt cx="499766" cy="420080"/>
          </a:xfrm>
        </p:grpSpPr>
        <p:sp>
          <p:nvSpPr>
            <p:cNvPr id="52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5426078" y="3524650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78636" y="3780458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314331" y="3979849"/>
            <a:ext cx="35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966318" y="3978123"/>
            <a:ext cx="35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80" y="3561492"/>
            <a:ext cx="836879" cy="83687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927" y="3506134"/>
            <a:ext cx="504941" cy="50494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80145" y="4014406"/>
            <a:ext cx="511874" cy="511874"/>
          </a:xfrm>
          <a:prstGeom prst="rect">
            <a:avLst/>
          </a:prstGeom>
        </p:spPr>
      </p:pic>
      <p:grpSp>
        <p:nvGrpSpPr>
          <p:cNvPr id="74" name="Группа 73"/>
          <p:cNvGrpSpPr/>
          <p:nvPr/>
        </p:nvGrpSpPr>
        <p:grpSpPr>
          <a:xfrm>
            <a:off x="6744049" y="3710719"/>
            <a:ext cx="572058" cy="612485"/>
            <a:chOff x="6744049" y="3710719"/>
            <a:chExt cx="572058" cy="612485"/>
          </a:xfrm>
        </p:grpSpPr>
        <p:grpSp>
          <p:nvGrpSpPr>
            <p:cNvPr id="62" name="Google Shape;5840;p24"/>
            <p:cNvGrpSpPr/>
            <p:nvPr/>
          </p:nvGrpSpPr>
          <p:grpSpPr>
            <a:xfrm>
              <a:off x="6744049" y="3710719"/>
              <a:ext cx="572058" cy="612485"/>
              <a:chOff x="-47159525" y="2342000"/>
              <a:chExt cx="300900" cy="300875"/>
            </a:xfrm>
            <a:solidFill>
              <a:schemeClr val="bg1">
                <a:lumMod val="75000"/>
              </a:schemeClr>
            </a:solidFill>
          </p:grpSpPr>
          <p:sp>
            <p:nvSpPr>
              <p:cNvPr id="63" name="Google Shape;5841;p24"/>
              <p:cNvSpPr/>
              <p:nvPr/>
            </p:nvSpPr>
            <p:spPr>
              <a:xfrm>
                <a:off x="-47122500" y="2376650"/>
                <a:ext cx="123675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010" extrusionOk="0">
                    <a:moveTo>
                      <a:pt x="1765" y="756"/>
                    </a:moveTo>
                    <a:cubicBezTo>
                      <a:pt x="2237" y="756"/>
                      <a:pt x="2615" y="1008"/>
                      <a:pt x="2741" y="1450"/>
                    </a:cubicBezTo>
                    <a:lnTo>
                      <a:pt x="1765" y="1450"/>
                    </a:lnTo>
                    <a:cubicBezTo>
                      <a:pt x="1575" y="1450"/>
                      <a:pt x="1418" y="1607"/>
                      <a:pt x="1418" y="1828"/>
                    </a:cubicBezTo>
                    <a:lnTo>
                      <a:pt x="1418" y="2804"/>
                    </a:lnTo>
                    <a:cubicBezTo>
                      <a:pt x="1008" y="2647"/>
                      <a:pt x="693" y="2237"/>
                      <a:pt x="693" y="1828"/>
                    </a:cubicBezTo>
                    <a:cubicBezTo>
                      <a:pt x="693" y="1229"/>
                      <a:pt x="1166" y="756"/>
                      <a:pt x="1765" y="756"/>
                    </a:cubicBezTo>
                    <a:close/>
                    <a:moveTo>
                      <a:pt x="2741" y="2174"/>
                    </a:moveTo>
                    <a:cubicBezTo>
                      <a:pt x="2615" y="2458"/>
                      <a:pt x="2395" y="2678"/>
                      <a:pt x="2111" y="2804"/>
                    </a:cubicBezTo>
                    <a:lnTo>
                      <a:pt x="2111" y="2174"/>
                    </a:lnTo>
                    <a:close/>
                    <a:moveTo>
                      <a:pt x="4253" y="2143"/>
                    </a:moveTo>
                    <a:lnTo>
                      <a:pt x="4253" y="4285"/>
                    </a:lnTo>
                    <a:lnTo>
                      <a:pt x="2111" y="4285"/>
                    </a:lnTo>
                    <a:lnTo>
                      <a:pt x="2111" y="3497"/>
                    </a:lnTo>
                    <a:cubicBezTo>
                      <a:pt x="2804" y="3340"/>
                      <a:pt x="3340" y="2836"/>
                      <a:pt x="3497" y="2143"/>
                    </a:cubicBezTo>
                    <a:close/>
                    <a:moveTo>
                      <a:pt x="1765" y="0"/>
                    </a:moveTo>
                    <a:cubicBezTo>
                      <a:pt x="788" y="0"/>
                      <a:pt x="0" y="788"/>
                      <a:pt x="0" y="1765"/>
                    </a:cubicBezTo>
                    <a:cubicBezTo>
                      <a:pt x="0" y="2647"/>
                      <a:pt x="567" y="3340"/>
                      <a:pt x="1418" y="3497"/>
                    </a:cubicBezTo>
                    <a:lnTo>
                      <a:pt x="1418" y="4663"/>
                    </a:lnTo>
                    <a:cubicBezTo>
                      <a:pt x="1418" y="4852"/>
                      <a:pt x="1575" y="5010"/>
                      <a:pt x="1765" y="5010"/>
                    </a:cubicBezTo>
                    <a:lnTo>
                      <a:pt x="4600" y="5010"/>
                    </a:lnTo>
                    <a:cubicBezTo>
                      <a:pt x="4789" y="5010"/>
                      <a:pt x="4947" y="4852"/>
                      <a:pt x="4947" y="4663"/>
                    </a:cubicBezTo>
                    <a:lnTo>
                      <a:pt x="4947" y="1765"/>
                    </a:lnTo>
                    <a:cubicBezTo>
                      <a:pt x="4947" y="1576"/>
                      <a:pt x="4789" y="1418"/>
                      <a:pt x="4600" y="1418"/>
                    </a:cubicBezTo>
                    <a:lnTo>
                      <a:pt x="3497" y="1418"/>
                    </a:lnTo>
                    <a:cubicBezTo>
                      <a:pt x="3340" y="630"/>
                      <a:pt x="2615" y="0"/>
                      <a:pt x="1765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5842;p24"/>
              <p:cNvSpPr/>
              <p:nvPr/>
            </p:nvSpPr>
            <p:spPr>
              <a:xfrm>
                <a:off x="-47159525" y="2342000"/>
                <a:ext cx="300900" cy="300875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5" extrusionOk="0">
                    <a:moveTo>
                      <a:pt x="7089" y="1229"/>
                    </a:moveTo>
                    <a:lnTo>
                      <a:pt x="8003" y="2142"/>
                    </a:lnTo>
                    <a:lnTo>
                      <a:pt x="7089" y="2142"/>
                    </a:lnTo>
                    <a:lnTo>
                      <a:pt x="7089" y="1229"/>
                    </a:lnTo>
                    <a:close/>
                    <a:moveTo>
                      <a:pt x="8538" y="6396"/>
                    </a:moveTo>
                    <a:lnTo>
                      <a:pt x="8538" y="6711"/>
                    </a:lnTo>
                    <a:cubicBezTo>
                      <a:pt x="8538" y="6900"/>
                      <a:pt x="8664" y="7057"/>
                      <a:pt x="8885" y="7057"/>
                    </a:cubicBezTo>
                    <a:cubicBezTo>
                      <a:pt x="9074" y="7057"/>
                      <a:pt x="9231" y="6900"/>
                      <a:pt x="9231" y="6711"/>
                    </a:cubicBezTo>
                    <a:lnTo>
                      <a:pt x="9231" y="6427"/>
                    </a:lnTo>
                    <a:cubicBezTo>
                      <a:pt x="10303" y="6585"/>
                      <a:pt x="11153" y="7467"/>
                      <a:pt x="11311" y="8506"/>
                    </a:cubicBezTo>
                    <a:lnTo>
                      <a:pt x="10996" y="8506"/>
                    </a:lnTo>
                    <a:cubicBezTo>
                      <a:pt x="10807" y="8506"/>
                      <a:pt x="10649" y="8664"/>
                      <a:pt x="10649" y="8884"/>
                    </a:cubicBezTo>
                    <a:cubicBezTo>
                      <a:pt x="10649" y="9073"/>
                      <a:pt x="10807" y="9231"/>
                      <a:pt x="10996" y="9231"/>
                    </a:cubicBezTo>
                    <a:lnTo>
                      <a:pt x="11311" y="9231"/>
                    </a:lnTo>
                    <a:cubicBezTo>
                      <a:pt x="11153" y="10302"/>
                      <a:pt x="10303" y="11121"/>
                      <a:pt x="9231" y="11279"/>
                    </a:cubicBezTo>
                    <a:lnTo>
                      <a:pt x="9231" y="10964"/>
                    </a:lnTo>
                    <a:cubicBezTo>
                      <a:pt x="9231" y="10775"/>
                      <a:pt x="9074" y="10617"/>
                      <a:pt x="8885" y="10617"/>
                    </a:cubicBezTo>
                    <a:cubicBezTo>
                      <a:pt x="8664" y="10617"/>
                      <a:pt x="8538" y="10775"/>
                      <a:pt x="8538" y="10964"/>
                    </a:cubicBezTo>
                    <a:lnTo>
                      <a:pt x="8538" y="11279"/>
                    </a:lnTo>
                    <a:cubicBezTo>
                      <a:pt x="7467" y="11121"/>
                      <a:pt x="6585" y="10239"/>
                      <a:pt x="6428" y="9200"/>
                    </a:cubicBezTo>
                    <a:lnTo>
                      <a:pt x="6743" y="9200"/>
                    </a:lnTo>
                    <a:cubicBezTo>
                      <a:pt x="6963" y="9200"/>
                      <a:pt x="7089" y="9042"/>
                      <a:pt x="7089" y="8821"/>
                    </a:cubicBezTo>
                    <a:cubicBezTo>
                      <a:pt x="7089" y="8632"/>
                      <a:pt x="6963" y="8475"/>
                      <a:pt x="6743" y="8475"/>
                    </a:cubicBezTo>
                    <a:lnTo>
                      <a:pt x="6428" y="8475"/>
                    </a:lnTo>
                    <a:cubicBezTo>
                      <a:pt x="6585" y="7404"/>
                      <a:pt x="7467" y="6553"/>
                      <a:pt x="8538" y="6396"/>
                    </a:cubicBezTo>
                    <a:close/>
                    <a:moveTo>
                      <a:pt x="6428" y="725"/>
                    </a:moveTo>
                    <a:lnTo>
                      <a:pt x="6428" y="2489"/>
                    </a:lnTo>
                    <a:cubicBezTo>
                      <a:pt x="6428" y="2678"/>
                      <a:pt x="6585" y="2836"/>
                      <a:pt x="6774" y="2836"/>
                    </a:cubicBezTo>
                    <a:lnTo>
                      <a:pt x="8570" y="2836"/>
                    </a:lnTo>
                    <a:lnTo>
                      <a:pt x="8570" y="5734"/>
                    </a:lnTo>
                    <a:cubicBezTo>
                      <a:pt x="6995" y="5892"/>
                      <a:pt x="5766" y="7246"/>
                      <a:pt x="5766" y="8884"/>
                    </a:cubicBezTo>
                    <a:cubicBezTo>
                      <a:pt x="5766" y="9861"/>
                      <a:pt x="6238" y="10775"/>
                      <a:pt x="6932" y="11310"/>
                    </a:cubicBezTo>
                    <a:lnTo>
                      <a:pt x="757" y="11310"/>
                    </a:lnTo>
                    <a:lnTo>
                      <a:pt x="757" y="725"/>
                    </a:lnTo>
                    <a:close/>
                    <a:moveTo>
                      <a:pt x="379" y="0"/>
                    </a:moveTo>
                    <a:cubicBezTo>
                      <a:pt x="158" y="0"/>
                      <a:pt x="0" y="158"/>
                      <a:pt x="0" y="378"/>
                    </a:cubicBezTo>
                    <a:lnTo>
                      <a:pt x="0" y="11657"/>
                    </a:lnTo>
                    <a:cubicBezTo>
                      <a:pt x="0" y="11877"/>
                      <a:pt x="158" y="12035"/>
                      <a:pt x="379" y="12035"/>
                    </a:cubicBezTo>
                    <a:lnTo>
                      <a:pt x="8822" y="12035"/>
                    </a:lnTo>
                    <a:cubicBezTo>
                      <a:pt x="10555" y="12035"/>
                      <a:pt x="11972" y="10617"/>
                      <a:pt x="11972" y="8884"/>
                    </a:cubicBezTo>
                    <a:cubicBezTo>
                      <a:pt x="12035" y="7215"/>
                      <a:pt x="10807" y="5892"/>
                      <a:pt x="9231" y="5734"/>
                    </a:cubicBezTo>
                    <a:lnTo>
                      <a:pt x="9231" y="2489"/>
                    </a:lnTo>
                    <a:cubicBezTo>
                      <a:pt x="9231" y="2426"/>
                      <a:pt x="9200" y="2300"/>
                      <a:pt x="9105" y="2268"/>
                    </a:cubicBezTo>
                    <a:lnTo>
                      <a:pt x="6995" y="126"/>
                    </a:lnTo>
                    <a:cubicBezTo>
                      <a:pt x="6900" y="63"/>
                      <a:pt x="6837" y="0"/>
                      <a:pt x="6743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844;p24"/>
              <p:cNvSpPr/>
              <p:nvPr/>
            </p:nvSpPr>
            <p:spPr>
              <a:xfrm>
                <a:off x="-47122500" y="253732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5845;p24"/>
              <p:cNvSpPr/>
              <p:nvPr/>
            </p:nvSpPr>
            <p:spPr>
              <a:xfrm>
                <a:off x="-47122500" y="257277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7733;p28"/>
            <p:cNvGrpSpPr/>
            <p:nvPr/>
          </p:nvGrpSpPr>
          <p:grpSpPr>
            <a:xfrm>
              <a:off x="7084466" y="4076700"/>
              <a:ext cx="166877" cy="143411"/>
              <a:chOff x="-19822675" y="3692750"/>
              <a:chExt cx="304850" cy="304200"/>
            </a:xfrm>
          </p:grpSpPr>
          <p:sp>
            <p:nvSpPr>
              <p:cNvPr id="69" name="Google Shape;7734;p28"/>
              <p:cNvSpPr/>
              <p:nvPr/>
            </p:nvSpPr>
            <p:spPr>
              <a:xfrm>
                <a:off x="-19715550" y="3692750"/>
                <a:ext cx="906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2427" extrusionOk="0">
                    <a:moveTo>
                      <a:pt x="441" y="1"/>
                    </a:moveTo>
                    <a:cubicBezTo>
                      <a:pt x="252" y="1"/>
                      <a:pt x="95" y="158"/>
                      <a:pt x="95" y="379"/>
                    </a:cubicBezTo>
                    <a:cubicBezTo>
                      <a:pt x="0" y="946"/>
                      <a:pt x="315" y="1482"/>
                      <a:pt x="756" y="1828"/>
                    </a:cubicBezTo>
                    <a:cubicBezTo>
                      <a:pt x="567" y="1986"/>
                      <a:pt x="347" y="2175"/>
                      <a:pt x="252" y="2427"/>
                    </a:cubicBezTo>
                    <a:cubicBezTo>
                      <a:pt x="756" y="2269"/>
                      <a:pt x="1261" y="2175"/>
                      <a:pt x="1828" y="2175"/>
                    </a:cubicBezTo>
                    <a:cubicBezTo>
                      <a:pt x="2363" y="2175"/>
                      <a:pt x="2867" y="2238"/>
                      <a:pt x="3403" y="2427"/>
                    </a:cubicBezTo>
                    <a:cubicBezTo>
                      <a:pt x="3277" y="2175"/>
                      <a:pt x="3088" y="1986"/>
                      <a:pt x="2867" y="1828"/>
                    </a:cubicBezTo>
                    <a:cubicBezTo>
                      <a:pt x="3308" y="1513"/>
                      <a:pt x="3623" y="946"/>
                      <a:pt x="3623" y="379"/>
                    </a:cubicBezTo>
                    <a:cubicBezTo>
                      <a:pt x="3623" y="158"/>
                      <a:pt x="3466" y="1"/>
                      <a:pt x="3277" y="1"/>
                    </a:cubicBezTo>
                    <a:cubicBezTo>
                      <a:pt x="3088" y="1"/>
                      <a:pt x="2930" y="158"/>
                      <a:pt x="2930" y="379"/>
                    </a:cubicBezTo>
                    <a:cubicBezTo>
                      <a:pt x="2930" y="946"/>
                      <a:pt x="2458" y="1482"/>
                      <a:pt x="1859" y="1482"/>
                    </a:cubicBezTo>
                    <a:cubicBezTo>
                      <a:pt x="1261" y="1482"/>
                      <a:pt x="788" y="946"/>
                      <a:pt x="788" y="379"/>
                    </a:cubicBezTo>
                    <a:cubicBezTo>
                      <a:pt x="788" y="158"/>
                      <a:pt x="630" y="1"/>
                      <a:pt x="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735;p28"/>
              <p:cNvSpPr/>
              <p:nvPr/>
            </p:nvSpPr>
            <p:spPr>
              <a:xfrm>
                <a:off x="-19660425" y="3766200"/>
                <a:ext cx="142600" cy="23075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9230" extrusionOk="0">
                    <a:moveTo>
                      <a:pt x="1733" y="3521"/>
                    </a:moveTo>
                    <a:cubicBezTo>
                      <a:pt x="1922" y="3521"/>
                      <a:pt x="2080" y="3679"/>
                      <a:pt x="2080" y="3899"/>
                    </a:cubicBezTo>
                    <a:cubicBezTo>
                      <a:pt x="2080" y="4088"/>
                      <a:pt x="1922" y="4246"/>
                      <a:pt x="1733" y="4246"/>
                    </a:cubicBezTo>
                    <a:cubicBezTo>
                      <a:pt x="1544" y="4246"/>
                      <a:pt x="1387" y="4088"/>
                      <a:pt x="1387" y="3899"/>
                    </a:cubicBezTo>
                    <a:cubicBezTo>
                      <a:pt x="1387" y="3679"/>
                      <a:pt x="1544" y="3521"/>
                      <a:pt x="1733" y="3521"/>
                    </a:cubicBezTo>
                    <a:close/>
                    <a:moveTo>
                      <a:pt x="2080" y="4939"/>
                    </a:moveTo>
                    <a:cubicBezTo>
                      <a:pt x="2490" y="4939"/>
                      <a:pt x="2805" y="5254"/>
                      <a:pt x="2805" y="5664"/>
                    </a:cubicBezTo>
                    <a:cubicBezTo>
                      <a:pt x="2805" y="6042"/>
                      <a:pt x="2490" y="6357"/>
                      <a:pt x="2080" y="6357"/>
                    </a:cubicBezTo>
                    <a:cubicBezTo>
                      <a:pt x="1702" y="6357"/>
                      <a:pt x="1387" y="6042"/>
                      <a:pt x="1387" y="5664"/>
                    </a:cubicBezTo>
                    <a:cubicBezTo>
                      <a:pt x="1387" y="5254"/>
                      <a:pt x="1702" y="4939"/>
                      <a:pt x="2080" y="4939"/>
                    </a:cubicBezTo>
                    <a:close/>
                    <a:moveTo>
                      <a:pt x="5346" y="0"/>
                    </a:moveTo>
                    <a:cubicBezTo>
                      <a:pt x="5207" y="0"/>
                      <a:pt x="5057" y="65"/>
                      <a:pt x="5010" y="182"/>
                    </a:cubicBezTo>
                    <a:lnTo>
                      <a:pt x="4348" y="1474"/>
                    </a:lnTo>
                    <a:lnTo>
                      <a:pt x="3309" y="1883"/>
                    </a:lnTo>
                    <a:cubicBezTo>
                      <a:pt x="3088" y="1568"/>
                      <a:pt x="2805" y="1253"/>
                      <a:pt x="2490" y="1001"/>
                    </a:cubicBezTo>
                    <a:cubicBezTo>
                      <a:pt x="2017" y="1946"/>
                      <a:pt x="1103" y="2671"/>
                      <a:pt x="1" y="2797"/>
                    </a:cubicBezTo>
                    <a:lnTo>
                      <a:pt x="1387" y="8877"/>
                    </a:lnTo>
                    <a:cubicBezTo>
                      <a:pt x="2175" y="8562"/>
                      <a:pt x="2805" y="8027"/>
                      <a:pt x="3309" y="7365"/>
                    </a:cubicBezTo>
                    <a:lnTo>
                      <a:pt x="4348" y="7743"/>
                    </a:lnTo>
                    <a:lnTo>
                      <a:pt x="5010" y="9035"/>
                    </a:lnTo>
                    <a:cubicBezTo>
                      <a:pt x="5078" y="9149"/>
                      <a:pt x="5213" y="9230"/>
                      <a:pt x="5342" y="9230"/>
                    </a:cubicBezTo>
                    <a:cubicBezTo>
                      <a:pt x="5391" y="9230"/>
                      <a:pt x="5439" y="9218"/>
                      <a:pt x="5483" y="9192"/>
                    </a:cubicBezTo>
                    <a:cubicBezTo>
                      <a:pt x="5640" y="9129"/>
                      <a:pt x="5703" y="8877"/>
                      <a:pt x="5640" y="8720"/>
                    </a:cubicBezTo>
                    <a:lnTo>
                      <a:pt x="4915" y="7270"/>
                    </a:lnTo>
                    <a:cubicBezTo>
                      <a:pt x="4884" y="7207"/>
                      <a:pt x="4821" y="7113"/>
                      <a:pt x="4726" y="7113"/>
                    </a:cubicBezTo>
                    <a:lnTo>
                      <a:pt x="3718" y="6735"/>
                    </a:lnTo>
                    <a:cubicBezTo>
                      <a:pt x="4002" y="6168"/>
                      <a:pt x="4128" y="5569"/>
                      <a:pt x="4222" y="4939"/>
                    </a:cubicBezTo>
                    <a:lnTo>
                      <a:pt x="5325" y="4939"/>
                    </a:lnTo>
                    <a:cubicBezTo>
                      <a:pt x="5514" y="4939"/>
                      <a:pt x="5672" y="4782"/>
                      <a:pt x="5672" y="4592"/>
                    </a:cubicBezTo>
                    <a:cubicBezTo>
                      <a:pt x="5672" y="4403"/>
                      <a:pt x="5514" y="4246"/>
                      <a:pt x="5325" y="4246"/>
                    </a:cubicBezTo>
                    <a:lnTo>
                      <a:pt x="4222" y="4246"/>
                    </a:lnTo>
                    <a:cubicBezTo>
                      <a:pt x="4191" y="3616"/>
                      <a:pt x="4002" y="2986"/>
                      <a:pt x="3718" y="2482"/>
                    </a:cubicBezTo>
                    <a:lnTo>
                      <a:pt x="4726" y="2072"/>
                    </a:lnTo>
                    <a:cubicBezTo>
                      <a:pt x="4821" y="2041"/>
                      <a:pt x="4884" y="2009"/>
                      <a:pt x="4915" y="1915"/>
                    </a:cubicBezTo>
                    <a:lnTo>
                      <a:pt x="5640" y="497"/>
                    </a:lnTo>
                    <a:cubicBezTo>
                      <a:pt x="5703" y="339"/>
                      <a:pt x="5640" y="119"/>
                      <a:pt x="5483" y="24"/>
                    </a:cubicBezTo>
                    <a:cubicBezTo>
                      <a:pt x="5442" y="8"/>
                      <a:pt x="5395" y="0"/>
                      <a:pt x="53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736;p28"/>
              <p:cNvSpPr/>
              <p:nvPr/>
            </p:nvSpPr>
            <p:spPr>
              <a:xfrm>
                <a:off x="-19728150" y="3763650"/>
                <a:ext cx="1142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75" extrusionOk="0">
                    <a:moveTo>
                      <a:pt x="2269" y="0"/>
                    </a:moveTo>
                    <a:cubicBezTo>
                      <a:pt x="1449" y="0"/>
                      <a:pt x="662" y="252"/>
                      <a:pt x="0" y="630"/>
                    </a:cubicBezTo>
                    <a:cubicBezTo>
                      <a:pt x="126" y="914"/>
                      <a:pt x="315" y="1197"/>
                      <a:pt x="504" y="1418"/>
                    </a:cubicBezTo>
                    <a:cubicBezTo>
                      <a:pt x="977" y="1891"/>
                      <a:pt x="1607" y="2174"/>
                      <a:pt x="2269" y="2174"/>
                    </a:cubicBezTo>
                    <a:cubicBezTo>
                      <a:pt x="3308" y="2174"/>
                      <a:pt x="4222" y="1544"/>
                      <a:pt x="4568" y="630"/>
                    </a:cubicBezTo>
                    <a:cubicBezTo>
                      <a:pt x="3907" y="252"/>
                      <a:pt x="3119" y="0"/>
                      <a:pt x="2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737;p28"/>
              <p:cNvSpPr/>
              <p:nvPr/>
            </p:nvSpPr>
            <p:spPr>
              <a:xfrm>
                <a:off x="-19695075" y="3868400"/>
                <a:ext cx="4807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412" extrusionOk="0">
                    <a:moveTo>
                      <a:pt x="977" y="0"/>
                    </a:moveTo>
                    <a:lnTo>
                      <a:pt x="0" y="4285"/>
                    </a:lnTo>
                    <a:cubicBezTo>
                      <a:pt x="316" y="4380"/>
                      <a:pt x="631" y="4411"/>
                      <a:pt x="977" y="4411"/>
                    </a:cubicBezTo>
                    <a:cubicBezTo>
                      <a:pt x="1261" y="4411"/>
                      <a:pt x="1576" y="4380"/>
                      <a:pt x="1922" y="4285"/>
                    </a:cubicBez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738;p28"/>
              <p:cNvSpPr/>
              <p:nvPr/>
            </p:nvSpPr>
            <p:spPr>
              <a:xfrm>
                <a:off x="-19822675" y="3764250"/>
                <a:ext cx="142575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5703" h="9182" extrusionOk="0">
                    <a:moveTo>
                      <a:pt x="3939" y="3599"/>
                    </a:moveTo>
                    <a:cubicBezTo>
                      <a:pt x="4128" y="3599"/>
                      <a:pt x="4285" y="3757"/>
                      <a:pt x="4285" y="3977"/>
                    </a:cubicBezTo>
                    <a:cubicBezTo>
                      <a:pt x="4285" y="4166"/>
                      <a:pt x="4128" y="4324"/>
                      <a:pt x="3939" y="4324"/>
                    </a:cubicBezTo>
                    <a:cubicBezTo>
                      <a:pt x="3750" y="4324"/>
                      <a:pt x="3592" y="4166"/>
                      <a:pt x="3592" y="3977"/>
                    </a:cubicBezTo>
                    <a:cubicBezTo>
                      <a:pt x="3592" y="3757"/>
                      <a:pt x="3750" y="3599"/>
                      <a:pt x="3939" y="3599"/>
                    </a:cubicBezTo>
                    <a:close/>
                    <a:moveTo>
                      <a:pt x="3592" y="5017"/>
                    </a:moveTo>
                    <a:cubicBezTo>
                      <a:pt x="3970" y="5017"/>
                      <a:pt x="4285" y="5332"/>
                      <a:pt x="4285" y="5742"/>
                    </a:cubicBezTo>
                    <a:cubicBezTo>
                      <a:pt x="4285" y="6120"/>
                      <a:pt x="3970" y="6435"/>
                      <a:pt x="3592" y="6435"/>
                    </a:cubicBezTo>
                    <a:cubicBezTo>
                      <a:pt x="3183" y="6435"/>
                      <a:pt x="2868" y="6120"/>
                      <a:pt x="2868" y="5742"/>
                    </a:cubicBezTo>
                    <a:cubicBezTo>
                      <a:pt x="2868" y="5332"/>
                      <a:pt x="3183" y="5017"/>
                      <a:pt x="3592" y="5017"/>
                    </a:cubicBezTo>
                    <a:close/>
                    <a:moveTo>
                      <a:pt x="371" y="1"/>
                    </a:moveTo>
                    <a:cubicBezTo>
                      <a:pt x="318" y="1"/>
                      <a:pt x="266" y="12"/>
                      <a:pt x="221" y="39"/>
                    </a:cubicBezTo>
                    <a:cubicBezTo>
                      <a:pt x="64" y="102"/>
                      <a:pt x="1" y="354"/>
                      <a:pt x="64" y="480"/>
                    </a:cubicBezTo>
                    <a:lnTo>
                      <a:pt x="788" y="1930"/>
                    </a:lnTo>
                    <a:cubicBezTo>
                      <a:pt x="820" y="1993"/>
                      <a:pt x="914" y="2056"/>
                      <a:pt x="977" y="2056"/>
                    </a:cubicBezTo>
                    <a:lnTo>
                      <a:pt x="2017" y="2465"/>
                    </a:lnTo>
                    <a:cubicBezTo>
                      <a:pt x="1733" y="3001"/>
                      <a:pt x="1576" y="3599"/>
                      <a:pt x="1481" y="4229"/>
                    </a:cubicBezTo>
                    <a:lnTo>
                      <a:pt x="379" y="4229"/>
                    </a:lnTo>
                    <a:cubicBezTo>
                      <a:pt x="190" y="4229"/>
                      <a:pt x="32" y="4387"/>
                      <a:pt x="32" y="4576"/>
                    </a:cubicBezTo>
                    <a:cubicBezTo>
                      <a:pt x="32" y="4797"/>
                      <a:pt x="190" y="4954"/>
                      <a:pt x="379" y="4954"/>
                    </a:cubicBezTo>
                    <a:lnTo>
                      <a:pt x="1481" y="4954"/>
                    </a:lnTo>
                    <a:cubicBezTo>
                      <a:pt x="1544" y="5584"/>
                      <a:pt x="1733" y="6151"/>
                      <a:pt x="2017" y="6718"/>
                    </a:cubicBezTo>
                    <a:lnTo>
                      <a:pt x="977" y="7096"/>
                    </a:lnTo>
                    <a:cubicBezTo>
                      <a:pt x="914" y="7159"/>
                      <a:pt x="820" y="7191"/>
                      <a:pt x="788" y="7254"/>
                    </a:cubicBezTo>
                    <a:lnTo>
                      <a:pt x="64" y="8672"/>
                    </a:lnTo>
                    <a:cubicBezTo>
                      <a:pt x="1" y="8829"/>
                      <a:pt x="64" y="9081"/>
                      <a:pt x="221" y="9144"/>
                    </a:cubicBezTo>
                    <a:cubicBezTo>
                      <a:pt x="282" y="9170"/>
                      <a:pt x="340" y="9182"/>
                      <a:pt x="394" y="9182"/>
                    </a:cubicBezTo>
                    <a:cubicBezTo>
                      <a:pt x="536" y="9182"/>
                      <a:pt x="648" y="9101"/>
                      <a:pt x="694" y="8987"/>
                    </a:cubicBezTo>
                    <a:lnTo>
                      <a:pt x="1387" y="7695"/>
                    </a:lnTo>
                    <a:lnTo>
                      <a:pt x="2395" y="7317"/>
                    </a:lnTo>
                    <a:cubicBezTo>
                      <a:pt x="2868" y="7979"/>
                      <a:pt x="3529" y="8483"/>
                      <a:pt x="4317" y="8829"/>
                    </a:cubicBezTo>
                    <a:lnTo>
                      <a:pt x="5703" y="2749"/>
                    </a:lnTo>
                    <a:cubicBezTo>
                      <a:pt x="4947" y="2749"/>
                      <a:pt x="4285" y="2434"/>
                      <a:pt x="3813" y="1930"/>
                    </a:cubicBezTo>
                    <a:cubicBezTo>
                      <a:pt x="3529" y="1646"/>
                      <a:pt x="3340" y="1362"/>
                      <a:pt x="3214" y="1016"/>
                    </a:cubicBezTo>
                    <a:cubicBezTo>
                      <a:pt x="2899" y="1236"/>
                      <a:pt x="2647" y="1552"/>
                      <a:pt x="2395" y="1867"/>
                    </a:cubicBezTo>
                    <a:lnTo>
                      <a:pt x="1387" y="1489"/>
                    </a:lnTo>
                    <a:lnTo>
                      <a:pt x="694" y="165"/>
                    </a:lnTo>
                    <a:cubicBezTo>
                      <a:pt x="649" y="75"/>
                      <a:pt x="506" y="1"/>
                      <a:pt x="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" name="Прямоугольник 74"/>
          <p:cNvSpPr/>
          <p:nvPr/>
        </p:nvSpPr>
        <p:spPr>
          <a:xfrm>
            <a:off x="9248621" y="3157867"/>
            <a:ext cx="252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Метрики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95434" y="3453120"/>
            <a:ext cx="17171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BLEU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Toxicity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Faithfulness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 flipH="1">
            <a:off x="91677" y="2916194"/>
            <a:ext cx="119691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ДЕМОСТРАЦИЯ ЭФФЕКТИВНОСТИ </a:t>
            </a:r>
            <a:r>
              <a:rPr lang="en-US" sz="2100" dirty="0" err="1" smtClean="0"/>
              <a:t>RAG@ff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146" y="1415534"/>
            <a:ext cx="333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Экспериментальный макет: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974" y="183947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Ollama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611" y="186839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Qdrant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48761" y="185875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Elasticsearch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6" y="1699689"/>
            <a:ext cx="683284" cy="683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6429" y="185875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Gemma3-4b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9" y="1561464"/>
            <a:ext cx="959734" cy="9597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67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LLM, генерирующая ответ на основе </a:t>
            </a:r>
            <a:r>
              <a:rPr lang="en-US" sz="1600" dirty="0" smtClean="0"/>
              <a:t>RAG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146" y="2382973"/>
            <a:ext cx="3819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38699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27111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670" y="1800588"/>
            <a:ext cx="504941" cy="5049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1104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без защиты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6318" y="2439709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с </a:t>
            </a:r>
            <a:r>
              <a:rPr lang="en-US" sz="1600" dirty="0" err="1" smtClean="0"/>
              <a:t>RAG@ff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39161" y="1736531"/>
            <a:ext cx="609600" cy="6096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2146" y="2916194"/>
            <a:ext cx="9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Атака: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146" y="4987231"/>
            <a:ext cx="1577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Результаты: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3429" y="3322509"/>
            <a:ext cx="1447950" cy="1095837"/>
            <a:chOff x="2169588" y="1287075"/>
            <a:chExt cx="1591338" cy="10958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Манипуляции </a:t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 dirty="0"/>
                <a:t>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или </a:t>
              </a:r>
              <a:r>
                <a:rPr lang="ru-RU" sz="1000" dirty="0"/>
                <a:t>запросах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Стрелка вправо 30"/>
          <p:cNvSpPr/>
          <p:nvPr/>
        </p:nvSpPr>
        <p:spPr>
          <a:xfrm>
            <a:off x="2019300" y="3581400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45941" y="3190133"/>
            <a:ext cx="2697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тестов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516638" y="3633205"/>
            <a:ext cx="506463" cy="420080"/>
            <a:chOff x="2656463" y="3726555"/>
            <a:chExt cx="506463" cy="420080"/>
          </a:xfrm>
        </p:grpSpPr>
        <p:sp>
          <p:nvSpPr>
            <p:cNvPr id="33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55778" y="3633205"/>
            <a:ext cx="499766" cy="420080"/>
            <a:chOff x="2656463" y="3726555"/>
            <a:chExt cx="499766" cy="420080"/>
          </a:xfrm>
        </p:grpSpPr>
        <p:sp>
          <p:nvSpPr>
            <p:cNvPr id="37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3961824" y="3583816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4382" y="3839624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0160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2500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09244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2000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62214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flow</a:t>
            </a:r>
            <a:endParaRPr lang="ru-RU" sz="1400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4819968" y="3521982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69725" y="3190133"/>
            <a:ext cx="350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Выполнение </a:t>
            </a:r>
            <a:r>
              <a:rPr lang="en-US" b="1" dirty="0"/>
              <a:t>RAG-</a:t>
            </a:r>
            <a:r>
              <a:rPr lang="ru-RU" b="1" dirty="0" smtClean="0"/>
              <a:t>запроса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460602" y="4280393"/>
            <a:ext cx="422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Gigachat</a:t>
            </a:r>
            <a:r>
              <a:rPr lang="en-US" sz="1400" dirty="0"/>
              <a:t>) = 21-26%</a:t>
            </a:r>
          </a:p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ChatGPT</a:t>
            </a:r>
            <a:r>
              <a:rPr lang="en-US" sz="1400" dirty="0"/>
              <a:t>) = 32-35%</a:t>
            </a:r>
            <a:endParaRPr lang="ru-RU" sz="1400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9246160" y="3504599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5807868" y="4025611"/>
            <a:ext cx="506463" cy="420080"/>
            <a:chOff x="2656463" y="3726555"/>
            <a:chExt cx="506463" cy="420080"/>
          </a:xfrm>
        </p:grpSpPr>
        <p:sp>
          <p:nvSpPr>
            <p:cNvPr id="49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264040" y="4016962"/>
            <a:ext cx="499766" cy="420080"/>
            <a:chOff x="2656463" y="3726555"/>
            <a:chExt cx="499766" cy="420080"/>
          </a:xfrm>
        </p:grpSpPr>
        <p:sp>
          <p:nvSpPr>
            <p:cNvPr id="52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5426078" y="3524650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78636" y="3780458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314331" y="3979849"/>
            <a:ext cx="35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966318" y="3978123"/>
            <a:ext cx="35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80" y="3561492"/>
            <a:ext cx="836879" cy="83687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927" y="3506134"/>
            <a:ext cx="504941" cy="50494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80145" y="4014406"/>
            <a:ext cx="511874" cy="511874"/>
          </a:xfrm>
          <a:prstGeom prst="rect">
            <a:avLst/>
          </a:prstGeom>
        </p:spPr>
      </p:pic>
      <p:grpSp>
        <p:nvGrpSpPr>
          <p:cNvPr id="74" name="Группа 73"/>
          <p:cNvGrpSpPr/>
          <p:nvPr/>
        </p:nvGrpSpPr>
        <p:grpSpPr>
          <a:xfrm>
            <a:off x="6744049" y="3710719"/>
            <a:ext cx="572058" cy="612485"/>
            <a:chOff x="6744049" y="3710719"/>
            <a:chExt cx="572058" cy="612485"/>
          </a:xfrm>
        </p:grpSpPr>
        <p:grpSp>
          <p:nvGrpSpPr>
            <p:cNvPr id="62" name="Google Shape;5840;p24"/>
            <p:cNvGrpSpPr/>
            <p:nvPr/>
          </p:nvGrpSpPr>
          <p:grpSpPr>
            <a:xfrm>
              <a:off x="6744049" y="3710719"/>
              <a:ext cx="572058" cy="612485"/>
              <a:chOff x="-47159525" y="2342000"/>
              <a:chExt cx="300900" cy="300875"/>
            </a:xfrm>
            <a:solidFill>
              <a:schemeClr val="bg1">
                <a:lumMod val="75000"/>
              </a:schemeClr>
            </a:solidFill>
          </p:grpSpPr>
          <p:sp>
            <p:nvSpPr>
              <p:cNvPr id="63" name="Google Shape;5841;p24"/>
              <p:cNvSpPr/>
              <p:nvPr/>
            </p:nvSpPr>
            <p:spPr>
              <a:xfrm>
                <a:off x="-47122500" y="2376650"/>
                <a:ext cx="123675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010" extrusionOk="0">
                    <a:moveTo>
                      <a:pt x="1765" y="756"/>
                    </a:moveTo>
                    <a:cubicBezTo>
                      <a:pt x="2237" y="756"/>
                      <a:pt x="2615" y="1008"/>
                      <a:pt x="2741" y="1450"/>
                    </a:cubicBezTo>
                    <a:lnTo>
                      <a:pt x="1765" y="1450"/>
                    </a:lnTo>
                    <a:cubicBezTo>
                      <a:pt x="1575" y="1450"/>
                      <a:pt x="1418" y="1607"/>
                      <a:pt x="1418" y="1828"/>
                    </a:cubicBezTo>
                    <a:lnTo>
                      <a:pt x="1418" y="2804"/>
                    </a:lnTo>
                    <a:cubicBezTo>
                      <a:pt x="1008" y="2647"/>
                      <a:pt x="693" y="2237"/>
                      <a:pt x="693" y="1828"/>
                    </a:cubicBezTo>
                    <a:cubicBezTo>
                      <a:pt x="693" y="1229"/>
                      <a:pt x="1166" y="756"/>
                      <a:pt x="1765" y="756"/>
                    </a:cubicBezTo>
                    <a:close/>
                    <a:moveTo>
                      <a:pt x="2741" y="2174"/>
                    </a:moveTo>
                    <a:cubicBezTo>
                      <a:pt x="2615" y="2458"/>
                      <a:pt x="2395" y="2678"/>
                      <a:pt x="2111" y="2804"/>
                    </a:cubicBezTo>
                    <a:lnTo>
                      <a:pt x="2111" y="2174"/>
                    </a:lnTo>
                    <a:close/>
                    <a:moveTo>
                      <a:pt x="4253" y="2143"/>
                    </a:moveTo>
                    <a:lnTo>
                      <a:pt x="4253" y="4285"/>
                    </a:lnTo>
                    <a:lnTo>
                      <a:pt x="2111" y="4285"/>
                    </a:lnTo>
                    <a:lnTo>
                      <a:pt x="2111" y="3497"/>
                    </a:lnTo>
                    <a:cubicBezTo>
                      <a:pt x="2804" y="3340"/>
                      <a:pt x="3340" y="2836"/>
                      <a:pt x="3497" y="2143"/>
                    </a:cubicBezTo>
                    <a:close/>
                    <a:moveTo>
                      <a:pt x="1765" y="0"/>
                    </a:moveTo>
                    <a:cubicBezTo>
                      <a:pt x="788" y="0"/>
                      <a:pt x="0" y="788"/>
                      <a:pt x="0" y="1765"/>
                    </a:cubicBezTo>
                    <a:cubicBezTo>
                      <a:pt x="0" y="2647"/>
                      <a:pt x="567" y="3340"/>
                      <a:pt x="1418" y="3497"/>
                    </a:cubicBezTo>
                    <a:lnTo>
                      <a:pt x="1418" y="4663"/>
                    </a:lnTo>
                    <a:cubicBezTo>
                      <a:pt x="1418" y="4852"/>
                      <a:pt x="1575" y="5010"/>
                      <a:pt x="1765" y="5010"/>
                    </a:cubicBezTo>
                    <a:lnTo>
                      <a:pt x="4600" y="5010"/>
                    </a:lnTo>
                    <a:cubicBezTo>
                      <a:pt x="4789" y="5010"/>
                      <a:pt x="4947" y="4852"/>
                      <a:pt x="4947" y="4663"/>
                    </a:cubicBezTo>
                    <a:lnTo>
                      <a:pt x="4947" y="1765"/>
                    </a:lnTo>
                    <a:cubicBezTo>
                      <a:pt x="4947" y="1576"/>
                      <a:pt x="4789" y="1418"/>
                      <a:pt x="4600" y="1418"/>
                    </a:cubicBezTo>
                    <a:lnTo>
                      <a:pt x="3497" y="1418"/>
                    </a:lnTo>
                    <a:cubicBezTo>
                      <a:pt x="3340" y="630"/>
                      <a:pt x="2615" y="0"/>
                      <a:pt x="1765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5842;p24"/>
              <p:cNvSpPr/>
              <p:nvPr/>
            </p:nvSpPr>
            <p:spPr>
              <a:xfrm>
                <a:off x="-47159525" y="2342000"/>
                <a:ext cx="300900" cy="300875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5" extrusionOk="0">
                    <a:moveTo>
                      <a:pt x="7089" y="1229"/>
                    </a:moveTo>
                    <a:lnTo>
                      <a:pt x="8003" y="2142"/>
                    </a:lnTo>
                    <a:lnTo>
                      <a:pt x="7089" y="2142"/>
                    </a:lnTo>
                    <a:lnTo>
                      <a:pt x="7089" y="1229"/>
                    </a:lnTo>
                    <a:close/>
                    <a:moveTo>
                      <a:pt x="8538" y="6396"/>
                    </a:moveTo>
                    <a:lnTo>
                      <a:pt x="8538" y="6711"/>
                    </a:lnTo>
                    <a:cubicBezTo>
                      <a:pt x="8538" y="6900"/>
                      <a:pt x="8664" y="7057"/>
                      <a:pt x="8885" y="7057"/>
                    </a:cubicBezTo>
                    <a:cubicBezTo>
                      <a:pt x="9074" y="7057"/>
                      <a:pt x="9231" y="6900"/>
                      <a:pt x="9231" y="6711"/>
                    </a:cubicBezTo>
                    <a:lnTo>
                      <a:pt x="9231" y="6427"/>
                    </a:lnTo>
                    <a:cubicBezTo>
                      <a:pt x="10303" y="6585"/>
                      <a:pt x="11153" y="7467"/>
                      <a:pt x="11311" y="8506"/>
                    </a:cubicBezTo>
                    <a:lnTo>
                      <a:pt x="10996" y="8506"/>
                    </a:lnTo>
                    <a:cubicBezTo>
                      <a:pt x="10807" y="8506"/>
                      <a:pt x="10649" y="8664"/>
                      <a:pt x="10649" y="8884"/>
                    </a:cubicBezTo>
                    <a:cubicBezTo>
                      <a:pt x="10649" y="9073"/>
                      <a:pt x="10807" y="9231"/>
                      <a:pt x="10996" y="9231"/>
                    </a:cubicBezTo>
                    <a:lnTo>
                      <a:pt x="11311" y="9231"/>
                    </a:lnTo>
                    <a:cubicBezTo>
                      <a:pt x="11153" y="10302"/>
                      <a:pt x="10303" y="11121"/>
                      <a:pt x="9231" y="11279"/>
                    </a:cubicBezTo>
                    <a:lnTo>
                      <a:pt x="9231" y="10964"/>
                    </a:lnTo>
                    <a:cubicBezTo>
                      <a:pt x="9231" y="10775"/>
                      <a:pt x="9074" y="10617"/>
                      <a:pt x="8885" y="10617"/>
                    </a:cubicBezTo>
                    <a:cubicBezTo>
                      <a:pt x="8664" y="10617"/>
                      <a:pt x="8538" y="10775"/>
                      <a:pt x="8538" y="10964"/>
                    </a:cubicBezTo>
                    <a:lnTo>
                      <a:pt x="8538" y="11279"/>
                    </a:lnTo>
                    <a:cubicBezTo>
                      <a:pt x="7467" y="11121"/>
                      <a:pt x="6585" y="10239"/>
                      <a:pt x="6428" y="9200"/>
                    </a:cubicBezTo>
                    <a:lnTo>
                      <a:pt x="6743" y="9200"/>
                    </a:lnTo>
                    <a:cubicBezTo>
                      <a:pt x="6963" y="9200"/>
                      <a:pt x="7089" y="9042"/>
                      <a:pt x="7089" y="8821"/>
                    </a:cubicBezTo>
                    <a:cubicBezTo>
                      <a:pt x="7089" y="8632"/>
                      <a:pt x="6963" y="8475"/>
                      <a:pt x="6743" y="8475"/>
                    </a:cubicBezTo>
                    <a:lnTo>
                      <a:pt x="6428" y="8475"/>
                    </a:lnTo>
                    <a:cubicBezTo>
                      <a:pt x="6585" y="7404"/>
                      <a:pt x="7467" y="6553"/>
                      <a:pt x="8538" y="6396"/>
                    </a:cubicBezTo>
                    <a:close/>
                    <a:moveTo>
                      <a:pt x="6428" y="725"/>
                    </a:moveTo>
                    <a:lnTo>
                      <a:pt x="6428" y="2489"/>
                    </a:lnTo>
                    <a:cubicBezTo>
                      <a:pt x="6428" y="2678"/>
                      <a:pt x="6585" y="2836"/>
                      <a:pt x="6774" y="2836"/>
                    </a:cubicBezTo>
                    <a:lnTo>
                      <a:pt x="8570" y="2836"/>
                    </a:lnTo>
                    <a:lnTo>
                      <a:pt x="8570" y="5734"/>
                    </a:lnTo>
                    <a:cubicBezTo>
                      <a:pt x="6995" y="5892"/>
                      <a:pt x="5766" y="7246"/>
                      <a:pt x="5766" y="8884"/>
                    </a:cubicBezTo>
                    <a:cubicBezTo>
                      <a:pt x="5766" y="9861"/>
                      <a:pt x="6238" y="10775"/>
                      <a:pt x="6932" y="11310"/>
                    </a:cubicBezTo>
                    <a:lnTo>
                      <a:pt x="757" y="11310"/>
                    </a:lnTo>
                    <a:lnTo>
                      <a:pt x="757" y="725"/>
                    </a:lnTo>
                    <a:close/>
                    <a:moveTo>
                      <a:pt x="379" y="0"/>
                    </a:moveTo>
                    <a:cubicBezTo>
                      <a:pt x="158" y="0"/>
                      <a:pt x="0" y="158"/>
                      <a:pt x="0" y="378"/>
                    </a:cubicBezTo>
                    <a:lnTo>
                      <a:pt x="0" y="11657"/>
                    </a:lnTo>
                    <a:cubicBezTo>
                      <a:pt x="0" y="11877"/>
                      <a:pt x="158" y="12035"/>
                      <a:pt x="379" y="12035"/>
                    </a:cubicBezTo>
                    <a:lnTo>
                      <a:pt x="8822" y="12035"/>
                    </a:lnTo>
                    <a:cubicBezTo>
                      <a:pt x="10555" y="12035"/>
                      <a:pt x="11972" y="10617"/>
                      <a:pt x="11972" y="8884"/>
                    </a:cubicBezTo>
                    <a:cubicBezTo>
                      <a:pt x="12035" y="7215"/>
                      <a:pt x="10807" y="5892"/>
                      <a:pt x="9231" y="5734"/>
                    </a:cubicBezTo>
                    <a:lnTo>
                      <a:pt x="9231" y="2489"/>
                    </a:lnTo>
                    <a:cubicBezTo>
                      <a:pt x="9231" y="2426"/>
                      <a:pt x="9200" y="2300"/>
                      <a:pt x="9105" y="2268"/>
                    </a:cubicBezTo>
                    <a:lnTo>
                      <a:pt x="6995" y="126"/>
                    </a:lnTo>
                    <a:cubicBezTo>
                      <a:pt x="6900" y="63"/>
                      <a:pt x="6837" y="0"/>
                      <a:pt x="6743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844;p24"/>
              <p:cNvSpPr/>
              <p:nvPr/>
            </p:nvSpPr>
            <p:spPr>
              <a:xfrm>
                <a:off x="-47122500" y="253732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5845;p24"/>
              <p:cNvSpPr/>
              <p:nvPr/>
            </p:nvSpPr>
            <p:spPr>
              <a:xfrm>
                <a:off x="-47122500" y="257277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7733;p28"/>
            <p:cNvGrpSpPr/>
            <p:nvPr/>
          </p:nvGrpSpPr>
          <p:grpSpPr>
            <a:xfrm>
              <a:off x="7084466" y="4076700"/>
              <a:ext cx="166877" cy="143411"/>
              <a:chOff x="-19822675" y="3692750"/>
              <a:chExt cx="304850" cy="304200"/>
            </a:xfrm>
          </p:grpSpPr>
          <p:sp>
            <p:nvSpPr>
              <p:cNvPr id="69" name="Google Shape;7734;p28"/>
              <p:cNvSpPr/>
              <p:nvPr/>
            </p:nvSpPr>
            <p:spPr>
              <a:xfrm>
                <a:off x="-19715550" y="3692750"/>
                <a:ext cx="906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2427" extrusionOk="0">
                    <a:moveTo>
                      <a:pt x="441" y="1"/>
                    </a:moveTo>
                    <a:cubicBezTo>
                      <a:pt x="252" y="1"/>
                      <a:pt x="95" y="158"/>
                      <a:pt x="95" y="379"/>
                    </a:cubicBezTo>
                    <a:cubicBezTo>
                      <a:pt x="0" y="946"/>
                      <a:pt x="315" y="1482"/>
                      <a:pt x="756" y="1828"/>
                    </a:cubicBezTo>
                    <a:cubicBezTo>
                      <a:pt x="567" y="1986"/>
                      <a:pt x="347" y="2175"/>
                      <a:pt x="252" y="2427"/>
                    </a:cubicBezTo>
                    <a:cubicBezTo>
                      <a:pt x="756" y="2269"/>
                      <a:pt x="1261" y="2175"/>
                      <a:pt x="1828" y="2175"/>
                    </a:cubicBezTo>
                    <a:cubicBezTo>
                      <a:pt x="2363" y="2175"/>
                      <a:pt x="2867" y="2238"/>
                      <a:pt x="3403" y="2427"/>
                    </a:cubicBezTo>
                    <a:cubicBezTo>
                      <a:pt x="3277" y="2175"/>
                      <a:pt x="3088" y="1986"/>
                      <a:pt x="2867" y="1828"/>
                    </a:cubicBezTo>
                    <a:cubicBezTo>
                      <a:pt x="3308" y="1513"/>
                      <a:pt x="3623" y="946"/>
                      <a:pt x="3623" y="379"/>
                    </a:cubicBezTo>
                    <a:cubicBezTo>
                      <a:pt x="3623" y="158"/>
                      <a:pt x="3466" y="1"/>
                      <a:pt x="3277" y="1"/>
                    </a:cubicBezTo>
                    <a:cubicBezTo>
                      <a:pt x="3088" y="1"/>
                      <a:pt x="2930" y="158"/>
                      <a:pt x="2930" y="379"/>
                    </a:cubicBezTo>
                    <a:cubicBezTo>
                      <a:pt x="2930" y="946"/>
                      <a:pt x="2458" y="1482"/>
                      <a:pt x="1859" y="1482"/>
                    </a:cubicBezTo>
                    <a:cubicBezTo>
                      <a:pt x="1261" y="1482"/>
                      <a:pt x="788" y="946"/>
                      <a:pt x="788" y="379"/>
                    </a:cubicBezTo>
                    <a:cubicBezTo>
                      <a:pt x="788" y="158"/>
                      <a:pt x="630" y="1"/>
                      <a:pt x="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735;p28"/>
              <p:cNvSpPr/>
              <p:nvPr/>
            </p:nvSpPr>
            <p:spPr>
              <a:xfrm>
                <a:off x="-19660425" y="3766200"/>
                <a:ext cx="142600" cy="23075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9230" extrusionOk="0">
                    <a:moveTo>
                      <a:pt x="1733" y="3521"/>
                    </a:moveTo>
                    <a:cubicBezTo>
                      <a:pt x="1922" y="3521"/>
                      <a:pt x="2080" y="3679"/>
                      <a:pt x="2080" y="3899"/>
                    </a:cubicBezTo>
                    <a:cubicBezTo>
                      <a:pt x="2080" y="4088"/>
                      <a:pt x="1922" y="4246"/>
                      <a:pt x="1733" y="4246"/>
                    </a:cubicBezTo>
                    <a:cubicBezTo>
                      <a:pt x="1544" y="4246"/>
                      <a:pt x="1387" y="4088"/>
                      <a:pt x="1387" y="3899"/>
                    </a:cubicBezTo>
                    <a:cubicBezTo>
                      <a:pt x="1387" y="3679"/>
                      <a:pt x="1544" y="3521"/>
                      <a:pt x="1733" y="3521"/>
                    </a:cubicBezTo>
                    <a:close/>
                    <a:moveTo>
                      <a:pt x="2080" y="4939"/>
                    </a:moveTo>
                    <a:cubicBezTo>
                      <a:pt x="2490" y="4939"/>
                      <a:pt x="2805" y="5254"/>
                      <a:pt x="2805" y="5664"/>
                    </a:cubicBezTo>
                    <a:cubicBezTo>
                      <a:pt x="2805" y="6042"/>
                      <a:pt x="2490" y="6357"/>
                      <a:pt x="2080" y="6357"/>
                    </a:cubicBezTo>
                    <a:cubicBezTo>
                      <a:pt x="1702" y="6357"/>
                      <a:pt x="1387" y="6042"/>
                      <a:pt x="1387" y="5664"/>
                    </a:cubicBezTo>
                    <a:cubicBezTo>
                      <a:pt x="1387" y="5254"/>
                      <a:pt x="1702" y="4939"/>
                      <a:pt x="2080" y="4939"/>
                    </a:cubicBezTo>
                    <a:close/>
                    <a:moveTo>
                      <a:pt x="5346" y="0"/>
                    </a:moveTo>
                    <a:cubicBezTo>
                      <a:pt x="5207" y="0"/>
                      <a:pt x="5057" y="65"/>
                      <a:pt x="5010" y="182"/>
                    </a:cubicBezTo>
                    <a:lnTo>
                      <a:pt x="4348" y="1474"/>
                    </a:lnTo>
                    <a:lnTo>
                      <a:pt x="3309" y="1883"/>
                    </a:lnTo>
                    <a:cubicBezTo>
                      <a:pt x="3088" y="1568"/>
                      <a:pt x="2805" y="1253"/>
                      <a:pt x="2490" y="1001"/>
                    </a:cubicBezTo>
                    <a:cubicBezTo>
                      <a:pt x="2017" y="1946"/>
                      <a:pt x="1103" y="2671"/>
                      <a:pt x="1" y="2797"/>
                    </a:cubicBezTo>
                    <a:lnTo>
                      <a:pt x="1387" y="8877"/>
                    </a:lnTo>
                    <a:cubicBezTo>
                      <a:pt x="2175" y="8562"/>
                      <a:pt x="2805" y="8027"/>
                      <a:pt x="3309" y="7365"/>
                    </a:cubicBezTo>
                    <a:lnTo>
                      <a:pt x="4348" y="7743"/>
                    </a:lnTo>
                    <a:lnTo>
                      <a:pt x="5010" y="9035"/>
                    </a:lnTo>
                    <a:cubicBezTo>
                      <a:pt x="5078" y="9149"/>
                      <a:pt x="5213" y="9230"/>
                      <a:pt x="5342" y="9230"/>
                    </a:cubicBezTo>
                    <a:cubicBezTo>
                      <a:pt x="5391" y="9230"/>
                      <a:pt x="5439" y="9218"/>
                      <a:pt x="5483" y="9192"/>
                    </a:cubicBezTo>
                    <a:cubicBezTo>
                      <a:pt x="5640" y="9129"/>
                      <a:pt x="5703" y="8877"/>
                      <a:pt x="5640" y="8720"/>
                    </a:cubicBezTo>
                    <a:lnTo>
                      <a:pt x="4915" y="7270"/>
                    </a:lnTo>
                    <a:cubicBezTo>
                      <a:pt x="4884" y="7207"/>
                      <a:pt x="4821" y="7113"/>
                      <a:pt x="4726" y="7113"/>
                    </a:cubicBezTo>
                    <a:lnTo>
                      <a:pt x="3718" y="6735"/>
                    </a:lnTo>
                    <a:cubicBezTo>
                      <a:pt x="4002" y="6168"/>
                      <a:pt x="4128" y="5569"/>
                      <a:pt x="4222" y="4939"/>
                    </a:cubicBezTo>
                    <a:lnTo>
                      <a:pt x="5325" y="4939"/>
                    </a:lnTo>
                    <a:cubicBezTo>
                      <a:pt x="5514" y="4939"/>
                      <a:pt x="5672" y="4782"/>
                      <a:pt x="5672" y="4592"/>
                    </a:cubicBezTo>
                    <a:cubicBezTo>
                      <a:pt x="5672" y="4403"/>
                      <a:pt x="5514" y="4246"/>
                      <a:pt x="5325" y="4246"/>
                    </a:cubicBezTo>
                    <a:lnTo>
                      <a:pt x="4222" y="4246"/>
                    </a:lnTo>
                    <a:cubicBezTo>
                      <a:pt x="4191" y="3616"/>
                      <a:pt x="4002" y="2986"/>
                      <a:pt x="3718" y="2482"/>
                    </a:cubicBezTo>
                    <a:lnTo>
                      <a:pt x="4726" y="2072"/>
                    </a:lnTo>
                    <a:cubicBezTo>
                      <a:pt x="4821" y="2041"/>
                      <a:pt x="4884" y="2009"/>
                      <a:pt x="4915" y="1915"/>
                    </a:cubicBezTo>
                    <a:lnTo>
                      <a:pt x="5640" y="497"/>
                    </a:lnTo>
                    <a:cubicBezTo>
                      <a:pt x="5703" y="339"/>
                      <a:pt x="5640" y="119"/>
                      <a:pt x="5483" y="24"/>
                    </a:cubicBezTo>
                    <a:cubicBezTo>
                      <a:pt x="5442" y="8"/>
                      <a:pt x="5395" y="0"/>
                      <a:pt x="53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736;p28"/>
              <p:cNvSpPr/>
              <p:nvPr/>
            </p:nvSpPr>
            <p:spPr>
              <a:xfrm>
                <a:off x="-19728150" y="3763650"/>
                <a:ext cx="1142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75" extrusionOk="0">
                    <a:moveTo>
                      <a:pt x="2269" y="0"/>
                    </a:moveTo>
                    <a:cubicBezTo>
                      <a:pt x="1449" y="0"/>
                      <a:pt x="662" y="252"/>
                      <a:pt x="0" y="630"/>
                    </a:cubicBezTo>
                    <a:cubicBezTo>
                      <a:pt x="126" y="914"/>
                      <a:pt x="315" y="1197"/>
                      <a:pt x="504" y="1418"/>
                    </a:cubicBezTo>
                    <a:cubicBezTo>
                      <a:pt x="977" y="1891"/>
                      <a:pt x="1607" y="2174"/>
                      <a:pt x="2269" y="2174"/>
                    </a:cubicBezTo>
                    <a:cubicBezTo>
                      <a:pt x="3308" y="2174"/>
                      <a:pt x="4222" y="1544"/>
                      <a:pt x="4568" y="630"/>
                    </a:cubicBezTo>
                    <a:cubicBezTo>
                      <a:pt x="3907" y="252"/>
                      <a:pt x="3119" y="0"/>
                      <a:pt x="2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737;p28"/>
              <p:cNvSpPr/>
              <p:nvPr/>
            </p:nvSpPr>
            <p:spPr>
              <a:xfrm>
                <a:off x="-19695075" y="3868400"/>
                <a:ext cx="4807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412" extrusionOk="0">
                    <a:moveTo>
                      <a:pt x="977" y="0"/>
                    </a:moveTo>
                    <a:lnTo>
                      <a:pt x="0" y="4285"/>
                    </a:lnTo>
                    <a:cubicBezTo>
                      <a:pt x="316" y="4380"/>
                      <a:pt x="631" y="4411"/>
                      <a:pt x="977" y="4411"/>
                    </a:cubicBezTo>
                    <a:cubicBezTo>
                      <a:pt x="1261" y="4411"/>
                      <a:pt x="1576" y="4380"/>
                      <a:pt x="1922" y="4285"/>
                    </a:cubicBez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738;p28"/>
              <p:cNvSpPr/>
              <p:nvPr/>
            </p:nvSpPr>
            <p:spPr>
              <a:xfrm>
                <a:off x="-19822675" y="3764250"/>
                <a:ext cx="142575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5703" h="9182" extrusionOk="0">
                    <a:moveTo>
                      <a:pt x="3939" y="3599"/>
                    </a:moveTo>
                    <a:cubicBezTo>
                      <a:pt x="4128" y="3599"/>
                      <a:pt x="4285" y="3757"/>
                      <a:pt x="4285" y="3977"/>
                    </a:cubicBezTo>
                    <a:cubicBezTo>
                      <a:pt x="4285" y="4166"/>
                      <a:pt x="4128" y="4324"/>
                      <a:pt x="3939" y="4324"/>
                    </a:cubicBezTo>
                    <a:cubicBezTo>
                      <a:pt x="3750" y="4324"/>
                      <a:pt x="3592" y="4166"/>
                      <a:pt x="3592" y="3977"/>
                    </a:cubicBezTo>
                    <a:cubicBezTo>
                      <a:pt x="3592" y="3757"/>
                      <a:pt x="3750" y="3599"/>
                      <a:pt x="3939" y="3599"/>
                    </a:cubicBezTo>
                    <a:close/>
                    <a:moveTo>
                      <a:pt x="3592" y="5017"/>
                    </a:moveTo>
                    <a:cubicBezTo>
                      <a:pt x="3970" y="5017"/>
                      <a:pt x="4285" y="5332"/>
                      <a:pt x="4285" y="5742"/>
                    </a:cubicBezTo>
                    <a:cubicBezTo>
                      <a:pt x="4285" y="6120"/>
                      <a:pt x="3970" y="6435"/>
                      <a:pt x="3592" y="6435"/>
                    </a:cubicBezTo>
                    <a:cubicBezTo>
                      <a:pt x="3183" y="6435"/>
                      <a:pt x="2868" y="6120"/>
                      <a:pt x="2868" y="5742"/>
                    </a:cubicBezTo>
                    <a:cubicBezTo>
                      <a:pt x="2868" y="5332"/>
                      <a:pt x="3183" y="5017"/>
                      <a:pt x="3592" y="5017"/>
                    </a:cubicBezTo>
                    <a:close/>
                    <a:moveTo>
                      <a:pt x="371" y="1"/>
                    </a:moveTo>
                    <a:cubicBezTo>
                      <a:pt x="318" y="1"/>
                      <a:pt x="266" y="12"/>
                      <a:pt x="221" y="39"/>
                    </a:cubicBezTo>
                    <a:cubicBezTo>
                      <a:pt x="64" y="102"/>
                      <a:pt x="1" y="354"/>
                      <a:pt x="64" y="480"/>
                    </a:cubicBezTo>
                    <a:lnTo>
                      <a:pt x="788" y="1930"/>
                    </a:lnTo>
                    <a:cubicBezTo>
                      <a:pt x="820" y="1993"/>
                      <a:pt x="914" y="2056"/>
                      <a:pt x="977" y="2056"/>
                    </a:cubicBezTo>
                    <a:lnTo>
                      <a:pt x="2017" y="2465"/>
                    </a:lnTo>
                    <a:cubicBezTo>
                      <a:pt x="1733" y="3001"/>
                      <a:pt x="1576" y="3599"/>
                      <a:pt x="1481" y="4229"/>
                    </a:cubicBezTo>
                    <a:lnTo>
                      <a:pt x="379" y="4229"/>
                    </a:lnTo>
                    <a:cubicBezTo>
                      <a:pt x="190" y="4229"/>
                      <a:pt x="32" y="4387"/>
                      <a:pt x="32" y="4576"/>
                    </a:cubicBezTo>
                    <a:cubicBezTo>
                      <a:pt x="32" y="4797"/>
                      <a:pt x="190" y="4954"/>
                      <a:pt x="379" y="4954"/>
                    </a:cubicBezTo>
                    <a:lnTo>
                      <a:pt x="1481" y="4954"/>
                    </a:lnTo>
                    <a:cubicBezTo>
                      <a:pt x="1544" y="5584"/>
                      <a:pt x="1733" y="6151"/>
                      <a:pt x="2017" y="6718"/>
                    </a:cubicBezTo>
                    <a:lnTo>
                      <a:pt x="977" y="7096"/>
                    </a:lnTo>
                    <a:cubicBezTo>
                      <a:pt x="914" y="7159"/>
                      <a:pt x="820" y="7191"/>
                      <a:pt x="788" y="7254"/>
                    </a:cubicBezTo>
                    <a:lnTo>
                      <a:pt x="64" y="8672"/>
                    </a:lnTo>
                    <a:cubicBezTo>
                      <a:pt x="1" y="8829"/>
                      <a:pt x="64" y="9081"/>
                      <a:pt x="221" y="9144"/>
                    </a:cubicBezTo>
                    <a:cubicBezTo>
                      <a:pt x="282" y="9170"/>
                      <a:pt x="340" y="9182"/>
                      <a:pt x="394" y="9182"/>
                    </a:cubicBezTo>
                    <a:cubicBezTo>
                      <a:pt x="536" y="9182"/>
                      <a:pt x="648" y="9101"/>
                      <a:pt x="694" y="8987"/>
                    </a:cubicBezTo>
                    <a:lnTo>
                      <a:pt x="1387" y="7695"/>
                    </a:lnTo>
                    <a:lnTo>
                      <a:pt x="2395" y="7317"/>
                    </a:lnTo>
                    <a:cubicBezTo>
                      <a:pt x="2868" y="7979"/>
                      <a:pt x="3529" y="8483"/>
                      <a:pt x="4317" y="8829"/>
                    </a:cubicBezTo>
                    <a:lnTo>
                      <a:pt x="5703" y="2749"/>
                    </a:lnTo>
                    <a:cubicBezTo>
                      <a:pt x="4947" y="2749"/>
                      <a:pt x="4285" y="2434"/>
                      <a:pt x="3813" y="1930"/>
                    </a:cubicBezTo>
                    <a:cubicBezTo>
                      <a:pt x="3529" y="1646"/>
                      <a:pt x="3340" y="1362"/>
                      <a:pt x="3214" y="1016"/>
                    </a:cubicBezTo>
                    <a:cubicBezTo>
                      <a:pt x="2899" y="1236"/>
                      <a:pt x="2647" y="1552"/>
                      <a:pt x="2395" y="1867"/>
                    </a:cubicBezTo>
                    <a:lnTo>
                      <a:pt x="1387" y="1489"/>
                    </a:lnTo>
                    <a:lnTo>
                      <a:pt x="694" y="165"/>
                    </a:lnTo>
                    <a:cubicBezTo>
                      <a:pt x="649" y="75"/>
                      <a:pt x="506" y="1"/>
                      <a:pt x="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" name="Прямоугольник 74"/>
          <p:cNvSpPr/>
          <p:nvPr/>
        </p:nvSpPr>
        <p:spPr>
          <a:xfrm>
            <a:off x="9248621" y="3157867"/>
            <a:ext cx="252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Метрики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95434" y="3453120"/>
            <a:ext cx="17171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BLEU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Toxicity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Faithfulness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 flipH="1">
            <a:off x="91677" y="2916194"/>
            <a:ext cx="119691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 flipH="1">
            <a:off x="91676" y="4920543"/>
            <a:ext cx="119691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538" y="5351775"/>
            <a:ext cx="959734" cy="95973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068" y="5445112"/>
            <a:ext cx="768996" cy="7689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41702" y="5302787"/>
            <a:ext cx="1761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Высокий </a:t>
            </a:r>
            <a:r>
              <a:rPr lang="en-US" b="1" dirty="0" smtClean="0">
                <a:solidFill>
                  <a:srgbClr val="FF0000"/>
                </a:solidFill>
              </a:rPr>
              <a:t>ASR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857847" y="5651911"/>
          <a:ext cx="1863012" cy="8229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4550">
                  <a:extLst>
                    <a:ext uri="{9D8B030D-6E8A-4147-A177-3AD203B41FA5}">
                      <a16:colId xmlns:a16="http://schemas.microsoft.com/office/drawing/2014/main" val="2444284672"/>
                    </a:ext>
                  </a:extLst>
                </a:gridCol>
                <a:gridCol w="818462">
                  <a:extLst>
                    <a:ext uri="{9D8B030D-6E8A-4147-A177-3AD203B41FA5}">
                      <a16:colId xmlns:a16="http://schemas.microsoft.com/office/drawing/2014/main" val="2329563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BLEU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Toxicity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87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Faithfulness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1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7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ДЕМОСТРАЦИЯ ЭФФЕКТИВНОСТИ </a:t>
            </a:r>
            <a:r>
              <a:rPr lang="en-US" sz="2100" dirty="0" err="1" smtClean="0"/>
              <a:t>RAG@ff</a:t>
            </a:r>
            <a:endParaRPr lang="ru-RU" sz="2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146" y="1415534"/>
            <a:ext cx="333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Экспериментальный макет: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974" y="183947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Ollama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611" y="186839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Qdrant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48761" y="185875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Elasticsearch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6" y="1699689"/>
            <a:ext cx="683284" cy="6832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6429" y="185875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Gemma3-4b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9" y="1561464"/>
            <a:ext cx="959734" cy="9597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67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LLM, генерирующая ответ на основе </a:t>
            </a:r>
            <a:r>
              <a:rPr lang="en-US" sz="1600" dirty="0" smtClean="0"/>
              <a:t>RAG</a:t>
            </a:r>
            <a:endParaRPr lang="ru-RU" sz="16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2146" y="2382973"/>
            <a:ext cx="3819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38699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27111" y="2382973"/>
            <a:ext cx="2997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670" y="1800588"/>
            <a:ext cx="504941" cy="50494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11046" y="2456586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без защиты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6318" y="2439709"/>
            <a:ext cx="4225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Векторная БД с </a:t>
            </a:r>
            <a:r>
              <a:rPr lang="en-US" sz="1600" dirty="0" err="1" smtClean="0"/>
              <a:t>RAG@ff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39161" y="1736531"/>
            <a:ext cx="609600" cy="6096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2146" y="2916194"/>
            <a:ext cx="9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Атака: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146" y="4987231"/>
            <a:ext cx="1577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Результаты: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13429" y="3322509"/>
            <a:ext cx="1447950" cy="1095837"/>
            <a:chOff x="2169588" y="1287075"/>
            <a:chExt cx="1591338" cy="10958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Манипуляции </a:t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 dirty="0"/>
                <a:t>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или </a:t>
              </a:r>
              <a:r>
                <a:rPr lang="ru-RU" sz="1000" dirty="0"/>
                <a:t>запросах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Стрелка вправо 30"/>
          <p:cNvSpPr/>
          <p:nvPr/>
        </p:nvSpPr>
        <p:spPr>
          <a:xfrm>
            <a:off x="2019300" y="3581400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45941" y="3190133"/>
            <a:ext cx="2697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тестов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516638" y="3633205"/>
            <a:ext cx="506463" cy="420080"/>
            <a:chOff x="2656463" y="3726555"/>
            <a:chExt cx="506463" cy="420080"/>
          </a:xfrm>
        </p:grpSpPr>
        <p:sp>
          <p:nvSpPr>
            <p:cNvPr id="33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55778" y="3633205"/>
            <a:ext cx="499766" cy="420080"/>
            <a:chOff x="2656463" y="3726555"/>
            <a:chExt cx="499766" cy="420080"/>
          </a:xfrm>
        </p:grpSpPr>
        <p:sp>
          <p:nvSpPr>
            <p:cNvPr id="37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3961824" y="3583816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4382" y="3839624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0160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2500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092446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2000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62214" y="4030611"/>
            <a:ext cx="677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flow</a:t>
            </a:r>
            <a:endParaRPr lang="ru-RU" sz="1400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4819968" y="3521982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69725" y="3190133"/>
            <a:ext cx="350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Выполнение </a:t>
            </a:r>
            <a:r>
              <a:rPr lang="en-US" b="1" dirty="0"/>
              <a:t>RAG-</a:t>
            </a:r>
            <a:r>
              <a:rPr lang="ru-RU" b="1" dirty="0" smtClean="0"/>
              <a:t>запроса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460602" y="4280393"/>
            <a:ext cx="422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Gigachat</a:t>
            </a:r>
            <a:r>
              <a:rPr lang="en-US" sz="1400" dirty="0"/>
              <a:t>) = 21-26%</a:t>
            </a:r>
          </a:p>
          <a:p>
            <a:pPr algn="ctr"/>
            <a:r>
              <a:rPr lang="en-US" sz="1400" dirty="0"/>
              <a:t>R</a:t>
            </a:r>
            <a:r>
              <a:rPr lang="en-US" sz="700" dirty="0"/>
              <a:t>100</a:t>
            </a:r>
            <a:r>
              <a:rPr lang="en-US" sz="1400" dirty="0"/>
              <a:t>ASR(</a:t>
            </a:r>
            <a:r>
              <a:rPr lang="en-US" sz="1400" dirty="0" err="1"/>
              <a:t>ChatGPT</a:t>
            </a:r>
            <a:r>
              <a:rPr lang="en-US" sz="1400" dirty="0"/>
              <a:t>) = 32-35%</a:t>
            </a:r>
            <a:endParaRPr lang="ru-RU" sz="1400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9246160" y="3504599"/>
            <a:ext cx="327660" cy="495300"/>
          </a:xfrm>
          <a:prstGeom prst="rightArrow">
            <a:avLst/>
          </a:prstGeom>
          <a:solidFill>
            <a:srgbClr val="9DB9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5807868" y="4025611"/>
            <a:ext cx="506463" cy="420080"/>
            <a:chOff x="2656463" y="3726555"/>
            <a:chExt cx="506463" cy="420080"/>
          </a:xfrm>
        </p:grpSpPr>
        <p:sp>
          <p:nvSpPr>
            <p:cNvPr id="49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69870" y="382448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en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264040" y="4016962"/>
            <a:ext cx="499766" cy="420080"/>
            <a:chOff x="2656463" y="3726555"/>
            <a:chExt cx="499766" cy="420080"/>
          </a:xfrm>
        </p:grpSpPr>
        <p:sp>
          <p:nvSpPr>
            <p:cNvPr id="52" name="Google Shape;5215;p46"/>
            <p:cNvSpPr/>
            <p:nvPr/>
          </p:nvSpPr>
          <p:spPr>
            <a:xfrm>
              <a:off x="2656463" y="3726555"/>
              <a:ext cx="462401" cy="42008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92027" y="38256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ru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Google Shape;4726;p22">
            <a:extLst>
              <a:ext uri="{FF2B5EF4-FFF2-40B4-BE49-F238E27FC236}">
                <a16:creationId xmlns:a16="http://schemas.microsoft.com/office/drawing/2014/main" id="{A2E9FBD9-4DF5-4AA0-B1C1-B053BB729B05}"/>
              </a:ext>
            </a:extLst>
          </p:cNvPr>
          <p:cNvSpPr/>
          <p:nvPr/>
        </p:nvSpPr>
        <p:spPr bwMode="auto">
          <a:xfrm>
            <a:off x="5426078" y="3524650"/>
            <a:ext cx="425419" cy="45519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78636" y="3780458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LLM</a:t>
            </a:r>
            <a:endParaRPr lang="ru-RU" sz="12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6314331" y="3979849"/>
            <a:ext cx="35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966318" y="3978123"/>
            <a:ext cx="35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80" y="3561492"/>
            <a:ext cx="836879" cy="83687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927" y="3506134"/>
            <a:ext cx="504941" cy="50494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80145" y="4014406"/>
            <a:ext cx="511874" cy="511874"/>
          </a:xfrm>
          <a:prstGeom prst="rect">
            <a:avLst/>
          </a:prstGeom>
        </p:spPr>
      </p:pic>
      <p:grpSp>
        <p:nvGrpSpPr>
          <p:cNvPr id="74" name="Группа 73"/>
          <p:cNvGrpSpPr/>
          <p:nvPr/>
        </p:nvGrpSpPr>
        <p:grpSpPr>
          <a:xfrm>
            <a:off x="6744049" y="3710719"/>
            <a:ext cx="572058" cy="612485"/>
            <a:chOff x="6744049" y="3710719"/>
            <a:chExt cx="572058" cy="612485"/>
          </a:xfrm>
        </p:grpSpPr>
        <p:grpSp>
          <p:nvGrpSpPr>
            <p:cNvPr id="62" name="Google Shape;5840;p24"/>
            <p:cNvGrpSpPr/>
            <p:nvPr/>
          </p:nvGrpSpPr>
          <p:grpSpPr>
            <a:xfrm>
              <a:off x="6744049" y="3710719"/>
              <a:ext cx="572058" cy="612485"/>
              <a:chOff x="-47159525" y="2342000"/>
              <a:chExt cx="300900" cy="300875"/>
            </a:xfrm>
            <a:solidFill>
              <a:schemeClr val="bg1">
                <a:lumMod val="75000"/>
              </a:schemeClr>
            </a:solidFill>
          </p:grpSpPr>
          <p:sp>
            <p:nvSpPr>
              <p:cNvPr id="63" name="Google Shape;5841;p24"/>
              <p:cNvSpPr/>
              <p:nvPr/>
            </p:nvSpPr>
            <p:spPr>
              <a:xfrm>
                <a:off x="-47122500" y="2376650"/>
                <a:ext cx="123675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010" extrusionOk="0">
                    <a:moveTo>
                      <a:pt x="1765" y="756"/>
                    </a:moveTo>
                    <a:cubicBezTo>
                      <a:pt x="2237" y="756"/>
                      <a:pt x="2615" y="1008"/>
                      <a:pt x="2741" y="1450"/>
                    </a:cubicBezTo>
                    <a:lnTo>
                      <a:pt x="1765" y="1450"/>
                    </a:lnTo>
                    <a:cubicBezTo>
                      <a:pt x="1575" y="1450"/>
                      <a:pt x="1418" y="1607"/>
                      <a:pt x="1418" y="1828"/>
                    </a:cubicBezTo>
                    <a:lnTo>
                      <a:pt x="1418" y="2804"/>
                    </a:lnTo>
                    <a:cubicBezTo>
                      <a:pt x="1008" y="2647"/>
                      <a:pt x="693" y="2237"/>
                      <a:pt x="693" y="1828"/>
                    </a:cubicBezTo>
                    <a:cubicBezTo>
                      <a:pt x="693" y="1229"/>
                      <a:pt x="1166" y="756"/>
                      <a:pt x="1765" y="756"/>
                    </a:cubicBezTo>
                    <a:close/>
                    <a:moveTo>
                      <a:pt x="2741" y="2174"/>
                    </a:moveTo>
                    <a:cubicBezTo>
                      <a:pt x="2615" y="2458"/>
                      <a:pt x="2395" y="2678"/>
                      <a:pt x="2111" y="2804"/>
                    </a:cubicBezTo>
                    <a:lnTo>
                      <a:pt x="2111" y="2174"/>
                    </a:lnTo>
                    <a:close/>
                    <a:moveTo>
                      <a:pt x="4253" y="2143"/>
                    </a:moveTo>
                    <a:lnTo>
                      <a:pt x="4253" y="4285"/>
                    </a:lnTo>
                    <a:lnTo>
                      <a:pt x="2111" y="4285"/>
                    </a:lnTo>
                    <a:lnTo>
                      <a:pt x="2111" y="3497"/>
                    </a:lnTo>
                    <a:cubicBezTo>
                      <a:pt x="2804" y="3340"/>
                      <a:pt x="3340" y="2836"/>
                      <a:pt x="3497" y="2143"/>
                    </a:cubicBezTo>
                    <a:close/>
                    <a:moveTo>
                      <a:pt x="1765" y="0"/>
                    </a:moveTo>
                    <a:cubicBezTo>
                      <a:pt x="788" y="0"/>
                      <a:pt x="0" y="788"/>
                      <a:pt x="0" y="1765"/>
                    </a:cubicBezTo>
                    <a:cubicBezTo>
                      <a:pt x="0" y="2647"/>
                      <a:pt x="567" y="3340"/>
                      <a:pt x="1418" y="3497"/>
                    </a:cubicBezTo>
                    <a:lnTo>
                      <a:pt x="1418" y="4663"/>
                    </a:lnTo>
                    <a:cubicBezTo>
                      <a:pt x="1418" y="4852"/>
                      <a:pt x="1575" y="5010"/>
                      <a:pt x="1765" y="5010"/>
                    </a:cubicBezTo>
                    <a:lnTo>
                      <a:pt x="4600" y="5010"/>
                    </a:lnTo>
                    <a:cubicBezTo>
                      <a:pt x="4789" y="5010"/>
                      <a:pt x="4947" y="4852"/>
                      <a:pt x="4947" y="4663"/>
                    </a:cubicBezTo>
                    <a:lnTo>
                      <a:pt x="4947" y="1765"/>
                    </a:lnTo>
                    <a:cubicBezTo>
                      <a:pt x="4947" y="1576"/>
                      <a:pt x="4789" y="1418"/>
                      <a:pt x="4600" y="1418"/>
                    </a:cubicBezTo>
                    <a:lnTo>
                      <a:pt x="3497" y="1418"/>
                    </a:lnTo>
                    <a:cubicBezTo>
                      <a:pt x="3340" y="630"/>
                      <a:pt x="2615" y="0"/>
                      <a:pt x="1765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5842;p24"/>
              <p:cNvSpPr/>
              <p:nvPr/>
            </p:nvSpPr>
            <p:spPr>
              <a:xfrm>
                <a:off x="-47159525" y="2342000"/>
                <a:ext cx="300900" cy="300875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5" extrusionOk="0">
                    <a:moveTo>
                      <a:pt x="7089" y="1229"/>
                    </a:moveTo>
                    <a:lnTo>
                      <a:pt x="8003" y="2142"/>
                    </a:lnTo>
                    <a:lnTo>
                      <a:pt x="7089" y="2142"/>
                    </a:lnTo>
                    <a:lnTo>
                      <a:pt x="7089" y="1229"/>
                    </a:lnTo>
                    <a:close/>
                    <a:moveTo>
                      <a:pt x="8538" y="6396"/>
                    </a:moveTo>
                    <a:lnTo>
                      <a:pt x="8538" y="6711"/>
                    </a:lnTo>
                    <a:cubicBezTo>
                      <a:pt x="8538" y="6900"/>
                      <a:pt x="8664" y="7057"/>
                      <a:pt x="8885" y="7057"/>
                    </a:cubicBezTo>
                    <a:cubicBezTo>
                      <a:pt x="9074" y="7057"/>
                      <a:pt x="9231" y="6900"/>
                      <a:pt x="9231" y="6711"/>
                    </a:cubicBezTo>
                    <a:lnTo>
                      <a:pt x="9231" y="6427"/>
                    </a:lnTo>
                    <a:cubicBezTo>
                      <a:pt x="10303" y="6585"/>
                      <a:pt x="11153" y="7467"/>
                      <a:pt x="11311" y="8506"/>
                    </a:cubicBezTo>
                    <a:lnTo>
                      <a:pt x="10996" y="8506"/>
                    </a:lnTo>
                    <a:cubicBezTo>
                      <a:pt x="10807" y="8506"/>
                      <a:pt x="10649" y="8664"/>
                      <a:pt x="10649" y="8884"/>
                    </a:cubicBezTo>
                    <a:cubicBezTo>
                      <a:pt x="10649" y="9073"/>
                      <a:pt x="10807" y="9231"/>
                      <a:pt x="10996" y="9231"/>
                    </a:cubicBezTo>
                    <a:lnTo>
                      <a:pt x="11311" y="9231"/>
                    </a:lnTo>
                    <a:cubicBezTo>
                      <a:pt x="11153" y="10302"/>
                      <a:pt x="10303" y="11121"/>
                      <a:pt x="9231" y="11279"/>
                    </a:cubicBezTo>
                    <a:lnTo>
                      <a:pt x="9231" y="10964"/>
                    </a:lnTo>
                    <a:cubicBezTo>
                      <a:pt x="9231" y="10775"/>
                      <a:pt x="9074" y="10617"/>
                      <a:pt x="8885" y="10617"/>
                    </a:cubicBezTo>
                    <a:cubicBezTo>
                      <a:pt x="8664" y="10617"/>
                      <a:pt x="8538" y="10775"/>
                      <a:pt x="8538" y="10964"/>
                    </a:cubicBezTo>
                    <a:lnTo>
                      <a:pt x="8538" y="11279"/>
                    </a:lnTo>
                    <a:cubicBezTo>
                      <a:pt x="7467" y="11121"/>
                      <a:pt x="6585" y="10239"/>
                      <a:pt x="6428" y="9200"/>
                    </a:cubicBezTo>
                    <a:lnTo>
                      <a:pt x="6743" y="9200"/>
                    </a:lnTo>
                    <a:cubicBezTo>
                      <a:pt x="6963" y="9200"/>
                      <a:pt x="7089" y="9042"/>
                      <a:pt x="7089" y="8821"/>
                    </a:cubicBezTo>
                    <a:cubicBezTo>
                      <a:pt x="7089" y="8632"/>
                      <a:pt x="6963" y="8475"/>
                      <a:pt x="6743" y="8475"/>
                    </a:cubicBezTo>
                    <a:lnTo>
                      <a:pt x="6428" y="8475"/>
                    </a:lnTo>
                    <a:cubicBezTo>
                      <a:pt x="6585" y="7404"/>
                      <a:pt x="7467" y="6553"/>
                      <a:pt x="8538" y="6396"/>
                    </a:cubicBezTo>
                    <a:close/>
                    <a:moveTo>
                      <a:pt x="6428" y="725"/>
                    </a:moveTo>
                    <a:lnTo>
                      <a:pt x="6428" y="2489"/>
                    </a:lnTo>
                    <a:cubicBezTo>
                      <a:pt x="6428" y="2678"/>
                      <a:pt x="6585" y="2836"/>
                      <a:pt x="6774" y="2836"/>
                    </a:cubicBezTo>
                    <a:lnTo>
                      <a:pt x="8570" y="2836"/>
                    </a:lnTo>
                    <a:lnTo>
                      <a:pt x="8570" y="5734"/>
                    </a:lnTo>
                    <a:cubicBezTo>
                      <a:pt x="6995" y="5892"/>
                      <a:pt x="5766" y="7246"/>
                      <a:pt x="5766" y="8884"/>
                    </a:cubicBezTo>
                    <a:cubicBezTo>
                      <a:pt x="5766" y="9861"/>
                      <a:pt x="6238" y="10775"/>
                      <a:pt x="6932" y="11310"/>
                    </a:cubicBezTo>
                    <a:lnTo>
                      <a:pt x="757" y="11310"/>
                    </a:lnTo>
                    <a:lnTo>
                      <a:pt x="757" y="725"/>
                    </a:lnTo>
                    <a:close/>
                    <a:moveTo>
                      <a:pt x="379" y="0"/>
                    </a:moveTo>
                    <a:cubicBezTo>
                      <a:pt x="158" y="0"/>
                      <a:pt x="0" y="158"/>
                      <a:pt x="0" y="378"/>
                    </a:cubicBezTo>
                    <a:lnTo>
                      <a:pt x="0" y="11657"/>
                    </a:lnTo>
                    <a:cubicBezTo>
                      <a:pt x="0" y="11877"/>
                      <a:pt x="158" y="12035"/>
                      <a:pt x="379" y="12035"/>
                    </a:cubicBezTo>
                    <a:lnTo>
                      <a:pt x="8822" y="12035"/>
                    </a:lnTo>
                    <a:cubicBezTo>
                      <a:pt x="10555" y="12035"/>
                      <a:pt x="11972" y="10617"/>
                      <a:pt x="11972" y="8884"/>
                    </a:cubicBezTo>
                    <a:cubicBezTo>
                      <a:pt x="12035" y="7215"/>
                      <a:pt x="10807" y="5892"/>
                      <a:pt x="9231" y="5734"/>
                    </a:cubicBezTo>
                    <a:lnTo>
                      <a:pt x="9231" y="2489"/>
                    </a:lnTo>
                    <a:cubicBezTo>
                      <a:pt x="9231" y="2426"/>
                      <a:pt x="9200" y="2300"/>
                      <a:pt x="9105" y="2268"/>
                    </a:cubicBezTo>
                    <a:lnTo>
                      <a:pt x="6995" y="126"/>
                    </a:lnTo>
                    <a:cubicBezTo>
                      <a:pt x="6900" y="63"/>
                      <a:pt x="6837" y="0"/>
                      <a:pt x="6743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844;p24"/>
              <p:cNvSpPr/>
              <p:nvPr/>
            </p:nvSpPr>
            <p:spPr>
              <a:xfrm>
                <a:off x="-47122500" y="253732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5845;p24"/>
              <p:cNvSpPr/>
              <p:nvPr/>
            </p:nvSpPr>
            <p:spPr>
              <a:xfrm>
                <a:off x="-47122500" y="257277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7733;p28"/>
            <p:cNvGrpSpPr/>
            <p:nvPr/>
          </p:nvGrpSpPr>
          <p:grpSpPr>
            <a:xfrm>
              <a:off x="7084466" y="4076700"/>
              <a:ext cx="166877" cy="143411"/>
              <a:chOff x="-19822675" y="3692750"/>
              <a:chExt cx="304850" cy="304200"/>
            </a:xfrm>
          </p:grpSpPr>
          <p:sp>
            <p:nvSpPr>
              <p:cNvPr id="69" name="Google Shape;7734;p28"/>
              <p:cNvSpPr/>
              <p:nvPr/>
            </p:nvSpPr>
            <p:spPr>
              <a:xfrm>
                <a:off x="-19715550" y="3692750"/>
                <a:ext cx="906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2427" extrusionOk="0">
                    <a:moveTo>
                      <a:pt x="441" y="1"/>
                    </a:moveTo>
                    <a:cubicBezTo>
                      <a:pt x="252" y="1"/>
                      <a:pt x="95" y="158"/>
                      <a:pt x="95" y="379"/>
                    </a:cubicBezTo>
                    <a:cubicBezTo>
                      <a:pt x="0" y="946"/>
                      <a:pt x="315" y="1482"/>
                      <a:pt x="756" y="1828"/>
                    </a:cubicBezTo>
                    <a:cubicBezTo>
                      <a:pt x="567" y="1986"/>
                      <a:pt x="347" y="2175"/>
                      <a:pt x="252" y="2427"/>
                    </a:cubicBezTo>
                    <a:cubicBezTo>
                      <a:pt x="756" y="2269"/>
                      <a:pt x="1261" y="2175"/>
                      <a:pt x="1828" y="2175"/>
                    </a:cubicBezTo>
                    <a:cubicBezTo>
                      <a:pt x="2363" y="2175"/>
                      <a:pt x="2867" y="2238"/>
                      <a:pt x="3403" y="2427"/>
                    </a:cubicBezTo>
                    <a:cubicBezTo>
                      <a:pt x="3277" y="2175"/>
                      <a:pt x="3088" y="1986"/>
                      <a:pt x="2867" y="1828"/>
                    </a:cubicBezTo>
                    <a:cubicBezTo>
                      <a:pt x="3308" y="1513"/>
                      <a:pt x="3623" y="946"/>
                      <a:pt x="3623" y="379"/>
                    </a:cubicBezTo>
                    <a:cubicBezTo>
                      <a:pt x="3623" y="158"/>
                      <a:pt x="3466" y="1"/>
                      <a:pt x="3277" y="1"/>
                    </a:cubicBezTo>
                    <a:cubicBezTo>
                      <a:pt x="3088" y="1"/>
                      <a:pt x="2930" y="158"/>
                      <a:pt x="2930" y="379"/>
                    </a:cubicBezTo>
                    <a:cubicBezTo>
                      <a:pt x="2930" y="946"/>
                      <a:pt x="2458" y="1482"/>
                      <a:pt x="1859" y="1482"/>
                    </a:cubicBezTo>
                    <a:cubicBezTo>
                      <a:pt x="1261" y="1482"/>
                      <a:pt x="788" y="946"/>
                      <a:pt x="788" y="379"/>
                    </a:cubicBezTo>
                    <a:cubicBezTo>
                      <a:pt x="788" y="158"/>
                      <a:pt x="630" y="1"/>
                      <a:pt x="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735;p28"/>
              <p:cNvSpPr/>
              <p:nvPr/>
            </p:nvSpPr>
            <p:spPr>
              <a:xfrm>
                <a:off x="-19660425" y="3766200"/>
                <a:ext cx="142600" cy="230750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9230" extrusionOk="0">
                    <a:moveTo>
                      <a:pt x="1733" y="3521"/>
                    </a:moveTo>
                    <a:cubicBezTo>
                      <a:pt x="1922" y="3521"/>
                      <a:pt x="2080" y="3679"/>
                      <a:pt x="2080" y="3899"/>
                    </a:cubicBezTo>
                    <a:cubicBezTo>
                      <a:pt x="2080" y="4088"/>
                      <a:pt x="1922" y="4246"/>
                      <a:pt x="1733" y="4246"/>
                    </a:cubicBezTo>
                    <a:cubicBezTo>
                      <a:pt x="1544" y="4246"/>
                      <a:pt x="1387" y="4088"/>
                      <a:pt x="1387" y="3899"/>
                    </a:cubicBezTo>
                    <a:cubicBezTo>
                      <a:pt x="1387" y="3679"/>
                      <a:pt x="1544" y="3521"/>
                      <a:pt x="1733" y="3521"/>
                    </a:cubicBezTo>
                    <a:close/>
                    <a:moveTo>
                      <a:pt x="2080" y="4939"/>
                    </a:moveTo>
                    <a:cubicBezTo>
                      <a:pt x="2490" y="4939"/>
                      <a:pt x="2805" y="5254"/>
                      <a:pt x="2805" y="5664"/>
                    </a:cubicBezTo>
                    <a:cubicBezTo>
                      <a:pt x="2805" y="6042"/>
                      <a:pt x="2490" y="6357"/>
                      <a:pt x="2080" y="6357"/>
                    </a:cubicBezTo>
                    <a:cubicBezTo>
                      <a:pt x="1702" y="6357"/>
                      <a:pt x="1387" y="6042"/>
                      <a:pt x="1387" y="5664"/>
                    </a:cubicBezTo>
                    <a:cubicBezTo>
                      <a:pt x="1387" y="5254"/>
                      <a:pt x="1702" y="4939"/>
                      <a:pt x="2080" y="4939"/>
                    </a:cubicBezTo>
                    <a:close/>
                    <a:moveTo>
                      <a:pt x="5346" y="0"/>
                    </a:moveTo>
                    <a:cubicBezTo>
                      <a:pt x="5207" y="0"/>
                      <a:pt x="5057" y="65"/>
                      <a:pt x="5010" y="182"/>
                    </a:cubicBezTo>
                    <a:lnTo>
                      <a:pt x="4348" y="1474"/>
                    </a:lnTo>
                    <a:lnTo>
                      <a:pt x="3309" y="1883"/>
                    </a:lnTo>
                    <a:cubicBezTo>
                      <a:pt x="3088" y="1568"/>
                      <a:pt x="2805" y="1253"/>
                      <a:pt x="2490" y="1001"/>
                    </a:cubicBezTo>
                    <a:cubicBezTo>
                      <a:pt x="2017" y="1946"/>
                      <a:pt x="1103" y="2671"/>
                      <a:pt x="1" y="2797"/>
                    </a:cubicBezTo>
                    <a:lnTo>
                      <a:pt x="1387" y="8877"/>
                    </a:lnTo>
                    <a:cubicBezTo>
                      <a:pt x="2175" y="8562"/>
                      <a:pt x="2805" y="8027"/>
                      <a:pt x="3309" y="7365"/>
                    </a:cubicBezTo>
                    <a:lnTo>
                      <a:pt x="4348" y="7743"/>
                    </a:lnTo>
                    <a:lnTo>
                      <a:pt x="5010" y="9035"/>
                    </a:lnTo>
                    <a:cubicBezTo>
                      <a:pt x="5078" y="9149"/>
                      <a:pt x="5213" y="9230"/>
                      <a:pt x="5342" y="9230"/>
                    </a:cubicBezTo>
                    <a:cubicBezTo>
                      <a:pt x="5391" y="9230"/>
                      <a:pt x="5439" y="9218"/>
                      <a:pt x="5483" y="9192"/>
                    </a:cubicBezTo>
                    <a:cubicBezTo>
                      <a:pt x="5640" y="9129"/>
                      <a:pt x="5703" y="8877"/>
                      <a:pt x="5640" y="8720"/>
                    </a:cubicBezTo>
                    <a:lnTo>
                      <a:pt x="4915" y="7270"/>
                    </a:lnTo>
                    <a:cubicBezTo>
                      <a:pt x="4884" y="7207"/>
                      <a:pt x="4821" y="7113"/>
                      <a:pt x="4726" y="7113"/>
                    </a:cubicBezTo>
                    <a:lnTo>
                      <a:pt x="3718" y="6735"/>
                    </a:lnTo>
                    <a:cubicBezTo>
                      <a:pt x="4002" y="6168"/>
                      <a:pt x="4128" y="5569"/>
                      <a:pt x="4222" y="4939"/>
                    </a:cubicBezTo>
                    <a:lnTo>
                      <a:pt x="5325" y="4939"/>
                    </a:lnTo>
                    <a:cubicBezTo>
                      <a:pt x="5514" y="4939"/>
                      <a:pt x="5672" y="4782"/>
                      <a:pt x="5672" y="4592"/>
                    </a:cubicBezTo>
                    <a:cubicBezTo>
                      <a:pt x="5672" y="4403"/>
                      <a:pt x="5514" y="4246"/>
                      <a:pt x="5325" y="4246"/>
                    </a:cubicBezTo>
                    <a:lnTo>
                      <a:pt x="4222" y="4246"/>
                    </a:lnTo>
                    <a:cubicBezTo>
                      <a:pt x="4191" y="3616"/>
                      <a:pt x="4002" y="2986"/>
                      <a:pt x="3718" y="2482"/>
                    </a:cubicBezTo>
                    <a:lnTo>
                      <a:pt x="4726" y="2072"/>
                    </a:lnTo>
                    <a:cubicBezTo>
                      <a:pt x="4821" y="2041"/>
                      <a:pt x="4884" y="2009"/>
                      <a:pt x="4915" y="1915"/>
                    </a:cubicBezTo>
                    <a:lnTo>
                      <a:pt x="5640" y="497"/>
                    </a:lnTo>
                    <a:cubicBezTo>
                      <a:pt x="5703" y="339"/>
                      <a:pt x="5640" y="119"/>
                      <a:pt x="5483" y="24"/>
                    </a:cubicBezTo>
                    <a:cubicBezTo>
                      <a:pt x="5442" y="8"/>
                      <a:pt x="5395" y="0"/>
                      <a:pt x="53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736;p28"/>
              <p:cNvSpPr/>
              <p:nvPr/>
            </p:nvSpPr>
            <p:spPr>
              <a:xfrm>
                <a:off x="-19728150" y="3763650"/>
                <a:ext cx="1142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75" extrusionOk="0">
                    <a:moveTo>
                      <a:pt x="2269" y="0"/>
                    </a:moveTo>
                    <a:cubicBezTo>
                      <a:pt x="1449" y="0"/>
                      <a:pt x="662" y="252"/>
                      <a:pt x="0" y="630"/>
                    </a:cubicBezTo>
                    <a:cubicBezTo>
                      <a:pt x="126" y="914"/>
                      <a:pt x="315" y="1197"/>
                      <a:pt x="504" y="1418"/>
                    </a:cubicBezTo>
                    <a:cubicBezTo>
                      <a:pt x="977" y="1891"/>
                      <a:pt x="1607" y="2174"/>
                      <a:pt x="2269" y="2174"/>
                    </a:cubicBezTo>
                    <a:cubicBezTo>
                      <a:pt x="3308" y="2174"/>
                      <a:pt x="4222" y="1544"/>
                      <a:pt x="4568" y="630"/>
                    </a:cubicBezTo>
                    <a:cubicBezTo>
                      <a:pt x="3907" y="252"/>
                      <a:pt x="3119" y="0"/>
                      <a:pt x="2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737;p28"/>
              <p:cNvSpPr/>
              <p:nvPr/>
            </p:nvSpPr>
            <p:spPr>
              <a:xfrm>
                <a:off x="-19695075" y="3868400"/>
                <a:ext cx="48075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412" extrusionOk="0">
                    <a:moveTo>
                      <a:pt x="977" y="0"/>
                    </a:moveTo>
                    <a:lnTo>
                      <a:pt x="0" y="4285"/>
                    </a:lnTo>
                    <a:cubicBezTo>
                      <a:pt x="316" y="4380"/>
                      <a:pt x="631" y="4411"/>
                      <a:pt x="977" y="4411"/>
                    </a:cubicBezTo>
                    <a:cubicBezTo>
                      <a:pt x="1261" y="4411"/>
                      <a:pt x="1576" y="4380"/>
                      <a:pt x="1922" y="4285"/>
                    </a:cubicBez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738;p28"/>
              <p:cNvSpPr/>
              <p:nvPr/>
            </p:nvSpPr>
            <p:spPr>
              <a:xfrm>
                <a:off x="-19822675" y="3764250"/>
                <a:ext cx="142575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5703" h="9182" extrusionOk="0">
                    <a:moveTo>
                      <a:pt x="3939" y="3599"/>
                    </a:moveTo>
                    <a:cubicBezTo>
                      <a:pt x="4128" y="3599"/>
                      <a:pt x="4285" y="3757"/>
                      <a:pt x="4285" y="3977"/>
                    </a:cubicBezTo>
                    <a:cubicBezTo>
                      <a:pt x="4285" y="4166"/>
                      <a:pt x="4128" y="4324"/>
                      <a:pt x="3939" y="4324"/>
                    </a:cubicBezTo>
                    <a:cubicBezTo>
                      <a:pt x="3750" y="4324"/>
                      <a:pt x="3592" y="4166"/>
                      <a:pt x="3592" y="3977"/>
                    </a:cubicBezTo>
                    <a:cubicBezTo>
                      <a:pt x="3592" y="3757"/>
                      <a:pt x="3750" y="3599"/>
                      <a:pt x="3939" y="3599"/>
                    </a:cubicBezTo>
                    <a:close/>
                    <a:moveTo>
                      <a:pt x="3592" y="5017"/>
                    </a:moveTo>
                    <a:cubicBezTo>
                      <a:pt x="3970" y="5017"/>
                      <a:pt x="4285" y="5332"/>
                      <a:pt x="4285" y="5742"/>
                    </a:cubicBezTo>
                    <a:cubicBezTo>
                      <a:pt x="4285" y="6120"/>
                      <a:pt x="3970" y="6435"/>
                      <a:pt x="3592" y="6435"/>
                    </a:cubicBezTo>
                    <a:cubicBezTo>
                      <a:pt x="3183" y="6435"/>
                      <a:pt x="2868" y="6120"/>
                      <a:pt x="2868" y="5742"/>
                    </a:cubicBezTo>
                    <a:cubicBezTo>
                      <a:pt x="2868" y="5332"/>
                      <a:pt x="3183" y="5017"/>
                      <a:pt x="3592" y="5017"/>
                    </a:cubicBezTo>
                    <a:close/>
                    <a:moveTo>
                      <a:pt x="371" y="1"/>
                    </a:moveTo>
                    <a:cubicBezTo>
                      <a:pt x="318" y="1"/>
                      <a:pt x="266" y="12"/>
                      <a:pt x="221" y="39"/>
                    </a:cubicBezTo>
                    <a:cubicBezTo>
                      <a:pt x="64" y="102"/>
                      <a:pt x="1" y="354"/>
                      <a:pt x="64" y="480"/>
                    </a:cubicBezTo>
                    <a:lnTo>
                      <a:pt x="788" y="1930"/>
                    </a:lnTo>
                    <a:cubicBezTo>
                      <a:pt x="820" y="1993"/>
                      <a:pt x="914" y="2056"/>
                      <a:pt x="977" y="2056"/>
                    </a:cubicBezTo>
                    <a:lnTo>
                      <a:pt x="2017" y="2465"/>
                    </a:lnTo>
                    <a:cubicBezTo>
                      <a:pt x="1733" y="3001"/>
                      <a:pt x="1576" y="3599"/>
                      <a:pt x="1481" y="4229"/>
                    </a:cubicBezTo>
                    <a:lnTo>
                      <a:pt x="379" y="4229"/>
                    </a:lnTo>
                    <a:cubicBezTo>
                      <a:pt x="190" y="4229"/>
                      <a:pt x="32" y="4387"/>
                      <a:pt x="32" y="4576"/>
                    </a:cubicBezTo>
                    <a:cubicBezTo>
                      <a:pt x="32" y="4797"/>
                      <a:pt x="190" y="4954"/>
                      <a:pt x="379" y="4954"/>
                    </a:cubicBezTo>
                    <a:lnTo>
                      <a:pt x="1481" y="4954"/>
                    </a:lnTo>
                    <a:cubicBezTo>
                      <a:pt x="1544" y="5584"/>
                      <a:pt x="1733" y="6151"/>
                      <a:pt x="2017" y="6718"/>
                    </a:cubicBezTo>
                    <a:lnTo>
                      <a:pt x="977" y="7096"/>
                    </a:lnTo>
                    <a:cubicBezTo>
                      <a:pt x="914" y="7159"/>
                      <a:pt x="820" y="7191"/>
                      <a:pt x="788" y="7254"/>
                    </a:cubicBezTo>
                    <a:lnTo>
                      <a:pt x="64" y="8672"/>
                    </a:lnTo>
                    <a:cubicBezTo>
                      <a:pt x="1" y="8829"/>
                      <a:pt x="64" y="9081"/>
                      <a:pt x="221" y="9144"/>
                    </a:cubicBezTo>
                    <a:cubicBezTo>
                      <a:pt x="282" y="9170"/>
                      <a:pt x="340" y="9182"/>
                      <a:pt x="394" y="9182"/>
                    </a:cubicBezTo>
                    <a:cubicBezTo>
                      <a:pt x="536" y="9182"/>
                      <a:pt x="648" y="9101"/>
                      <a:pt x="694" y="8987"/>
                    </a:cubicBezTo>
                    <a:lnTo>
                      <a:pt x="1387" y="7695"/>
                    </a:lnTo>
                    <a:lnTo>
                      <a:pt x="2395" y="7317"/>
                    </a:lnTo>
                    <a:cubicBezTo>
                      <a:pt x="2868" y="7979"/>
                      <a:pt x="3529" y="8483"/>
                      <a:pt x="4317" y="8829"/>
                    </a:cubicBezTo>
                    <a:lnTo>
                      <a:pt x="5703" y="2749"/>
                    </a:lnTo>
                    <a:cubicBezTo>
                      <a:pt x="4947" y="2749"/>
                      <a:pt x="4285" y="2434"/>
                      <a:pt x="3813" y="1930"/>
                    </a:cubicBezTo>
                    <a:cubicBezTo>
                      <a:pt x="3529" y="1646"/>
                      <a:pt x="3340" y="1362"/>
                      <a:pt x="3214" y="1016"/>
                    </a:cubicBezTo>
                    <a:cubicBezTo>
                      <a:pt x="2899" y="1236"/>
                      <a:pt x="2647" y="1552"/>
                      <a:pt x="2395" y="1867"/>
                    </a:cubicBezTo>
                    <a:lnTo>
                      <a:pt x="1387" y="1489"/>
                    </a:lnTo>
                    <a:lnTo>
                      <a:pt x="694" y="165"/>
                    </a:lnTo>
                    <a:cubicBezTo>
                      <a:pt x="649" y="75"/>
                      <a:pt x="506" y="1"/>
                      <a:pt x="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rgbClr val="FF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" name="Прямоугольник 74"/>
          <p:cNvSpPr/>
          <p:nvPr/>
        </p:nvSpPr>
        <p:spPr>
          <a:xfrm>
            <a:off x="9248621" y="3157867"/>
            <a:ext cx="252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Метрики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95434" y="3453120"/>
            <a:ext cx="17171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BLEU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Toxicity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Faithfulness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 flipH="1">
            <a:off x="91677" y="2916194"/>
            <a:ext cx="119691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 flipH="1">
            <a:off x="91676" y="4920543"/>
            <a:ext cx="119691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538" y="5351775"/>
            <a:ext cx="959734" cy="95973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068" y="5445112"/>
            <a:ext cx="768996" cy="7689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41702" y="5302787"/>
            <a:ext cx="1761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Высокий </a:t>
            </a:r>
            <a:r>
              <a:rPr lang="en-US" b="1" dirty="0" smtClean="0">
                <a:solidFill>
                  <a:srgbClr val="FF0000"/>
                </a:solidFill>
              </a:rPr>
              <a:t>ASR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857847" y="5651911"/>
          <a:ext cx="1863012" cy="8229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4550">
                  <a:extLst>
                    <a:ext uri="{9D8B030D-6E8A-4147-A177-3AD203B41FA5}">
                      <a16:colId xmlns:a16="http://schemas.microsoft.com/office/drawing/2014/main" val="2444284672"/>
                    </a:ext>
                  </a:extLst>
                </a:gridCol>
                <a:gridCol w="818462">
                  <a:extLst>
                    <a:ext uri="{9D8B030D-6E8A-4147-A177-3AD203B41FA5}">
                      <a16:colId xmlns:a16="http://schemas.microsoft.com/office/drawing/2014/main" val="2329563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BLEU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Toxicity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87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Faithfulness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18077"/>
                  </a:ext>
                </a:extLst>
              </a:tr>
            </a:tbl>
          </a:graphicData>
        </a:graphic>
      </p:graphicFrame>
      <p:pic>
        <p:nvPicPr>
          <p:cNvPr id="81" name="Рисунок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247" y="5395396"/>
            <a:ext cx="959734" cy="959734"/>
          </a:xfrm>
          <a:prstGeom prst="rect">
            <a:avLst/>
          </a:prstGeom>
        </p:spPr>
      </p:pic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5921275" y="4920543"/>
            <a:ext cx="0" cy="193745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42891" y="5578707"/>
            <a:ext cx="609600" cy="609600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714586" y="5603052"/>
            <a:ext cx="481580" cy="59497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85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Прямоугольник 121"/>
          <p:cNvSpPr/>
          <p:nvPr/>
        </p:nvSpPr>
        <p:spPr>
          <a:xfrm>
            <a:off x="8178281" y="5687082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RAG@ff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9108239" y="5307839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Нулевой </a:t>
            </a:r>
            <a:r>
              <a:rPr lang="en-US" b="1" dirty="0">
                <a:solidFill>
                  <a:srgbClr val="00B050"/>
                </a:solidFill>
              </a:rPr>
              <a:t>ASR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124" name="Таблица 123"/>
          <p:cNvGraphicFramePr>
            <a:graphicFrameLocks noGrp="1"/>
          </p:cNvGraphicFramePr>
          <p:nvPr/>
        </p:nvGraphicFramePr>
        <p:xfrm>
          <a:off x="9145195" y="5677171"/>
          <a:ext cx="1863012" cy="8229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4550">
                  <a:extLst>
                    <a:ext uri="{9D8B030D-6E8A-4147-A177-3AD203B41FA5}">
                      <a16:colId xmlns:a16="http://schemas.microsoft.com/office/drawing/2014/main" val="2444284672"/>
                    </a:ext>
                  </a:extLst>
                </a:gridCol>
                <a:gridCol w="818462">
                  <a:extLst>
                    <a:ext uri="{9D8B030D-6E8A-4147-A177-3AD203B41FA5}">
                      <a16:colId xmlns:a16="http://schemas.microsoft.com/office/drawing/2014/main" val="2329563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BLEU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Toxicity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87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Faithfulness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1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2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8225" y="289634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26498" y="287312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2023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64054" y="3211676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1" y="2876288"/>
            <a:ext cx="1113113" cy="301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688818" y="286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55621" y="2930400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61" y="3751603"/>
            <a:ext cx="1085556" cy="122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596164" y="36356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74" y="3207457"/>
            <a:ext cx="907223" cy="510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40963" y="32827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01665" y="400752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7%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613" y="4047871"/>
            <a:ext cx="796594" cy="269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460" y="4463392"/>
            <a:ext cx="797463" cy="2647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28358" y="442650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6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817" y="4547892"/>
            <a:ext cx="781018" cy="7810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275126" y="476912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22001" y="290389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3540274" y="288067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2024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87848" y="393874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00861" y="360019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87848" y="434608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87848" y="474648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87848" y="506810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2" y="2930400"/>
            <a:ext cx="812389" cy="22002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84641" y="28499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4054365" y="3221211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845932" y="2939935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483443" y="3232973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380764" y="3221212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66" y="3404358"/>
            <a:ext cx="1085556" cy="12212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478769" y="32884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24%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45" y="3518251"/>
            <a:ext cx="907223" cy="5103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0734" y="35935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4300" y="395106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248" y="3991413"/>
            <a:ext cx="796594" cy="26951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95" y="4406934"/>
            <a:ext cx="797463" cy="26478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70993" y="4370048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452" y="4491434"/>
            <a:ext cx="781018" cy="78101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17761" y="471266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470453" y="359150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0632" y="3910988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30483" y="4289623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530483" y="469003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530483" y="501165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-2463" y="6442972"/>
            <a:ext cx="8613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*https</a:t>
            </a:r>
            <a:r>
              <a:rPr lang="ru-RU" sz="1200" i="1" dirty="0"/>
              <a:t>://menlovc.com/2024-the-state-of-generative-ai-in-the-enterprise/</a:t>
            </a:r>
          </a:p>
        </p:txBody>
      </p:sp>
    </p:spTree>
    <p:extLst>
      <p:ext uri="{BB962C8B-B14F-4D97-AF65-F5344CB8AC3E}">
        <p14:creationId xmlns:p14="http://schemas.microsoft.com/office/powerpoint/2010/main" val="42224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smtClean="0">
                <a:latin typeface="Arial" charset="0"/>
                <a:ea typeface="Arial" charset="0"/>
                <a:cs typeface="Arial" charset="0"/>
              </a:rPr>
              <a:t>ПОКРЫТИЕ </a:t>
            </a:r>
            <a:r>
              <a:rPr lang="en-US" sz="2100" smtClean="0">
                <a:latin typeface="Arial" charset="0"/>
                <a:ea typeface="Arial" charset="0"/>
                <a:cs typeface="Arial" charset="0"/>
              </a:rPr>
              <a:t>RAG@ff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57813" y="1244616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7349" y="1543297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8368" y="2418570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6154" y="3314635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85800" y="2342233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18871" y="2340360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0448" y="3111403"/>
            <a:ext cx="1593155" cy="492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18872" y="3665401"/>
            <a:ext cx="1572244" cy="374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Подрыв доверия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7813" y="4436637"/>
            <a:ext cx="1655790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Внезапное падение качества </a:t>
            </a:r>
            <a:r>
              <a:rPr lang="ru-RU" sz="1100" dirty="0" smtClean="0">
                <a:solidFill>
                  <a:schemeClr val="tx1"/>
                </a:solidFill>
              </a:rPr>
              <a:t>генерации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Тематический </a:t>
            </a:r>
            <a:r>
              <a:rPr lang="ru-RU" sz="1100" dirty="0">
                <a:solidFill>
                  <a:schemeClr val="tx1"/>
                </a:solidFill>
              </a:rPr>
              <a:t>дрейф выдачи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70340" y="3960978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64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751920" y="4019437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RAG@ff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-112923" y="4845100"/>
            <a:ext cx="120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Индикаторы</a:t>
            </a:r>
            <a:endParaRPr lang="ru-RU" sz="1600" dirty="0"/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64231" y="5913467"/>
            <a:ext cx="12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Механизм защиты</a:t>
            </a:r>
            <a:endParaRPr lang="ru-RU" sz="16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2095" y="5691318"/>
            <a:ext cx="1588717" cy="10033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02095" y="5699132"/>
            <a:ext cx="153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</a:t>
            </a:r>
            <a:endParaRPr lang="en-US" sz="1000" dirty="0" smtClean="0"/>
          </a:p>
          <a:p>
            <a:pPr>
              <a:buFont typeface="+mj-lt"/>
              <a:buAutoNum type="arabicPeriod"/>
            </a:pP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 smtClean="0"/>
              <a:t>Хеширование </a:t>
            </a:r>
            <a:r>
              <a:rPr lang="ru-RU" sz="1000" dirty="0"/>
              <a:t>и проверка изменений </a:t>
            </a:r>
            <a:r>
              <a:rPr lang="ru-RU" sz="1000" dirty="0" smtClean="0"/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6610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smtClean="0">
                <a:latin typeface="Arial" charset="0"/>
                <a:ea typeface="Arial" charset="0"/>
                <a:cs typeface="Arial" charset="0"/>
              </a:rPr>
              <a:t>ПОКРЫТИЕ </a:t>
            </a:r>
            <a:r>
              <a:rPr lang="en-US" sz="2100" smtClean="0">
                <a:latin typeface="Arial" charset="0"/>
                <a:ea typeface="Arial" charset="0"/>
                <a:cs typeface="Arial" charset="0"/>
              </a:rPr>
              <a:t>RAG@ff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60749" y="1244616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7813" y="1244616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7349" y="1543297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8368" y="2418570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6154" y="3314635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85800" y="2342233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18871" y="2340360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1115" y="2377427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64392" y="2334188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0449" y="3111403"/>
            <a:ext cx="3165400" cy="263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57885" y="3439991"/>
            <a:ext cx="152796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18872" y="3439991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Подрыв доверия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7813" y="4436637"/>
            <a:ext cx="1655790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Внезапное падение качества </a:t>
            </a:r>
            <a:r>
              <a:rPr lang="ru-RU" sz="1100" dirty="0" smtClean="0">
                <a:solidFill>
                  <a:schemeClr val="tx1"/>
                </a:solidFill>
              </a:rPr>
              <a:t>генерации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Тематический </a:t>
            </a:r>
            <a:r>
              <a:rPr lang="ru-RU" sz="1100" dirty="0">
                <a:solidFill>
                  <a:schemeClr val="tx1"/>
                </a:solidFill>
              </a:rPr>
              <a:t>дрейф выдачи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70340" y="3960978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64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751920" y="4019437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RAG@ff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-112923" y="4845100"/>
            <a:ext cx="120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Индикаторы</a:t>
            </a:r>
            <a:endParaRPr lang="ru-RU" sz="1600" dirty="0"/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64231" y="5913467"/>
            <a:ext cx="12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Механизм защиты</a:t>
            </a:r>
            <a:endParaRPr lang="ru-RU" sz="16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42864" y="4440930"/>
            <a:ext cx="1459701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Резкое изменение стиля или тона </a:t>
            </a:r>
            <a:r>
              <a:rPr lang="ru-RU" sz="1100" dirty="0" smtClean="0">
                <a:solidFill>
                  <a:schemeClr val="tx1"/>
                </a:solidFill>
              </a:rPr>
              <a:t>ответа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Тесты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6848" y="5697026"/>
            <a:ext cx="156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000" dirty="0"/>
              <a:t>Фильтр вредоносных запросов.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 Контентный </a:t>
            </a:r>
            <a:r>
              <a:rPr lang="ru-RU" sz="1000" dirty="0" err="1"/>
              <a:t>sanity-check</a:t>
            </a:r>
            <a:r>
              <a:rPr lang="ru-RU" sz="1000" dirty="0"/>
              <a:t> 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Логика "контекстной изоляции"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50327" y="5697026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802095" y="5691318"/>
            <a:ext cx="1588717" cy="10033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02095" y="5699132"/>
            <a:ext cx="153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</a:t>
            </a:r>
            <a:endParaRPr lang="en-US" sz="1000" dirty="0" smtClean="0"/>
          </a:p>
          <a:p>
            <a:pPr>
              <a:buFont typeface="+mj-lt"/>
              <a:buAutoNum type="arabicPeriod"/>
            </a:pP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 smtClean="0"/>
              <a:t>Хеширование </a:t>
            </a:r>
            <a:r>
              <a:rPr lang="ru-RU" sz="1000" dirty="0"/>
              <a:t>и проверка изменений </a:t>
            </a:r>
            <a:r>
              <a:rPr lang="ru-RU" sz="1000" dirty="0" smtClean="0"/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779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smtClean="0">
                <a:latin typeface="Arial" charset="0"/>
                <a:ea typeface="Arial" charset="0"/>
                <a:cs typeface="Arial" charset="0"/>
              </a:rPr>
              <a:t>ПОКРЫТИЕ </a:t>
            </a:r>
            <a:r>
              <a:rPr lang="en-US" sz="2100" smtClean="0">
                <a:latin typeface="Arial" charset="0"/>
                <a:ea typeface="Arial" charset="0"/>
                <a:cs typeface="Arial" charset="0"/>
              </a:rPr>
              <a:t>RAG@ff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60749" y="1244616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7813" y="1244616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72258" y="1249849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7349" y="1543297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8368" y="2418570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6154" y="3314635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85800" y="2342233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18871" y="2340360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1115" y="2377427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64392" y="2334188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72258" y="2352180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82630" y="2340360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0448" y="3111403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57885" y="3439991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18872" y="3439991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Подрыв доверия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3250" y="3432429"/>
            <a:ext cx="1518557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7813" y="4436637"/>
            <a:ext cx="1655790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Внезапное падение качества </a:t>
            </a:r>
            <a:r>
              <a:rPr lang="ru-RU" sz="1100" dirty="0" smtClean="0">
                <a:solidFill>
                  <a:schemeClr val="tx1"/>
                </a:solidFill>
              </a:rPr>
              <a:t>генерации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Тематический </a:t>
            </a:r>
            <a:r>
              <a:rPr lang="ru-RU" sz="1100" dirty="0">
                <a:solidFill>
                  <a:schemeClr val="tx1"/>
                </a:solidFill>
              </a:rPr>
              <a:t>дрейф выдачи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70340" y="3960978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64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751920" y="4019437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RAG@ff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-112923" y="4845100"/>
            <a:ext cx="120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Индикаторы</a:t>
            </a:r>
            <a:endParaRPr lang="ru-RU" sz="1600" dirty="0"/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64231" y="5913467"/>
            <a:ext cx="12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Механизм защиты</a:t>
            </a:r>
            <a:endParaRPr lang="ru-RU" sz="16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42864" y="4440930"/>
            <a:ext cx="1459701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Резкое изменение стиля или тона </a:t>
            </a:r>
            <a:r>
              <a:rPr lang="ru-RU" sz="1100" dirty="0" smtClean="0">
                <a:solidFill>
                  <a:schemeClr val="tx1"/>
                </a:solidFill>
              </a:rPr>
              <a:t>ответа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Тесты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6848" y="5697026"/>
            <a:ext cx="156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000" dirty="0"/>
              <a:t>Фильтр вредоносных запросов.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 Контентный </a:t>
            </a:r>
            <a:r>
              <a:rPr lang="ru-RU" sz="1000" dirty="0" err="1"/>
              <a:t>sanity-check</a:t>
            </a:r>
            <a:r>
              <a:rPr lang="ru-RU" sz="1000" dirty="0"/>
              <a:t> 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Логика "контекстной изоляции"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50327" y="5697026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951769" y="4425457"/>
            <a:ext cx="1560038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Постепенное изменение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Снижение </a:t>
            </a:r>
            <a:r>
              <a:rPr lang="ru-RU" sz="1100" dirty="0">
                <a:solidFill>
                  <a:schemeClr val="tx1"/>
                </a:solidFill>
              </a:rPr>
              <a:t>разнообразия </a:t>
            </a:r>
            <a:r>
              <a:rPr lang="ru-RU" sz="1100" dirty="0" smtClean="0">
                <a:solidFill>
                  <a:schemeClr val="tx1"/>
                </a:solidFill>
              </a:rPr>
              <a:t>контента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980043" y="5706920"/>
            <a:ext cx="1531764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1066" y="5699132"/>
            <a:ext cx="1613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err="1"/>
              <a:t>Sliding-window</a:t>
            </a:r>
            <a:r>
              <a:rPr lang="ru-RU" sz="1000" dirty="0"/>
              <a:t> аудит </a:t>
            </a:r>
            <a:r>
              <a:rPr lang="ru-RU" sz="1000" dirty="0" smtClean="0"/>
              <a:t>контекста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Сравнение </a:t>
            </a:r>
            <a:r>
              <a:rPr lang="ru-RU" sz="1000" dirty="0"/>
              <a:t>с эталонными </a:t>
            </a:r>
            <a:r>
              <a:rPr lang="ru-RU" sz="1000" dirty="0" smtClean="0"/>
              <a:t>выводами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Обнаружение </a:t>
            </a:r>
            <a:r>
              <a:rPr lang="ru-RU" sz="1000" dirty="0"/>
              <a:t>повторяющихся сессий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802095" y="5691318"/>
            <a:ext cx="1588717" cy="10033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02095" y="5699132"/>
            <a:ext cx="153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</a:t>
            </a:r>
            <a:endParaRPr lang="en-US" sz="1000" dirty="0" smtClean="0"/>
          </a:p>
          <a:p>
            <a:pPr>
              <a:buFont typeface="+mj-lt"/>
              <a:buAutoNum type="arabicPeriod"/>
            </a:pP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 smtClean="0"/>
              <a:t>Хеширование </a:t>
            </a:r>
            <a:r>
              <a:rPr lang="ru-RU" sz="1000" dirty="0"/>
              <a:t>и проверка изменений </a:t>
            </a:r>
            <a:r>
              <a:rPr lang="ru-RU" sz="1000" dirty="0" smtClean="0"/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1615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smtClean="0">
                <a:latin typeface="Arial" charset="0"/>
                <a:ea typeface="Arial" charset="0"/>
                <a:cs typeface="Arial" charset="0"/>
              </a:rPr>
              <a:t>ПОКРЫТИЕ </a:t>
            </a:r>
            <a:r>
              <a:rPr lang="en-US" sz="2100" smtClean="0">
                <a:latin typeface="Arial" charset="0"/>
                <a:ea typeface="Arial" charset="0"/>
                <a:cs typeface="Arial" charset="0"/>
              </a:rPr>
              <a:t>RAG@ff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60749" y="1244616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7813" y="1244616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72258" y="1249849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53381" y="1244616"/>
            <a:ext cx="1501645" cy="1089571"/>
            <a:chOff x="5475593" y="1287075"/>
            <a:chExt cx="1584002" cy="10895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75593" y="1358221"/>
              <a:ext cx="1580696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5475595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Флудинг</a:t>
              </a:r>
              <a:r>
                <a:rPr lang="ru-RU" sz="1100" b="1" dirty="0">
                  <a:solidFill>
                    <a:schemeClr val="bg1"/>
                  </a:solidFill>
                </a:rPr>
                <a:t> запросов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0085" y="1883186"/>
              <a:ext cx="1377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Частые запросы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большим базам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7349" y="1543297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8368" y="2418570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6154" y="3314635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85800" y="2342233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18871" y="2340360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1115" y="2377427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64392" y="2334188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72258" y="2352180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82630" y="2340360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8730" y="2346007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Спам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Запросы со сложными логическими задачами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58092" y="2334187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0448" y="3111403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57885" y="3439991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18872" y="3439991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Подрыв доверия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3250" y="3432429"/>
            <a:ext cx="1518557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69247" y="3097132"/>
            <a:ext cx="1493800" cy="457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Задержки.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DOS</a:t>
            </a:r>
            <a:r>
              <a:rPr lang="ru-RU" sz="110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поведение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64612" y="3575014"/>
            <a:ext cx="1508320" cy="4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Избыточная нагрузка на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7813" y="4436637"/>
            <a:ext cx="1655790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Внезапное падение качества </a:t>
            </a:r>
            <a:r>
              <a:rPr lang="ru-RU" sz="1100" dirty="0" smtClean="0">
                <a:solidFill>
                  <a:schemeClr val="tx1"/>
                </a:solidFill>
              </a:rPr>
              <a:t>генерации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Тематический </a:t>
            </a:r>
            <a:r>
              <a:rPr lang="ru-RU" sz="1100" dirty="0">
                <a:solidFill>
                  <a:schemeClr val="tx1"/>
                </a:solidFill>
              </a:rPr>
              <a:t>дрейф выдачи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70340" y="3960978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64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751920" y="4019437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RAG@ff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-112923" y="4845100"/>
            <a:ext cx="120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Индикаторы</a:t>
            </a:r>
            <a:endParaRPr lang="ru-RU" sz="1600" dirty="0"/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64231" y="5913467"/>
            <a:ext cx="12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Механизм защиты</a:t>
            </a:r>
            <a:endParaRPr lang="ru-RU" sz="16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42864" y="4440930"/>
            <a:ext cx="1459701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Резкое изменение стиля или тона </a:t>
            </a:r>
            <a:r>
              <a:rPr lang="ru-RU" sz="1100" dirty="0" smtClean="0">
                <a:solidFill>
                  <a:schemeClr val="tx1"/>
                </a:solidFill>
              </a:rPr>
              <a:t>ответа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Тесты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6848" y="5697026"/>
            <a:ext cx="156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000" dirty="0"/>
              <a:t>Фильтр вредоносных запросов.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 Контентный </a:t>
            </a:r>
            <a:r>
              <a:rPr lang="ru-RU" sz="1000" dirty="0" err="1"/>
              <a:t>sanity-check</a:t>
            </a:r>
            <a:r>
              <a:rPr lang="ru-RU" sz="1000" dirty="0"/>
              <a:t> 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Логика "контекстной изоляции"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50327" y="5697026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951769" y="4425457"/>
            <a:ext cx="1560038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Постепенное изменение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Снижение </a:t>
            </a:r>
            <a:r>
              <a:rPr lang="ru-RU" sz="1100" dirty="0">
                <a:solidFill>
                  <a:schemeClr val="tx1"/>
                </a:solidFill>
              </a:rPr>
              <a:t>разнообразия </a:t>
            </a:r>
            <a:r>
              <a:rPr lang="ru-RU" sz="1100" dirty="0" smtClean="0">
                <a:solidFill>
                  <a:schemeClr val="tx1"/>
                </a:solidFill>
              </a:rPr>
              <a:t>контента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980043" y="5706920"/>
            <a:ext cx="1531764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1066" y="5699132"/>
            <a:ext cx="1613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err="1"/>
              <a:t>Sliding-window</a:t>
            </a:r>
            <a:r>
              <a:rPr lang="ru-RU" sz="1000" dirty="0"/>
              <a:t> аудит </a:t>
            </a:r>
            <a:r>
              <a:rPr lang="ru-RU" sz="1000" dirty="0" smtClean="0"/>
              <a:t>контекста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Сравнение </a:t>
            </a:r>
            <a:r>
              <a:rPr lang="ru-RU" sz="1000" dirty="0"/>
              <a:t>с эталонными </a:t>
            </a:r>
            <a:r>
              <a:rPr lang="ru-RU" sz="1000" dirty="0" smtClean="0"/>
              <a:t>выводами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Обнаружение </a:t>
            </a:r>
            <a:r>
              <a:rPr lang="ru-RU" sz="1000" dirty="0"/>
              <a:t>повторяющихся сессий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576890" y="4425457"/>
            <a:ext cx="147308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Всплеск количества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на </a:t>
            </a:r>
            <a:r>
              <a:rPr lang="ru-RU" sz="1100" dirty="0" smtClean="0">
                <a:solidFill>
                  <a:schemeClr val="tx1"/>
                </a:solidFill>
              </a:rPr>
              <a:t>юзера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Рост ожидания ответа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576890" y="5691318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3381" y="5709460"/>
            <a:ext cx="156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000" dirty="0"/>
              <a:t>Rate limiter </a:t>
            </a:r>
            <a:r>
              <a:rPr lang="ru-RU" sz="1000" dirty="0"/>
              <a:t>на уровне </a:t>
            </a:r>
            <a:r>
              <a:rPr lang="en-US" sz="1000" dirty="0" smtClean="0"/>
              <a:t>RAG@FF</a:t>
            </a: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/>
              <a:t>Количество </a:t>
            </a:r>
            <a:r>
              <a:rPr lang="ru-RU" sz="1000" dirty="0" err="1"/>
              <a:t>токенов</a:t>
            </a:r>
            <a:r>
              <a:rPr lang="ru-RU" sz="1000" dirty="0"/>
              <a:t> на </a:t>
            </a:r>
            <a:r>
              <a:rPr lang="ru-RU" sz="1000" dirty="0" smtClean="0"/>
              <a:t>пользователя/сеанс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CAPTCHA/</a:t>
            </a:r>
            <a:r>
              <a:rPr lang="ru-RU" sz="1000" dirty="0"/>
              <a:t>проверка </a:t>
            </a:r>
            <a:r>
              <a:rPr lang="ru-RU" sz="1000" dirty="0" smtClean="0"/>
              <a:t>авторизации</a:t>
            </a:r>
            <a:endParaRPr lang="en-US" sz="1000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802095" y="5691318"/>
            <a:ext cx="1588717" cy="10033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02095" y="5699132"/>
            <a:ext cx="153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</a:t>
            </a:r>
            <a:endParaRPr lang="en-US" sz="1000" dirty="0" smtClean="0"/>
          </a:p>
          <a:p>
            <a:pPr>
              <a:buFont typeface="+mj-lt"/>
              <a:buAutoNum type="arabicPeriod"/>
            </a:pP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 smtClean="0"/>
              <a:t>Хеширование </a:t>
            </a:r>
            <a:r>
              <a:rPr lang="ru-RU" sz="1000" dirty="0"/>
              <a:t>и проверка изменений </a:t>
            </a:r>
            <a:r>
              <a:rPr lang="ru-RU" sz="1000" dirty="0" smtClean="0"/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8860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smtClean="0">
                <a:latin typeface="Arial" charset="0"/>
                <a:ea typeface="Arial" charset="0"/>
                <a:cs typeface="Arial" charset="0"/>
              </a:rPr>
              <a:t>ПОКРЫТИЕ </a:t>
            </a:r>
            <a:r>
              <a:rPr lang="en-US" sz="2100" smtClean="0">
                <a:latin typeface="Arial" charset="0"/>
                <a:ea typeface="Arial" charset="0"/>
                <a:cs typeface="Arial" charset="0"/>
              </a:rPr>
              <a:t>RAG@ff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60749" y="1244616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7813" y="1244616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72258" y="1249849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53381" y="1244616"/>
            <a:ext cx="1501645" cy="1089571"/>
            <a:chOff x="5475593" y="1287075"/>
            <a:chExt cx="1584002" cy="10895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75593" y="1358221"/>
              <a:ext cx="1580696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5475595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Флудинг</a:t>
              </a:r>
              <a:r>
                <a:rPr lang="ru-RU" sz="1100" b="1" dirty="0">
                  <a:solidFill>
                    <a:schemeClr val="bg1"/>
                  </a:solidFill>
                </a:rPr>
                <a:t> запросов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0085" y="1883186"/>
              <a:ext cx="1377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Частые запросы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большим базам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7349" y="1543297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8368" y="2418570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6154" y="3314635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7136052" y="1244616"/>
            <a:ext cx="1584001" cy="1078826"/>
            <a:chOff x="7094220" y="1287075"/>
            <a:chExt cx="1584001" cy="107882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094221" y="1400471"/>
              <a:ext cx="1584000" cy="9654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7094220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Усиление галлюцинаций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11520" y="1810642"/>
              <a:ext cx="15183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Возвращение </a:t>
              </a:r>
              <a:r>
                <a:rPr lang="ru-RU" sz="1000" dirty="0" smtClean="0"/>
                <a:t>нерелевантных документов</a:t>
              </a:r>
              <a:endParaRPr lang="ru-RU" sz="1000" dirty="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85800" y="2342233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18871" y="2340360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1115" y="2377427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64392" y="2334188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72258" y="2352180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82630" y="2340360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8730" y="2346007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Спам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Запросы со сложными логическими задачами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58092" y="2334187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77567" y="2334001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Поиск </a:t>
            </a:r>
            <a:r>
              <a:rPr lang="ru-RU" sz="1000" dirty="0"/>
              <a:t>с </a:t>
            </a:r>
            <a:r>
              <a:rPr lang="ru-RU" sz="1000" dirty="0" smtClean="0"/>
              <a:t>высокой полнотой, </a:t>
            </a:r>
            <a:r>
              <a:rPr lang="ru-RU" sz="1000" dirty="0"/>
              <a:t>но низкой </a:t>
            </a:r>
            <a:r>
              <a:rPr lang="ru-RU" sz="1000" dirty="0" smtClean="0"/>
              <a:t>точностью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</a:t>
            </a:r>
            <a:r>
              <a:rPr lang="ru-RU" sz="1000" dirty="0" err="1" smtClean="0"/>
              <a:t>эмбендингов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36928" y="2322181"/>
            <a:ext cx="159538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0448" y="3111403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57885" y="3439991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18872" y="3439991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Подрыв доверия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3250" y="3432429"/>
            <a:ext cx="1518557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69247" y="3097132"/>
            <a:ext cx="1493800" cy="457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Задержки.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DOS</a:t>
            </a:r>
            <a:r>
              <a:rPr lang="ru-RU" sz="110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поведение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64612" y="3575014"/>
            <a:ext cx="1508320" cy="4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Избыточная нагрузка на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53352" y="3103346"/>
            <a:ext cx="1578963" cy="936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Модель уверенно генерирует ложь </a:t>
            </a:r>
            <a:r>
              <a:rPr lang="ru-RU" sz="1100" dirty="0" smtClean="0">
                <a:solidFill>
                  <a:schemeClr val="tx1"/>
                </a:solidFill>
              </a:rPr>
              <a:t>на </a:t>
            </a:r>
            <a:r>
              <a:rPr lang="ru-RU" sz="1100" dirty="0">
                <a:solidFill>
                  <a:schemeClr val="tx1"/>
                </a:solidFill>
              </a:rPr>
              <a:t>основе “мусорных" источников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7813" y="4436637"/>
            <a:ext cx="1655790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Внезапное падение качества </a:t>
            </a:r>
            <a:r>
              <a:rPr lang="ru-RU" sz="1100" dirty="0" smtClean="0">
                <a:solidFill>
                  <a:schemeClr val="tx1"/>
                </a:solidFill>
              </a:rPr>
              <a:t>генерации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Тематический </a:t>
            </a:r>
            <a:r>
              <a:rPr lang="ru-RU" sz="1100" dirty="0">
                <a:solidFill>
                  <a:schemeClr val="tx1"/>
                </a:solidFill>
              </a:rPr>
              <a:t>дрейф выдачи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70340" y="3960978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64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751920" y="4019437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RAG@ff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-112923" y="4845100"/>
            <a:ext cx="120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Индикаторы</a:t>
            </a:r>
            <a:endParaRPr lang="ru-RU" sz="1600" dirty="0"/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64231" y="5913467"/>
            <a:ext cx="12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Механизм защиты</a:t>
            </a:r>
            <a:endParaRPr lang="ru-RU" sz="16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42864" y="4440930"/>
            <a:ext cx="1459701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Резкое изменение стиля или тона </a:t>
            </a:r>
            <a:r>
              <a:rPr lang="ru-RU" sz="1100" dirty="0" smtClean="0">
                <a:solidFill>
                  <a:schemeClr val="tx1"/>
                </a:solidFill>
              </a:rPr>
              <a:t>ответа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Тесты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6848" y="5697026"/>
            <a:ext cx="156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000" dirty="0"/>
              <a:t>Фильтр вредоносных запросов.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 Контентный </a:t>
            </a:r>
            <a:r>
              <a:rPr lang="ru-RU" sz="1000" dirty="0" err="1"/>
              <a:t>sanity-check</a:t>
            </a:r>
            <a:r>
              <a:rPr lang="ru-RU" sz="1000" dirty="0"/>
              <a:t> 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Логика "контекстной изоляции"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50327" y="5697026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951769" y="4425457"/>
            <a:ext cx="1560038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Постепенное изменение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Снижение </a:t>
            </a:r>
            <a:r>
              <a:rPr lang="ru-RU" sz="1100" dirty="0">
                <a:solidFill>
                  <a:schemeClr val="tx1"/>
                </a:solidFill>
              </a:rPr>
              <a:t>разнообразия </a:t>
            </a:r>
            <a:r>
              <a:rPr lang="ru-RU" sz="1100" dirty="0" smtClean="0">
                <a:solidFill>
                  <a:schemeClr val="tx1"/>
                </a:solidFill>
              </a:rPr>
              <a:t>контента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980043" y="5706920"/>
            <a:ext cx="1531764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1066" y="5699132"/>
            <a:ext cx="1613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err="1"/>
              <a:t>Sliding-window</a:t>
            </a:r>
            <a:r>
              <a:rPr lang="ru-RU" sz="1000" dirty="0"/>
              <a:t> аудит </a:t>
            </a:r>
            <a:r>
              <a:rPr lang="ru-RU" sz="1000" dirty="0" smtClean="0"/>
              <a:t>контекста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Сравнение </a:t>
            </a:r>
            <a:r>
              <a:rPr lang="ru-RU" sz="1000" dirty="0"/>
              <a:t>с эталонными </a:t>
            </a:r>
            <a:r>
              <a:rPr lang="ru-RU" sz="1000" dirty="0" smtClean="0"/>
              <a:t>выводами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Обнаружение </a:t>
            </a:r>
            <a:r>
              <a:rPr lang="ru-RU" sz="1000" dirty="0"/>
              <a:t>повторяющихся сессий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576890" y="4425457"/>
            <a:ext cx="147308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Всплеск количества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на </a:t>
            </a:r>
            <a:r>
              <a:rPr lang="ru-RU" sz="1100" dirty="0" smtClean="0">
                <a:solidFill>
                  <a:schemeClr val="tx1"/>
                </a:solidFill>
              </a:rPr>
              <a:t>юзера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Рост ожидания ответа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576890" y="5691318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3381" y="5709460"/>
            <a:ext cx="156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000" dirty="0"/>
              <a:t>Rate limiter </a:t>
            </a:r>
            <a:r>
              <a:rPr lang="ru-RU" sz="1000" dirty="0"/>
              <a:t>на уровне </a:t>
            </a:r>
            <a:r>
              <a:rPr lang="en-US" sz="1000" dirty="0" smtClean="0"/>
              <a:t>RAG@FF</a:t>
            </a: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/>
              <a:t>Количество </a:t>
            </a:r>
            <a:r>
              <a:rPr lang="ru-RU" sz="1000" dirty="0" err="1"/>
              <a:t>токенов</a:t>
            </a:r>
            <a:r>
              <a:rPr lang="ru-RU" sz="1000" dirty="0"/>
              <a:t> на </a:t>
            </a:r>
            <a:r>
              <a:rPr lang="ru-RU" sz="1000" dirty="0" smtClean="0"/>
              <a:t>пользователя/сеанс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CAPTCHA/</a:t>
            </a:r>
            <a:r>
              <a:rPr lang="ru-RU" sz="1000" dirty="0"/>
              <a:t>проверка </a:t>
            </a:r>
            <a:r>
              <a:rPr lang="ru-RU" sz="1000" dirty="0" smtClean="0"/>
              <a:t>авторизации</a:t>
            </a:r>
            <a:endParaRPr lang="en-US" sz="1000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7136052" y="4423694"/>
            <a:ext cx="159626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Повторяемость ложных </a:t>
            </a:r>
            <a:r>
              <a:rPr lang="ru-RU" sz="1100" dirty="0" smtClean="0">
                <a:solidFill>
                  <a:schemeClr val="tx1"/>
                </a:solidFill>
              </a:rPr>
              <a:t>фактов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 Низкая связность между вопросом и контентом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153352" y="5695770"/>
            <a:ext cx="1605315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158800" y="5671529"/>
            <a:ext cx="1594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err="1"/>
              <a:t>SemSim</a:t>
            </a:r>
            <a:r>
              <a:rPr lang="ru-RU" sz="1000" dirty="0"/>
              <a:t>-контроль соответствия запроса и </a:t>
            </a:r>
            <a:r>
              <a:rPr lang="ru-RU" sz="1000" dirty="0" smtClean="0"/>
              <a:t>контента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 </a:t>
            </a:r>
            <a:r>
              <a:rPr lang="ru-RU" sz="1000" dirty="0"/>
              <a:t>с низкой релевантностью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802095" y="5691318"/>
            <a:ext cx="1588717" cy="10033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02095" y="5699132"/>
            <a:ext cx="153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</a:t>
            </a:r>
            <a:endParaRPr lang="en-US" sz="1000" dirty="0" smtClean="0"/>
          </a:p>
          <a:p>
            <a:pPr>
              <a:buFont typeface="+mj-lt"/>
              <a:buAutoNum type="arabicPeriod"/>
            </a:pP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 smtClean="0"/>
              <a:t>Хеширование </a:t>
            </a:r>
            <a:r>
              <a:rPr lang="ru-RU" sz="1000" dirty="0"/>
              <a:t>и проверка изменений </a:t>
            </a:r>
            <a:r>
              <a:rPr lang="ru-RU" sz="1000" dirty="0" smtClean="0"/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538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smtClean="0">
                <a:latin typeface="Arial" charset="0"/>
                <a:ea typeface="Arial" charset="0"/>
                <a:cs typeface="Arial" charset="0"/>
              </a:rPr>
              <a:t>ПОКРЫТИЕ </a:t>
            </a:r>
            <a:r>
              <a:rPr lang="en-US" sz="2100" smtClean="0">
                <a:latin typeface="Arial" charset="0"/>
                <a:ea typeface="Arial" charset="0"/>
                <a:cs typeface="Arial" charset="0"/>
              </a:rPr>
              <a:t>RAG@ff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60749" y="1244616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7813" y="1244616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72258" y="1249849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53381" y="1244616"/>
            <a:ext cx="1501645" cy="1089571"/>
            <a:chOff x="5475593" y="1287075"/>
            <a:chExt cx="1584002" cy="10895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75593" y="1358221"/>
              <a:ext cx="1580696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5475595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Флудинг</a:t>
              </a:r>
              <a:r>
                <a:rPr lang="ru-RU" sz="1100" b="1" dirty="0">
                  <a:solidFill>
                    <a:schemeClr val="bg1"/>
                  </a:solidFill>
                </a:rPr>
                <a:t> запросов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0085" y="1883186"/>
              <a:ext cx="1377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Частые запросы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большим базам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7349" y="1543297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8368" y="2418570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6154" y="3314635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7136052" y="1244616"/>
            <a:ext cx="1584001" cy="1078826"/>
            <a:chOff x="7094220" y="1287075"/>
            <a:chExt cx="1584001" cy="107882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094221" y="1400471"/>
              <a:ext cx="1584000" cy="9654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7094220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Усиление галлюцинаций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11520" y="1810642"/>
              <a:ext cx="15183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Возвращение </a:t>
              </a:r>
              <a:r>
                <a:rPr lang="ru-RU" sz="1000" dirty="0" smtClean="0"/>
                <a:t>нерелевантных документов</a:t>
              </a:r>
              <a:endParaRPr lang="ru-RU" sz="10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791396" y="1249470"/>
            <a:ext cx="1584000" cy="1084717"/>
            <a:chOff x="8720612" y="1285350"/>
            <a:chExt cx="1584000" cy="108471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802794" y="1805324"/>
              <a:ext cx="14924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Повторное использование </a:t>
              </a:r>
              <a:r>
                <a:rPr lang="ru-RU" sz="1000" dirty="0" smtClean="0"/>
                <a:t>устаревших </a:t>
              </a:r>
              <a:r>
                <a:rPr lang="ru-RU" sz="1000" dirty="0"/>
                <a:t>данных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8720612" y="1405502"/>
              <a:ext cx="1581930" cy="96456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8720612" y="1285350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Повторная инъекция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85800" y="2342233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18871" y="2340360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1115" y="2377427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64392" y="2334188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72258" y="2352180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82630" y="2340360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8730" y="2346007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Спам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Запросы со сложными логическими задачами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58092" y="2334187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77567" y="2334001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Поиск </a:t>
            </a:r>
            <a:r>
              <a:rPr lang="ru-RU" sz="1000" dirty="0"/>
              <a:t>с </a:t>
            </a:r>
            <a:r>
              <a:rPr lang="ru-RU" sz="1000" dirty="0" smtClean="0"/>
              <a:t>высокой полнотой, </a:t>
            </a:r>
            <a:r>
              <a:rPr lang="ru-RU" sz="1000" dirty="0"/>
              <a:t>но низкой </a:t>
            </a:r>
            <a:r>
              <a:rPr lang="ru-RU" sz="1000" dirty="0" smtClean="0"/>
              <a:t>точностью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</a:t>
            </a:r>
            <a:r>
              <a:rPr lang="ru-RU" sz="1000" dirty="0" err="1" smtClean="0"/>
              <a:t>эмбендингов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36928" y="2322181"/>
            <a:ext cx="159538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791396" y="2338855"/>
            <a:ext cx="1623869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46416" y="2341926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/>
              <a:t>Д</a:t>
            </a:r>
            <a:r>
              <a:rPr lang="ru-RU" sz="1000" dirty="0" smtClean="0"/>
              <a:t>обавление </a:t>
            </a:r>
            <a:r>
              <a:rPr lang="ru-RU" sz="1000" dirty="0"/>
              <a:t>старых </a:t>
            </a:r>
            <a:r>
              <a:rPr lang="ru-RU" sz="1000" dirty="0" smtClean="0"/>
              <a:t>данных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 err="1" smtClean="0"/>
              <a:t>снапшотов</a:t>
            </a:r>
            <a:r>
              <a:rPr lang="ru-RU" sz="1000" dirty="0" smtClean="0"/>
              <a:t> </a:t>
            </a:r>
            <a:r>
              <a:rPr lang="ru-RU" sz="1000" dirty="0"/>
              <a:t>базы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20448" y="3111403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57885" y="3439991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18872" y="3439991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Подрыв доверия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3250" y="3432429"/>
            <a:ext cx="1518557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69247" y="3097132"/>
            <a:ext cx="1493800" cy="457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Задержки.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DOS</a:t>
            </a:r>
            <a:r>
              <a:rPr lang="ru-RU" sz="110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поведение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64612" y="3575014"/>
            <a:ext cx="1508320" cy="4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Избыточная нагрузка на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53352" y="3103346"/>
            <a:ext cx="1578963" cy="936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Модель уверенно генерирует ложь </a:t>
            </a:r>
            <a:r>
              <a:rPr lang="ru-RU" sz="1100" dirty="0" smtClean="0">
                <a:solidFill>
                  <a:schemeClr val="tx1"/>
                </a:solidFill>
              </a:rPr>
              <a:t>на </a:t>
            </a:r>
            <a:r>
              <a:rPr lang="ru-RU" sz="1100" dirty="0">
                <a:solidFill>
                  <a:schemeClr val="tx1"/>
                </a:solidFill>
              </a:rPr>
              <a:t>основе “мусорных" источников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810202" y="3123646"/>
            <a:ext cx="1595808" cy="366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Воспроизведение устаревших данных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822620" y="3554533"/>
            <a:ext cx="1596263" cy="490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7813" y="4436637"/>
            <a:ext cx="1655790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Внезапное падение качества </a:t>
            </a:r>
            <a:r>
              <a:rPr lang="ru-RU" sz="1100" dirty="0" smtClean="0">
                <a:solidFill>
                  <a:schemeClr val="tx1"/>
                </a:solidFill>
              </a:rPr>
              <a:t>генерации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Тематический </a:t>
            </a:r>
            <a:r>
              <a:rPr lang="ru-RU" sz="1100" dirty="0">
                <a:solidFill>
                  <a:schemeClr val="tx1"/>
                </a:solidFill>
              </a:rPr>
              <a:t>дрейф выдачи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70340" y="3960978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64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751920" y="4019437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RAG@ff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-112923" y="4845100"/>
            <a:ext cx="120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Индикаторы</a:t>
            </a:r>
            <a:endParaRPr lang="ru-RU" sz="1600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802095" y="5691318"/>
            <a:ext cx="1588717" cy="10033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64231" y="5913467"/>
            <a:ext cx="12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Механизм защиты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2095" y="5699132"/>
            <a:ext cx="153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</a:t>
            </a:r>
            <a:endParaRPr lang="en-US" sz="1000" dirty="0" smtClean="0"/>
          </a:p>
          <a:p>
            <a:pPr>
              <a:buFont typeface="+mj-lt"/>
              <a:buAutoNum type="arabicPeriod"/>
            </a:pP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 smtClean="0"/>
              <a:t>Хеширование </a:t>
            </a:r>
            <a:r>
              <a:rPr lang="ru-RU" sz="1000" dirty="0"/>
              <a:t>и проверка изменений </a:t>
            </a:r>
            <a:r>
              <a:rPr lang="ru-RU" sz="1000" dirty="0" smtClean="0"/>
              <a:t>документов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42864" y="4440930"/>
            <a:ext cx="1459701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Резкое изменение стиля или тона </a:t>
            </a:r>
            <a:r>
              <a:rPr lang="ru-RU" sz="1100" dirty="0" smtClean="0">
                <a:solidFill>
                  <a:schemeClr val="tx1"/>
                </a:solidFill>
              </a:rPr>
              <a:t>ответа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Тесты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6848" y="5697026"/>
            <a:ext cx="156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000" dirty="0"/>
              <a:t>Фильтр вредоносных запросов.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 Контентный </a:t>
            </a:r>
            <a:r>
              <a:rPr lang="ru-RU" sz="1000" dirty="0" err="1"/>
              <a:t>sanity-check</a:t>
            </a:r>
            <a:r>
              <a:rPr lang="ru-RU" sz="1000" dirty="0"/>
              <a:t> 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Логика "контекстной изоляции"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50327" y="5697026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951769" y="4425457"/>
            <a:ext cx="1560038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Постепенное изменение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Снижение </a:t>
            </a:r>
            <a:r>
              <a:rPr lang="ru-RU" sz="1100" dirty="0">
                <a:solidFill>
                  <a:schemeClr val="tx1"/>
                </a:solidFill>
              </a:rPr>
              <a:t>разнообразия </a:t>
            </a:r>
            <a:r>
              <a:rPr lang="ru-RU" sz="1100" dirty="0" smtClean="0">
                <a:solidFill>
                  <a:schemeClr val="tx1"/>
                </a:solidFill>
              </a:rPr>
              <a:t>контента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980043" y="5706920"/>
            <a:ext cx="1531764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1066" y="5699132"/>
            <a:ext cx="1613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err="1"/>
              <a:t>Sliding-window</a:t>
            </a:r>
            <a:r>
              <a:rPr lang="ru-RU" sz="1000" dirty="0"/>
              <a:t> аудит </a:t>
            </a:r>
            <a:r>
              <a:rPr lang="ru-RU" sz="1000" dirty="0" smtClean="0"/>
              <a:t>контекста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Сравнение </a:t>
            </a:r>
            <a:r>
              <a:rPr lang="ru-RU" sz="1000" dirty="0"/>
              <a:t>с эталонными </a:t>
            </a:r>
            <a:r>
              <a:rPr lang="ru-RU" sz="1000" dirty="0" smtClean="0"/>
              <a:t>выводами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Обнаружение </a:t>
            </a:r>
            <a:r>
              <a:rPr lang="ru-RU" sz="1000" dirty="0"/>
              <a:t>повторяющихся сессий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576890" y="4425457"/>
            <a:ext cx="147308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Всплеск количества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на </a:t>
            </a:r>
            <a:r>
              <a:rPr lang="ru-RU" sz="1100" dirty="0" smtClean="0">
                <a:solidFill>
                  <a:schemeClr val="tx1"/>
                </a:solidFill>
              </a:rPr>
              <a:t>юзера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Рост ожидания ответа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576890" y="5691318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3381" y="5709460"/>
            <a:ext cx="156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000" dirty="0"/>
              <a:t>Rate limiter </a:t>
            </a:r>
            <a:r>
              <a:rPr lang="ru-RU" sz="1000" dirty="0"/>
              <a:t>на уровне </a:t>
            </a:r>
            <a:r>
              <a:rPr lang="en-US" sz="1000" dirty="0" smtClean="0"/>
              <a:t>RAG@FF</a:t>
            </a: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/>
              <a:t>Количество </a:t>
            </a:r>
            <a:r>
              <a:rPr lang="ru-RU" sz="1000" dirty="0" err="1"/>
              <a:t>токенов</a:t>
            </a:r>
            <a:r>
              <a:rPr lang="ru-RU" sz="1000" dirty="0"/>
              <a:t> на </a:t>
            </a:r>
            <a:r>
              <a:rPr lang="ru-RU" sz="1000" dirty="0" smtClean="0"/>
              <a:t>пользователя/сеанс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CAPTCHA/</a:t>
            </a:r>
            <a:r>
              <a:rPr lang="ru-RU" sz="1000" dirty="0"/>
              <a:t>проверка </a:t>
            </a:r>
            <a:r>
              <a:rPr lang="ru-RU" sz="1000" dirty="0" smtClean="0"/>
              <a:t>авторизации</a:t>
            </a:r>
            <a:endParaRPr lang="en-US" sz="1000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7136052" y="4423694"/>
            <a:ext cx="159626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Повторяемость ложных </a:t>
            </a:r>
            <a:r>
              <a:rPr lang="ru-RU" sz="1100" dirty="0" smtClean="0">
                <a:solidFill>
                  <a:schemeClr val="tx1"/>
                </a:solidFill>
              </a:rPr>
              <a:t>фактов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 Низкая связность между вопросом и контентом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153352" y="5695770"/>
            <a:ext cx="1605315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158800" y="5671529"/>
            <a:ext cx="1594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err="1"/>
              <a:t>SemSim</a:t>
            </a:r>
            <a:r>
              <a:rPr lang="ru-RU" sz="1000" dirty="0"/>
              <a:t>-контроль соответствия запроса и </a:t>
            </a:r>
            <a:r>
              <a:rPr lang="ru-RU" sz="1000" dirty="0" smtClean="0"/>
              <a:t>контента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 </a:t>
            </a:r>
            <a:r>
              <a:rPr lang="ru-RU" sz="1000" dirty="0"/>
              <a:t>с низкой релевантностью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8822620" y="4394272"/>
            <a:ext cx="159626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Прошедшие теги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Повторение </a:t>
            </a:r>
            <a:r>
              <a:rPr lang="ru-RU" sz="1100" dirty="0">
                <a:solidFill>
                  <a:schemeClr val="tx1"/>
                </a:solidFill>
              </a:rPr>
              <a:t>одних и тех же ссылок в сессиях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8886153" y="5691318"/>
            <a:ext cx="1532729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8840832" y="5701429"/>
            <a:ext cx="1672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/>
              <a:t>Временная фильтрация </a:t>
            </a:r>
            <a:r>
              <a:rPr lang="ru-RU" sz="1000" dirty="0" smtClean="0"/>
              <a:t>документов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TTL </a:t>
            </a:r>
            <a:r>
              <a:rPr lang="ru-RU" sz="1000" dirty="0"/>
              <a:t>(</a:t>
            </a:r>
            <a:r>
              <a:rPr lang="ru-RU" sz="1000" dirty="0" err="1"/>
              <a:t>time-to-live</a:t>
            </a:r>
            <a:r>
              <a:rPr lang="ru-RU" sz="1000" dirty="0"/>
              <a:t>) </a:t>
            </a:r>
            <a:r>
              <a:rPr lang="ru-RU" sz="1000" dirty="0" smtClean="0"/>
              <a:t>контента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Контроль новизны </a:t>
            </a:r>
            <a:r>
              <a:rPr lang="ru-RU" sz="1000" dirty="0"/>
              <a:t>источника</a:t>
            </a:r>
          </a:p>
        </p:txBody>
      </p:sp>
    </p:spTree>
    <p:extLst>
      <p:ext uri="{BB962C8B-B14F-4D97-AF65-F5344CB8AC3E}">
        <p14:creationId xmlns:p14="http://schemas.microsoft.com/office/powerpoint/2010/main" val="41361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smtClean="0">
                <a:latin typeface="Arial" charset="0"/>
                <a:ea typeface="Arial" charset="0"/>
                <a:cs typeface="Arial" charset="0"/>
              </a:rPr>
              <a:t>ПОКРЫТИЕ </a:t>
            </a:r>
            <a:r>
              <a:rPr lang="en-US" sz="2100" smtClean="0">
                <a:latin typeface="Arial" charset="0"/>
                <a:ea typeface="Arial" charset="0"/>
                <a:cs typeface="Arial" charset="0"/>
              </a:rPr>
              <a:t>RAG@ff</a:t>
            </a:r>
            <a:endParaRPr lang="ru-RU" sz="2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60749" y="1244616"/>
            <a:ext cx="1447950" cy="1095837"/>
            <a:chOff x="2169588" y="1287075"/>
            <a:chExt cx="1591338" cy="109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76924" y="1358221"/>
              <a:ext cx="1584002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9588" y="1819830"/>
              <a:ext cx="158459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Манипуляции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в </a:t>
              </a:r>
              <a:r>
                <a:rPr lang="ru-RU" sz="1000" dirty="0"/>
                <a:t>документах</a:t>
              </a:r>
              <a:r>
                <a:rPr lang="en-US" sz="1000"/>
                <a:t> </a:t>
              </a:r>
              <a:r>
                <a:rPr lang="ru-RU" sz="1000" smtClean="0"/>
                <a:t/>
              </a:r>
              <a:br>
                <a:rPr lang="ru-RU" sz="1000" smtClean="0"/>
              </a:br>
              <a:r>
                <a:rPr lang="ru-RU" sz="1000" smtClean="0"/>
                <a:t>или </a:t>
              </a:r>
              <a:r>
                <a:rPr lang="ru-RU" sz="1000"/>
                <a:t>запросах</a:t>
              </a:r>
              <a:endParaRPr lang="ru-RU" sz="10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176926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Джейлбрекинг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57813" y="1244616"/>
            <a:ext cx="1712231" cy="1095744"/>
            <a:chOff x="197562" y="1287075"/>
            <a:chExt cx="1712231" cy="109574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42147" y="1358221"/>
              <a:ext cx="1588717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242146" y="1287075"/>
              <a:ext cx="1588718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Отравление данных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562" y="1828821"/>
              <a:ext cx="17122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Подмена или внедрение вредоносных документов </a:t>
              </a:r>
              <a:r>
                <a:rPr lang="en-US" sz="1000" smtClean="0"/>
                <a:t/>
              </a:r>
              <a:br>
                <a:rPr lang="en-US" sz="1000" smtClean="0"/>
              </a:br>
              <a:r>
                <a:rPr lang="ru-RU" sz="1000" smtClean="0"/>
                <a:t>в </a:t>
              </a:r>
              <a:r>
                <a:rPr lang="ru-RU" sz="1000" dirty="0" err="1"/>
                <a:t>retriever</a:t>
              </a:r>
              <a:endParaRPr lang="ru-RU" sz="10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72258" y="1249849"/>
            <a:ext cx="1496792" cy="1095837"/>
            <a:chOff x="3812480" y="1287075"/>
            <a:chExt cx="1592283" cy="109583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0762" y="1358221"/>
              <a:ext cx="1582253" cy="102469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3820763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Сдвиг вывода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2480" y="1792169"/>
              <a:ext cx="155748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 smtClean="0"/>
                <a:t>Использование некачественных источников</a:t>
              </a:r>
              <a:endParaRPr lang="ru-RU" sz="1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53381" y="1244616"/>
            <a:ext cx="1501645" cy="1089571"/>
            <a:chOff x="5475593" y="1287075"/>
            <a:chExt cx="1584002" cy="108957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75593" y="1358221"/>
              <a:ext cx="1580696" cy="1018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5475595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err="1">
                  <a:solidFill>
                    <a:schemeClr val="bg1"/>
                  </a:solidFill>
                </a:rPr>
                <a:t>Флудинг</a:t>
              </a:r>
              <a:r>
                <a:rPr lang="ru-RU" sz="1100" b="1" dirty="0">
                  <a:solidFill>
                    <a:schemeClr val="bg1"/>
                  </a:solidFill>
                </a:rPr>
                <a:t> запросов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0085" y="1883186"/>
              <a:ext cx="1377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Частые запросы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к </a:t>
              </a:r>
              <a:r>
                <a:rPr lang="ru-RU" sz="1000" dirty="0"/>
                <a:t>большим базам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 rot="16200000">
            <a:off x="87349" y="1543297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Атака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18368" y="2418570"/>
            <a:ext cx="921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Тактики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6154" y="3314635"/>
            <a:ext cx="815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Ущерб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7136052" y="1244616"/>
            <a:ext cx="1584001" cy="1078826"/>
            <a:chOff x="7094220" y="1287075"/>
            <a:chExt cx="1584001" cy="107882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094221" y="1400471"/>
              <a:ext cx="1584000" cy="9654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7094220" y="1287075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Усиление галлюцинаций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11520" y="1810642"/>
              <a:ext cx="15183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Возвращение </a:t>
              </a:r>
              <a:r>
                <a:rPr lang="ru-RU" sz="1000" dirty="0" smtClean="0"/>
                <a:t>нерелевантных документов</a:t>
              </a:r>
              <a:endParaRPr lang="ru-RU" sz="10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457657" y="1242925"/>
            <a:ext cx="1626392" cy="1097529"/>
            <a:chOff x="10462225" y="1254904"/>
            <a:chExt cx="1626392" cy="109752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462225" y="1413461"/>
              <a:ext cx="1584000" cy="9327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10462225" y="1254904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Перехват контекста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474488" y="1798435"/>
              <a:ext cx="16141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Перенаправление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на </a:t>
              </a:r>
              <a:r>
                <a:rPr lang="ru-RU" sz="1000" dirty="0"/>
                <a:t>специфичные </a:t>
              </a:r>
              <a:r>
                <a:rPr lang="ru-RU" sz="1000" dirty="0" smtClean="0"/>
                <a:t>источники</a:t>
              </a:r>
              <a:endParaRPr lang="ru-RU" sz="10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791396" y="1249470"/>
            <a:ext cx="1584000" cy="1084717"/>
            <a:chOff x="8720612" y="1285350"/>
            <a:chExt cx="1584000" cy="108471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8802794" y="1805324"/>
              <a:ext cx="14924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Повторное использование </a:t>
              </a:r>
              <a:r>
                <a:rPr lang="ru-RU" sz="1000" dirty="0" smtClean="0"/>
                <a:t>устаревших </a:t>
              </a:r>
              <a:r>
                <a:rPr lang="ru-RU" sz="1000" dirty="0"/>
                <a:t>данных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8720612" y="1405502"/>
              <a:ext cx="1581930" cy="96456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CCF87DE-D890-443E-9F47-3E1F758C37A7}"/>
                </a:ext>
              </a:extLst>
            </p:cNvPr>
            <p:cNvSpPr/>
            <p:nvPr/>
          </p:nvSpPr>
          <p:spPr bwMode="auto">
            <a:xfrm>
              <a:off x="8720612" y="1285350"/>
              <a:ext cx="1584000" cy="53750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Повторная инъекция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85800" y="2342233"/>
            <a:ext cx="1736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индексов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Внедрение искаженных документов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18871" y="2340360"/>
            <a:ext cx="158871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1115" y="2377427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Инъекция </a:t>
            </a:r>
            <a:r>
              <a:rPr lang="ru-RU" sz="1000" dirty="0"/>
              <a:t>инструкций в </a:t>
            </a:r>
            <a:r>
              <a:rPr lang="ru-RU" sz="1000" dirty="0" err="1"/>
              <a:t>retrieved</a:t>
            </a:r>
            <a:r>
              <a:rPr lang="ru-RU" sz="1000" dirty="0"/>
              <a:t> </a:t>
            </a:r>
            <a:r>
              <a:rPr lang="ru-RU" sz="1000" dirty="0" smtClean="0"/>
              <a:t>текст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/>
              <a:t>триггерных </a:t>
            </a:r>
            <a:r>
              <a:rPr lang="ru-RU" sz="1000" dirty="0" err="1" smtClean="0"/>
              <a:t>промтов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64392" y="2334188"/>
            <a:ext cx="1453195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72258" y="2352180"/>
            <a:ext cx="159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источников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Атака </a:t>
            </a:r>
            <a:r>
              <a:rPr lang="ru-RU" sz="1000" dirty="0"/>
              <a:t>повторением утверждений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82630" y="2340360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98730" y="2346007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Спам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 smtClean="0"/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Запросы со сложными логическими задачами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58092" y="2334187"/>
            <a:ext cx="1507212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77567" y="2334001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Поиск </a:t>
            </a:r>
            <a:r>
              <a:rPr lang="ru-RU" sz="1000" dirty="0"/>
              <a:t>с </a:t>
            </a:r>
            <a:r>
              <a:rPr lang="ru-RU" sz="1000" dirty="0" smtClean="0"/>
              <a:t>высокой полнотой, </a:t>
            </a:r>
            <a:r>
              <a:rPr lang="ru-RU" sz="1000" dirty="0"/>
              <a:t>но низкой </a:t>
            </a:r>
            <a:r>
              <a:rPr lang="ru-RU" sz="1000" dirty="0" smtClean="0"/>
              <a:t>точностью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Подмена </a:t>
            </a:r>
            <a:r>
              <a:rPr lang="ru-RU" sz="1000" dirty="0" err="1" smtClean="0"/>
              <a:t>эмбендингов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36928" y="2322181"/>
            <a:ext cx="159538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791396" y="2338855"/>
            <a:ext cx="1623869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46416" y="2341926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/>
              <a:t>Д</a:t>
            </a:r>
            <a:r>
              <a:rPr lang="ru-RU" sz="1000" dirty="0" smtClean="0"/>
              <a:t>обавление </a:t>
            </a:r>
            <a:r>
              <a:rPr lang="ru-RU" sz="1000" dirty="0"/>
              <a:t>старых </a:t>
            </a:r>
            <a:r>
              <a:rPr lang="ru-RU" sz="1000" dirty="0" smtClean="0"/>
              <a:t>данных</a:t>
            </a:r>
          </a:p>
          <a:p>
            <a:pPr marL="92075" indent="-92075">
              <a:buFont typeface="+mj-lt"/>
              <a:buAutoNum type="arabicPeriod"/>
            </a:pPr>
            <a:r>
              <a:rPr lang="ru-RU" sz="1000" dirty="0" smtClean="0"/>
              <a:t>Использование </a:t>
            </a:r>
            <a:r>
              <a:rPr lang="ru-RU" sz="1000" dirty="0" err="1" smtClean="0"/>
              <a:t>снапшотов</a:t>
            </a:r>
            <a:r>
              <a:rPr lang="ru-RU" sz="1000" dirty="0" smtClean="0"/>
              <a:t> </a:t>
            </a:r>
            <a:r>
              <a:rPr lang="ru-RU" sz="1000" dirty="0"/>
              <a:t>базы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450990" y="2338855"/>
            <a:ext cx="1590667" cy="70975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406010" y="2341926"/>
            <a:ext cx="1781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ru-RU" sz="1000" dirty="0"/>
              <a:t>Добавление источников, смещающих вывод</a:t>
            </a:r>
          </a:p>
          <a:p>
            <a:pPr marL="92075" indent="-92075">
              <a:buFont typeface="+mj-lt"/>
              <a:buAutoNum type="arabicPeriod"/>
            </a:pPr>
            <a:endParaRPr lang="ru-RU" sz="1000" dirty="0"/>
          </a:p>
          <a:p>
            <a:pPr marL="92075" indent="-92075">
              <a:buFont typeface="+mj-lt"/>
              <a:buAutoNum type="arabicPeriod"/>
            </a:pPr>
            <a:r>
              <a:rPr lang="ru-RU" sz="1000" dirty="0" err="1"/>
              <a:t>Джейлбрекинг</a:t>
            </a:r>
            <a:endParaRPr lang="ru-RU" sz="10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20448" y="3111403"/>
            <a:ext cx="4691359" cy="297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57885" y="3439991"/>
            <a:ext cx="1447543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Выполнение нежелательных инструкций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18872" y="3439991"/>
            <a:ext cx="1572244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Подрыв доверия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к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3250" y="3432429"/>
            <a:ext cx="1518557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Адаптация модели через вредоносные ответы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569247" y="3097132"/>
            <a:ext cx="1493800" cy="457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Задержки.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DOS</a:t>
            </a:r>
            <a:r>
              <a:rPr lang="ru-RU" sz="110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поведение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64612" y="3575014"/>
            <a:ext cx="1508320" cy="457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Избыточная нагрузка на </a:t>
            </a:r>
            <a:r>
              <a:rPr lang="en-US" sz="1100" dirty="0">
                <a:solidFill>
                  <a:schemeClr val="tx1"/>
                </a:solidFill>
              </a:rPr>
              <a:t>retriever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53352" y="3103346"/>
            <a:ext cx="1578963" cy="936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Модель уверенно генерирует ложь </a:t>
            </a:r>
            <a:r>
              <a:rPr lang="ru-RU" sz="1100" dirty="0" smtClean="0">
                <a:solidFill>
                  <a:schemeClr val="tx1"/>
                </a:solidFill>
              </a:rPr>
              <a:t>на </a:t>
            </a:r>
            <a:r>
              <a:rPr lang="ru-RU" sz="1100" dirty="0">
                <a:solidFill>
                  <a:schemeClr val="tx1"/>
                </a:solidFill>
              </a:rPr>
              <a:t>основе “мусорных" источников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810202" y="3123646"/>
            <a:ext cx="1595808" cy="579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Воспроизведение устаревших данных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457657" y="3103346"/>
            <a:ext cx="158400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Генерация целенаправленно искажённых ответов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822620" y="3757043"/>
            <a:ext cx="3219037" cy="275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Некорректные или неэтичные ответы модели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7813" y="4436637"/>
            <a:ext cx="1655790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Внезапное падение качества </a:t>
            </a:r>
            <a:r>
              <a:rPr lang="ru-RU" sz="1100" dirty="0" smtClean="0">
                <a:solidFill>
                  <a:schemeClr val="tx1"/>
                </a:solidFill>
              </a:rPr>
              <a:t>генерации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Тематический </a:t>
            </a:r>
            <a:r>
              <a:rPr lang="ru-RU" sz="1100" dirty="0">
                <a:solidFill>
                  <a:schemeClr val="tx1"/>
                </a:solidFill>
              </a:rPr>
              <a:t>дрейф выдачи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70340" y="3960978"/>
            <a:ext cx="419727" cy="469011"/>
            <a:chOff x="4618520" y="2746080"/>
            <a:chExt cx="419727" cy="469011"/>
          </a:xfrm>
          <a:solidFill>
            <a:srgbClr val="00B050"/>
          </a:solidFill>
        </p:grpSpPr>
        <p:sp>
          <p:nvSpPr>
            <p:cNvPr id="64" name="Google Shape;8756;p31"/>
            <p:cNvSpPr/>
            <p:nvPr/>
          </p:nvSpPr>
          <p:spPr>
            <a:xfrm>
              <a:off x="4618520" y="2746080"/>
              <a:ext cx="419727" cy="469011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881;p31"/>
            <p:cNvSpPr/>
            <p:nvPr/>
          </p:nvSpPr>
          <p:spPr>
            <a:xfrm>
              <a:off x="469289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882;p31"/>
            <p:cNvSpPr/>
            <p:nvPr/>
          </p:nvSpPr>
          <p:spPr>
            <a:xfrm>
              <a:off x="4750981" y="2829742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883;p31"/>
            <p:cNvSpPr/>
            <p:nvPr/>
          </p:nvSpPr>
          <p:spPr>
            <a:xfrm>
              <a:off x="4809037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884;p31"/>
            <p:cNvSpPr/>
            <p:nvPr/>
          </p:nvSpPr>
          <p:spPr>
            <a:xfrm>
              <a:off x="4868852" y="2829742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8885;p31"/>
            <p:cNvSpPr/>
            <p:nvPr/>
          </p:nvSpPr>
          <p:spPr>
            <a:xfrm>
              <a:off x="469289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8886;p31"/>
            <p:cNvSpPr/>
            <p:nvPr/>
          </p:nvSpPr>
          <p:spPr>
            <a:xfrm>
              <a:off x="4750981" y="2869312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887;p31"/>
            <p:cNvSpPr/>
            <p:nvPr/>
          </p:nvSpPr>
          <p:spPr>
            <a:xfrm>
              <a:off x="4809037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888;p31"/>
            <p:cNvSpPr/>
            <p:nvPr/>
          </p:nvSpPr>
          <p:spPr>
            <a:xfrm>
              <a:off x="4868852" y="2869312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884;p31"/>
            <p:cNvSpPr/>
            <p:nvPr/>
          </p:nvSpPr>
          <p:spPr>
            <a:xfrm>
              <a:off x="4929116" y="2827314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888;p31"/>
            <p:cNvSpPr/>
            <p:nvPr/>
          </p:nvSpPr>
          <p:spPr>
            <a:xfrm>
              <a:off x="4929116" y="2866884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881;p31"/>
            <p:cNvSpPr/>
            <p:nvPr/>
          </p:nvSpPr>
          <p:spPr>
            <a:xfrm>
              <a:off x="469289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8882;p31"/>
            <p:cNvSpPr/>
            <p:nvPr/>
          </p:nvSpPr>
          <p:spPr>
            <a:xfrm>
              <a:off x="4750981" y="2908618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883;p31"/>
            <p:cNvSpPr/>
            <p:nvPr/>
          </p:nvSpPr>
          <p:spPr>
            <a:xfrm>
              <a:off x="4809037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884;p31"/>
            <p:cNvSpPr/>
            <p:nvPr/>
          </p:nvSpPr>
          <p:spPr>
            <a:xfrm>
              <a:off x="4868852" y="2908618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885;p31"/>
            <p:cNvSpPr/>
            <p:nvPr/>
          </p:nvSpPr>
          <p:spPr>
            <a:xfrm>
              <a:off x="469289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886;p31"/>
            <p:cNvSpPr/>
            <p:nvPr/>
          </p:nvSpPr>
          <p:spPr>
            <a:xfrm>
              <a:off x="4750981" y="2948188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887;p31"/>
            <p:cNvSpPr/>
            <p:nvPr/>
          </p:nvSpPr>
          <p:spPr>
            <a:xfrm>
              <a:off x="4809037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888;p31"/>
            <p:cNvSpPr/>
            <p:nvPr/>
          </p:nvSpPr>
          <p:spPr>
            <a:xfrm>
              <a:off x="4868852" y="2948188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884;p31"/>
            <p:cNvSpPr/>
            <p:nvPr/>
          </p:nvSpPr>
          <p:spPr>
            <a:xfrm>
              <a:off x="4929116" y="2906190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888;p31"/>
            <p:cNvSpPr/>
            <p:nvPr/>
          </p:nvSpPr>
          <p:spPr>
            <a:xfrm>
              <a:off x="4929116" y="2945760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881;p31"/>
            <p:cNvSpPr/>
            <p:nvPr/>
          </p:nvSpPr>
          <p:spPr>
            <a:xfrm>
              <a:off x="469289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882;p31"/>
            <p:cNvSpPr/>
            <p:nvPr/>
          </p:nvSpPr>
          <p:spPr>
            <a:xfrm>
              <a:off x="4750981" y="2991253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883;p31"/>
            <p:cNvSpPr/>
            <p:nvPr/>
          </p:nvSpPr>
          <p:spPr>
            <a:xfrm>
              <a:off x="4809037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84;p31"/>
            <p:cNvSpPr/>
            <p:nvPr/>
          </p:nvSpPr>
          <p:spPr>
            <a:xfrm>
              <a:off x="4868852" y="2991253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885;p31"/>
            <p:cNvSpPr/>
            <p:nvPr/>
          </p:nvSpPr>
          <p:spPr>
            <a:xfrm>
              <a:off x="469289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8886;p31"/>
            <p:cNvSpPr/>
            <p:nvPr/>
          </p:nvSpPr>
          <p:spPr>
            <a:xfrm>
              <a:off x="4750981" y="3030823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8887;p31"/>
            <p:cNvSpPr/>
            <p:nvPr/>
          </p:nvSpPr>
          <p:spPr>
            <a:xfrm>
              <a:off x="4809037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8888;p31"/>
            <p:cNvSpPr/>
            <p:nvPr/>
          </p:nvSpPr>
          <p:spPr>
            <a:xfrm>
              <a:off x="4868852" y="3030823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8884;p31"/>
            <p:cNvSpPr/>
            <p:nvPr/>
          </p:nvSpPr>
          <p:spPr>
            <a:xfrm>
              <a:off x="4929116" y="298882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8888;p31"/>
            <p:cNvSpPr/>
            <p:nvPr/>
          </p:nvSpPr>
          <p:spPr>
            <a:xfrm>
              <a:off x="4929116" y="302839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8882;p31"/>
            <p:cNvSpPr/>
            <p:nvPr/>
          </p:nvSpPr>
          <p:spPr>
            <a:xfrm>
              <a:off x="4750981" y="3073675"/>
              <a:ext cx="39598" cy="20246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8883;p31"/>
            <p:cNvSpPr/>
            <p:nvPr/>
          </p:nvSpPr>
          <p:spPr>
            <a:xfrm>
              <a:off x="4809037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8884;p31"/>
            <p:cNvSpPr/>
            <p:nvPr/>
          </p:nvSpPr>
          <p:spPr>
            <a:xfrm>
              <a:off x="4868852" y="3073675"/>
              <a:ext cx="39626" cy="20246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8886;p31"/>
            <p:cNvSpPr/>
            <p:nvPr/>
          </p:nvSpPr>
          <p:spPr>
            <a:xfrm>
              <a:off x="4750981" y="3113245"/>
              <a:ext cx="39598" cy="20274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8887;p31"/>
            <p:cNvSpPr/>
            <p:nvPr/>
          </p:nvSpPr>
          <p:spPr>
            <a:xfrm>
              <a:off x="4809037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8888;p31"/>
            <p:cNvSpPr/>
            <p:nvPr/>
          </p:nvSpPr>
          <p:spPr>
            <a:xfrm>
              <a:off x="4868852" y="3113245"/>
              <a:ext cx="39626" cy="20274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751920" y="4019437"/>
            <a:ext cx="97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B050"/>
                </a:solidFill>
              </a:rPr>
              <a:t>RAG@ff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-112923" y="4845100"/>
            <a:ext cx="120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Индикаторы</a:t>
            </a:r>
            <a:endParaRPr lang="ru-RU" sz="1600" dirty="0"/>
          </a:p>
        </p:txBody>
      </p:sp>
      <p:sp>
        <p:nvSpPr>
          <p:cNvPr id="105" name="Прямоугольник 104"/>
          <p:cNvSpPr/>
          <p:nvPr/>
        </p:nvSpPr>
        <p:spPr>
          <a:xfrm rot="16200000">
            <a:off x="-64231" y="5913467"/>
            <a:ext cx="120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Механизм защиты</a:t>
            </a:r>
            <a:endParaRPr lang="ru-RU" sz="16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42864" y="4440930"/>
            <a:ext cx="1459701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Резкое изменение стиля или тона </a:t>
            </a:r>
            <a:r>
              <a:rPr lang="ru-RU" sz="1100" dirty="0" smtClean="0">
                <a:solidFill>
                  <a:schemeClr val="tx1"/>
                </a:solidFill>
              </a:rPr>
              <a:t>ответа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Тесты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6848" y="5697026"/>
            <a:ext cx="156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000" dirty="0"/>
              <a:t>Фильтр вредоносных запросов.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 Контентный </a:t>
            </a:r>
            <a:r>
              <a:rPr lang="ru-RU" sz="1000" dirty="0" err="1"/>
              <a:t>sanity-check</a:t>
            </a:r>
            <a:r>
              <a:rPr lang="ru-RU" sz="1000" dirty="0"/>
              <a:t> </a:t>
            </a:r>
          </a:p>
          <a:p>
            <a:pPr algn="just">
              <a:buFont typeface="+mj-lt"/>
              <a:buAutoNum type="arabicPeriod"/>
            </a:pPr>
            <a:r>
              <a:rPr lang="ru-RU" sz="1000" dirty="0"/>
              <a:t>Логика "контекстной изоляции"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50327" y="5697026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951769" y="4425457"/>
            <a:ext cx="1560038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Постепенное изменение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Снижение </a:t>
            </a:r>
            <a:r>
              <a:rPr lang="ru-RU" sz="1100" dirty="0">
                <a:solidFill>
                  <a:schemeClr val="tx1"/>
                </a:solidFill>
              </a:rPr>
              <a:t>разнообразия </a:t>
            </a:r>
            <a:r>
              <a:rPr lang="ru-RU" sz="1100" dirty="0" smtClean="0">
                <a:solidFill>
                  <a:schemeClr val="tx1"/>
                </a:solidFill>
              </a:rPr>
              <a:t>контента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980043" y="5706920"/>
            <a:ext cx="1531764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1066" y="5699132"/>
            <a:ext cx="1613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err="1"/>
              <a:t>Sliding-window</a:t>
            </a:r>
            <a:r>
              <a:rPr lang="ru-RU" sz="1000" dirty="0"/>
              <a:t> аудит </a:t>
            </a:r>
            <a:r>
              <a:rPr lang="ru-RU" sz="1000" dirty="0" smtClean="0"/>
              <a:t>контекста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Сравнение </a:t>
            </a:r>
            <a:r>
              <a:rPr lang="ru-RU" sz="1000" dirty="0"/>
              <a:t>с эталонными </a:t>
            </a:r>
            <a:r>
              <a:rPr lang="ru-RU" sz="1000" dirty="0" smtClean="0"/>
              <a:t>выводами</a:t>
            </a:r>
          </a:p>
          <a:p>
            <a:pPr algn="just">
              <a:buFont typeface="+mj-lt"/>
              <a:buAutoNum type="arabicPeriod"/>
              <a:tabLst>
                <a:tab pos="179388" algn="l"/>
              </a:tabLst>
            </a:pPr>
            <a:r>
              <a:rPr lang="ru-RU" sz="1000" dirty="0" smtClean="0"/>
              <a:t>Обнаружение </a:t>
            </a:r>
            <a:r>
              <a:rPr lang="ru-RU" sz="1000" dirty="0"/>
              <a:t>повторяющихся сессий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576890" y="4425457"/>
            <a:ext cx="147308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Всплеск количества </a:t>
            </a:r>
            <a:r>
              <a:rPr lang="ru-RU" sz="1100" dirty="0" smtClean="0">
                <a:solidFill>
                  <a:schemeClr val="tx1"/>
                </a:solidFill>
              </a:rPr>
              <a:t>выводов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на </a:t>
            </a:r>
            <a:r>
              <a:rPr lang="ru-RU" sz="1100" dirty="0" smtClean="0">
                <a:solidFill>
                  <a:schemeClr val="tx1"/>
                </a:solidFill>
              </a:rPr>
              <a:t>юзера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Рост ожидания ответа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576890" y="5691318"/>
            <a:ext cx="1467260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3381" y="5709460"/>
            <a:ext cx="156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000" dirty="0"/>
              <a:t>Rate limiter </a:t>
            </a:r>
            <a:r>
              <a:rPr lang="ru-RU" sz="1000" dirty="0"/>
              <a:t>на уровне </a:t>
            </a:r>
            <a:r>
              <a:rPr lang="en-US" sz="1000" dirty="0" smtClean="0"/>
              <a:t>RAG@FF</a:t>
            </a: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/>
              <a:t>Количество </a:t>
            </a:r>
            <a:r>
              <a:rPr lang="ru-RU" sz="1000" dirty="0" err="1"/>
              <a:t>токенов</a:t>
            </a:r>
            <a:r>
              <a:rPr lang="ru-RU" sz="1000" dirty="0"/>
              <a:t> на </a:t>
            </a:r>
            <a:r>
              <a:rPr lang="ru-RU" sz="1000" dirty="0" smtClean="0"/>
              <a:t>пользователя/сеанс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CAPTCHA/</a:t>
            </a:r>
            <a:r>
              <a:rPr lang="ru-RU" sz="1000" dirty="0"/>
              <a:t>проверка </a:t>
            </a:r>
            <a:r>
              <a:rPr lang="ru-RU" sz="1000" dirty="0" smtClean="0"/>
              <a:t>авторизации</a:t>
            </a:r>
            <a:endParaRPr lang="en-US" sz="1000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7136052" y="4423694"/>
            <a:ext cx="159626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Повторяемость ложных </a:t>
            </a:r>
            <a:r>
              <a:rPr lang="ru-RU" sz="1100" dirty="0" smtClean="0">
                <a:solidFill>
                  <a:schemeClr val="tx1"/>
                </a:solidFill>
              </a:rPr>
              <a:t>фактов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 Низкая связность между вопросом и контентом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153352" y="5695770"/>
            <a:ext cx="1605315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158800" y="5671529"/>
            <a:ext cx="1594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err="1"/>
              <a:t>SemSim</a:t>
            </a:r>
            <a:r>
              <a:rPr lang="ru-RU" sz="1000" dirty="0"/>
              <a:t>-контроль соответствия запроса и </a:t>
            </a:r>
            <a:r>
              <a:rPr lang="ru-RU" sz="1000" dirty="0" smtClean="0"/>
              <a:t>контента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 </a:t>
            </a:r>
            <a:r>
              <a:rPr lang="ru-RU" sz="1000" dirty="0"/>
              <a:t>с низкой релевантностью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8822620" y="4394272"/>
            <a:ext cx="159626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Прошедшие теги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Повторение </a:t>
            </a:r>
            <a:r>
              <a:rPr lang="ru-RU" sz="1100" dirty="0">
                <a:solidFill>
                  <a:schemeClr val="tx1"/>
                </a:solidFill>
              </a:rPr>
              <a:t>одних и тех же ссылок в сессиях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8886153" y="5691318"/>
            <a:ext cx="1532729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10424334" y="5686286"/>
            <a:ext cx="1706706" cy="9958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10469920" y="4395753"/>
            <a:ext cx="1596263" cy="1030148"/>
          </a:xfrm>
          <a:prstGeom prst="roundRect">
            <a:avLst>
              <a:gd name="adj" fmla="val 810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Появление </a:t>
            </a:r>
            <a:r>
              <a:rPr lang="ru-RU" sz="1100" dirty="0">
                <a:solidFill>
                  <a:schemeClr val="tx1"/>
                </a:solidFill>
              </a:rPr>
              <a:t>определённого </a:t>
            </a:r>
            <a:r>
              <a:rPr lang="ru-RU" sz="1100" dirty="0" smtClean="0">
                <a:solidFill>
                  <a:schemeClr val="tx1"/>
                </a:solidFill>
              </a:rPr>
              <a:t>источника</a:t>
            </a:r>
          </a:p>
          <a:p>
            <a:pPr algn="just">
              <a:buFont typeface="+mj-lt"/>
              <a:buAutoNum type="arabicPeriod"/>
              <a:tabLst>
                <a:tab pos="1346200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Упор на определённую точку зрения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8840832" y="5701429"/>
            <a:ext cx="1672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/>
              <a:t>Временная фильтрация </a:t>
            </a:r>
            <a:r>
              <a:rPr lang="ru-RU" sz="1000" dirty="0" smtClean="0"/>
              <a:t>документов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TTL </a:t>
            </a:r>
            <a:r>
              <a:rPr lang="ru-RU" sz="1000" dirty="0"/>
              <a:t>(</a:t>
            </a:r>
            <a:r>
              <a:rPr lang="ru-RU" sz="1000" dirty="0" err="1"/>
              <a:t>time-to-live</a:t>
            </a:r>
            <a:r>
              <a:rPr lang="ru-RU" sz="1000" dirty="0"/>
              <a:t>) </a:t>
            </a:r>
            <a:r>
              <a:rPr lang="ru-RU" sz="1000" dirty="0" smtClean="0"/>
              <a:t>контента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Контроль новизны </a:t>
            </a:r>
            <a:r>
              <a:rPr lang="ru-RU" sz="1000" dirty="0"/>
              <a:t>источника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0403214" y="5699132"/>
            <a:ext cx="1816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err="1"/>
              <a:t>Энтропийный</a:t>
            </a:r>
            <a:r>
              <a:rPr lang="ru-RU" sz="1000" dirty="0"/>
              <a:t> анализ </a:t>
            </a:r>
            <a:r>
              <a:rPr lang="ru-RU" sz="1000" dirty="0" smtClean="0"/>
              <a:t>источников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Гео/тематический </a:t>
            </a:r>
            <a:r>
              <a:rPr lang="ru-RU" sz="1000" dirty="0"/>
              <a:t>трекинг </a:t>
            </a:r>
            <a:r>
              <a:rPr lang="ru-RU" sz="1000" dirty="0" smtClean="0"/>
              <a:t>контекста</a:t>
            </a:r>
          </a:p>
          <a:p>
            <a:pPr>
              <a:buFont typeface="+mj-lt"/>
              <a:buAutoNum type="arabicPeriod"/>
            </a:pPr>
            <a:r>
              <a:rPr lang="ru-RU" sz="1000" dirty="0" smtClean="0"/>
              <a:t>Обнаружение </a:t>
            </a:r>
            <a:r>
              <a:rPr lang="ru-RU" sz="1000" dirty="0"/>
              <a:t>"фиксации" на одном источнике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02095" y="5691318"/>
            <a:ext cx="1588717" cy="100337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02095" y="5699132"/>
            <a:ext cx="153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000" dirty="0" smtClean="0"/>
              <a:t>Фильтрация документов</a:t>
            </a:r>
            <a:endParaRPr lang="en-US" sz="1000" dirty="0" smtClean="0"/>
          </a:p>
          <a:p>
            <a:pPr>
              <a:buFont typeface="+mj-lt"/>
              <a:buAutoNum type="arabicPeriod"/>
            </a:pPr>
            <a:endParaRPr lang="ru-RU" sz="1000" dirty="0" smtClean="0"/>
          </a:p>
          <a:p>
            <a:pPr>
              <a:buFont typeface="+mj-lt"/>
              <a:buAutoNum type="arabicPeriod"/>
            </a:pPr>
            <a:r>
              <a:rPr lang="ru-RU" sz="1000" dirty="0" smtClean="0"/>
              <a:t>Хеширование </a:t>
            </a:r>
            <a:r>
              <a:rPr lang="ru-RU" sz="1000" dirty="0"/>
              <a:t>и проверка изменений </a:t>
            </a:r>
            <a:r>
              <a:rPr lang="ru-RU" sz="1000" dirty="0" smtClean="0"/>
              <a:t>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0358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ВЫВОДЫ</a:t>
            </a:r>
            <a:endParaRPr lang="ru-RU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146" y="2050128"/>
            <a:ext cx="11426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Достаточно много функциональных </a:t>
            </a:r>
            <a:r>
              <a:rPr lang="ru-RU" dirty="0"/>
              <a:t>и небезопасных ИИ-приложений.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6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ВЫВОДЫ</a:t>
            </a:r>
            <a:endParaRPr lang="ru-RU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146" y="2050128"/>
            <a:ext cx="11426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Достаточно много функциональных </a:t>
            </a:r>
            <a:r>
              <a:rPr lang="ru-RU" dirty="0"/>
              <a:t>и небезопасных ИИ-приложений.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Интеграцию ИИ необходимо делать с учетом </a:t>
            </a:r>
            <a:r>
              <a:rPr lang="ru-RU" dirty="0" smtClean="0"/>
              <a:t>безопасности.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ВЫВОДЫ</a:t>
            </a:r>
            <a:endParaRPr lang="ru-RU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146" y="2050128"/>
            <a:ext cx="114263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Достаточно много функциональных </a:t>
            </a:r>
            <a:r>
              <a:rPr lang="ru-RU" dirty="0"/>
              <a:t>и небезопасных ИИ-приложений.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Интеграцию ИИ необходимо делать с учетом </a:t>
            </a:r>
            <a:r>
              <a:rPr lang="ru-RU" dirty="0" smtClean="0"/>
              <a:t>безопасности.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Необходимо использовать </a:t>
            </a:r>
            <a:r>
              <a:rPr lang="ru-RU" dirty="0"/>
              <a:t>лучшие шаблоны проектирования, практики </a:t>
            </a:r>
            <a:r>
              <a:rPr lang="ru-RU" dirty="0" smtClean="0"/>
              <a:t>и </a:t>
            </a:r>
            <a:r>
              <a:rPr lang="ru-RU" dirty="0"/>
              <a:t>процессы обеспечения безопасности для ИИ</a:t>
            </a:r>
            <a:r>
              <a:rPr lang="ru-RU" dirty="0" smtClean="0"/>
              <a:t>.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3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8225" y="289634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26498" y="287312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2023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64054" y="3211676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1" y="2876288"/>
            <a:ext cx="1113113" cy="301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688818" y="286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55621" y="2930400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61" y="3751603"/>
            <a:ext cx="1085556" cy="122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596164" y="36356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74" y="3207457"/>
            <a:ext cx="907223" cy="510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40963" y="32827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01665" y="400752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7%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613" y="4047871"/>
            <a:ext cx="796594" cy="269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460" y="4463392"/>
            <a:ext cx="797463" cy="2647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28358" y="442650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6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817" y="4547892"/>
            <a:ext cx="781018" cy="7810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275126" y="476912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22001" y="290389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3540274" y="288067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2024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87848" y="393874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00861" y="360019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87848" y="434608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87848" y="474648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87848" y="506810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2" y="2930400"/>
            <a:ext cx="812389" cy="22002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84641" y="28499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4054365" y="3221211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845932" y="2939935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483443" y="3232973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380764" y="3221212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66" y="3404358"/>
            <a:ext cx="1085556" cy="12212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478769" y="32884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24%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45" y="3518251"/>
            <a:ext cx="907223" cy="5103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0734" y="35935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4300" y="395106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248" y="3991413"/>
            <a:ext cx="796594" cy="26951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95" y="4406934"/>
            <a:ext cx="797463" cy="26478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70993" y="4370048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452" y="4491434"/>
            <a:ext cx="781018" cy="78101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17761" y="471266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470453" y="359150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0632" y="3910988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30483" y="4289623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530483" y="469003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530483" y="501165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AAADFE6-C883-43E7-895D-6E152E2F2F7B}"/>
              </a:ext>
            </a:extLst>
          </p:cNvPr>
          <p:cNvSpPr/>
          <p:nvPr/>
        </p:nvSpPr>
        <p:spPr>
          <a:xfrm>
            <a:off x="374422" y="5232542"/>
            <a:ext cx="585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Доминирование 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больше не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гарантировано.</a:t>
            </a:r>
          </a:p>
          <a:p>
            <a:pPr marL="228600" indent="-228600" algn="just">
              <a:buAutoNum type="arabicPeriod"/>
              <a:defRPr/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Больше конкуренции означает более быстрые инновации, лучшие модели 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удобные инструменты.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ВЫВОДЫ</a:t>
            </a:r>
            <a:endParaRPr lang="ru-RU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146" y="2050128"/>
            <a:ext cx="114263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Достаточно много функциональных </a:t>
            </a:r>
            <a:r>
              <a:rPr lang="ru-RU" dirty="0"/>
              <a:t>и небезопасных ИИ-приложений.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Интеграцию ИИ необходимо делать с учетом </a:t>
            </a:r>
            <a:r>
              <a:rPr lang="ru-RU" dirty="0" smtClean="0"/>
              <a:t>безопасности.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Необходимо использовать </a:t>
            </a:r>
            <a:r>
              <a:rPr lang="ru-RU" dirty="0"/>
              <a:t>лучшие шаблоны проектирования, практики </a:t>
            </a:r>
            <a:r>
              <a:rPr lang="ru-RU" dirty="0" smtClean="0"/>
              <a:t>и </a:t>
            </a:r>
            <a:r>
              <a:rPr lang="ru-RU" dirty="0"/>
              <a:t>процессы обеспечения безопасности для ИИ</a:t>
            </a:r>
            <a:r>
              <a:rPr lang="ru-RU" dirty="0" smtClean="0"/>
              <a:t>.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RAG@FF выступает как ключевой элемент безопасности в современных RAG-системах, позволяя</a:t>
            </a:r>
            <a:r>
              <a:rPr lang="ru-RU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/>
              <a:t>защищать адаптацию модели </a:t>
            </a:r>
            <a:r>
              <a:rPr lang="ru-RU" dirty="0"/>
              <a:t>от </a:t>
            </a:r>
            <a:r>
              <a:rPr lang="ru-RU" dirty="0" smtClean="0"/>
              <a:t>искажения данных и манипулирующих источников;</a:t>
            </a:r>
            <a:endParaRPr lang="ru-RU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беспечивать </a:t>
            </a:r>
            <a:r>
              <a:rPr lang="ru-RU" dirty="0"/>
              <a:t>наблюдаемость и объяснимость </a:t>
            </a:r>
            <a:r>
              <a:rPr lang="ru-RU" dirty="0" smtClean="0"/>
              <a:t>компонента извлечения знаний </a:t>
            </a:r>
            <a:r>
              <a:rPr lang="en-US" dirty="0" smtClean="0"/>
              <a:t>RAG</a:t>
            </a:r>
            <a:r>
              <a:rPr lang="ru-RU" dirty="0" smtClean="0"/>
              <a:t>;</a:t>
            </a:r>
            <a:endParaRPr lang="ru-RU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/>
              <a:t>поддерживать </a:t>
            </a:r>
            <a:r>
              <a:rPr lang="ru-RU" dirty="0"/>
              <a:t>надежную адаптацию без потери </a:t>
            </a:r>
            <a:r>
              <a:rPr lang="ru-RU" dirty="0" smtClean="0"/>
              <a:t>контроля.</a:t>
            </a: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2094613"/>
            <a:ext cx="12191998" cy="256577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3" name="Прямоугольник 12"/>
          <p:cNvSpPr/>
          <p:nvPr/>
        </p:nvSpPr>
        <p:spPr>
          <a:xfrm>
            <a:off x="9757174" y="2094613"/>
            <a:ext cx="1784987" cy="256577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571" y="3058726"/>
            <a:ext cx="1699560" cy="637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4693" y="3013501"/>
            <a:ext cx="78877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Спасибо за внимание!</a:t>
            </a:r>
            <a:endParaRPr lang="is-IS" sz="4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8225" y="289634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26498" y="287312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2023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64054" y="3211676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1" y="2876288"/>
            <a:ext cx="1113113" cy="301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688818" y="286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55621" y="2930400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61" y="3751603"/>
            <a:ext cx="1085556" cy="122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596164" y="36356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74" y="3207457"/>
            <a:ext cx="907223" cy="510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40963" y="32827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01665" y="400752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7%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613" y="4047871"/>
            <a:ext cx="796594" cy="269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460" y="4463392"/>
            <a:ext cx="797463" cy="2647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28358" y="442650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6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817" y="4547892"/>
            <a:ext cx="781018" cy="7810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275126" y="476912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22001" y="290389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3540274" y="288067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2024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87848" y="393874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00861" y="360019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87848" y="434608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87848" y="474648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87848" y="506810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2" y="2930400"/>
            <a:ext cx="812389" cy="22002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84641" y="28499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4054365" y="3221211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845932" y="2939935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483443" y="3232973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380764" y="3221212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66" y="3404358"/>
            <a:ext cx="1085556" cy="12212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478769" y="32884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24%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45" y="3518251"/>
            <a:ext cx="907223" cy="5103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0734" y="35935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4300" y="395106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248" y="3991413"/>
            <a:ext cx="796594" cy="26951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95" y="4406934"/>
            <a:ext cx="797463" cy="26478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70993" y="4370048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452" y="4491434"/>
            <a:ext cx="781018" cy="78101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17761" y="471266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470453" y="359150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0632" y="3910988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30483" y="4289623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530483" y="469003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530483" y="501165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6226025" y="1784058"/>
            <a:ext cx="4740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факторы конкуренции: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6226025" y="1930903"/>
            <a:ext cx="0" cy="41940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AAADFE6-C883-43E7-895D-6E152E2F2F7B}"/>
              </a:ext>
            </a:extLst>
          </p:cNvPr>
          <p:cNvSpPr/>
          <p:nvPr/>
        </p:nvSpPr>
        <p:spPr>
          <a:xfrm>
            <a:off x="374422" y="5232542"/>
            <a:ext cx="585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Доминирование 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больше не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гарантировано.</a:t>
            </a:r>
          </a:p>
          <a:p>
            <a:pPr marL="228600" indent="-228600" algn="just">
              <a:buAutoNum type="arabicPeriod"/>
              <a:defRPr/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Больше конкуренции означает более быстрые инновации, лучшие модели 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удобные инструменты.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66293" y="2242458"/>
            <a:ext cx="4791178" cy="5386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6293" y="2342485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61628" y="2253893"/>
            <a:ext cx="0" cy="527173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668345" y="2257846"/>
            <a:ext cx="463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моделей в инструменты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Meta, Google, Microsoft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oogle Shape;1916;p20"/>
          <p:cNvGrpSpPr/>
          <p:nvPr/>
        </p:nvGrpSpPr>
        <p:grpSpPr>
          <a:xfrm>
            <a:off x="6729295" y="2334678"/>
            <a:ext cx="436286" cy="368020"/>
            <a:chOff x="3506875" y="724175"/>
            <a:chExt cx="266525" cy="247450"/>
          </a:xfrm>
          <a:solidFill>
            <a:schemeClr val="bg1"/>
          </a:solidFill>
        </p:grpSpPr>
        <p:sp>
          <p:nvSpPr>
            <p:cNvPr id="119" name="Google Shape;1917;p20"/>
            <p:cNvSpPr/>
            <p:nvPr/>
          </p:nvSpPr>
          <p:spPr>
            <a:xfrm>
              <a:off x="3506875" y="724175"/>
              <a:ext cx="266525" cy="247350"/>
            </a:xfrm>
            <a:custGeom>
              <a:avLst/>
              <a:gdLst/>
              <a:ahLst/>
              <a:cxnLst/>
              <a:rect l="l" t="t" r="r" b="b"/>
              <a:pathLst>
                <a:path w="10661" h="9894" extrusionOk="0">
                  <a:moveTo>
                    <a:pt x="5323" y="0"/>
                  </a:moveTo>
                  <a:cubicBezTo>
                    <a:pt x="2945" y="0"/>
                    <a:pt x="849" y="1719"/>
                    <a:pt x="448" y="4143"/>
                  </a:cubicBezTo>
                  <a:cubicBezTo>
                    <a:pt x="0" y="6833"/>
                    <a:pt x="1825" y="9386"/>
                    <a:pt x="4523" y="9826"/>
                  </a:cubicBezTo>
                  <a:cubicBezTo>
                    <a:pt x="4798" y="9872"/>
                    <a:pt x="5071" y="9894"/>
                    <a:pt x="5340" y="9894"/>
                  </a:cubicBezTo>
                  <a:cubicBezTo>
                    <a:pt x="7717" y="9894"/>
                    <a:pt x="9812" y="8181"/>
                    <a:pt x="10213" y="5758"/>
                  </a:cubicBezTo>
                  <a:cubicBezTo>
                    <a:pt x="10660" y="3061"/>
                    <a:pt x="8836" y="515"/>
                    <a:pt x="6138" y="68"/>
                  </a:cubicBezTo>
                  <a:cubicBezTo>
                    <a:pt x="5864" y="22"/>
                    <a:pt x="5592" y="0"/>
                    <a:pt x="532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18;p20"/>
            <p:cNvSpPr/>
            <p:nvPr/>
          </p:nvSpPr>
          <p:spPr>
            <a:xfrm>
              <a:off x="3516425" y="724225"/>
              <a:ext cx="256975" cy="247400"/>
            </a:xfrm>
            <a:custGeom>
              <a:avLst/>
              <a:gdLst/>
              <a:ahLst/>
              <a:cxnLst/>
              <a:rect l="l" t="t" r="r" b="b"/>
              <a:pathLst>
                <a:path w="10279" h="9896" extrusionOk="0">
                  <a:moveTo>
                    <a:pt x="4948" y="1"/>
                  </a:moveTo>
                  <a:cubicBezTo>
                    <a:pt x="4213" y="1"/>
                    <a:pt x="3491" y="159"/>
                    <a:pt x="2828" y="477"/>
                  </a:cubicBezTo>
                  <a:cubicBezTo>
                    <a:pt x="3284" y="320"/>
                    <a:pt x="3753" y="244"/>
                    <a:pt x="4216" y="244"/>
                  </a:cubicBezTo>
                  <a:cubicBezTo>
                    <a:pt x="5482" y="244"/>
                    <a:pt x="6707" y="809"/>
                    <a:pt x="7530" y="1833"/>
                  </a:cubicBezTo>
                  <a:cubicBezTo>
                    <a:pt x="8655" y="3232"/>
                    <a:pt x="8778" y="5186"/>
                    <a:pt x="7840" y="6715"/>
                  </a:cubicBezTo>
                  <a:cubicBezTo>
                    <a:pt x="7061" y="7996"/>
                    <a:pt x="5676" y="8750"/>
                    <a:pt x="4212" y="8750"/>
                  </a:cubicBezTo>
                  <a:cubicBezTo>
                    <a:pt x="3928" y="8750"/>
                    <a:pt x="3641" y="8722"/>
                    <a:pt x="3354" y="8663"/>
                  </a:cubicBezTo>
                  <a:cubicBezTo>
                    <a:pt x="1602" y="8302"/>
                    <a:pt x="260" y="6881"/>
                    <a:pt x="0" y="5107"/>
                  </a:cubicBezTo>
                  <a:lnTo>
                    <a:pt x="0" y="5107"/>
                  </a:lnTo>
                  <a:cubicBezTo>
                    <a:pt x="65" y="7091"/>
                    <a:pt x="1313" y="8843"/>
                    <a:pt x="3167" y="9564"/>
                  </a:cubicBezTo>
                  <a:cubicBezTo>
                    <a:pt x="3746" y="9787"/>
                    <a:pt x="4349" y="9896"/>
                    <a:pt x="4946" y="9896"/>
                  </a:cubicBezTo>
                  <a:cubicBezTo>
                    <a:pt x="6261" y="9896"/>
                    <a:pt x="7549" y="9371"/>
                    <a:pt x="8497" y="8389"/>
                  </a:cubicBezTo>
                  <a:cubicBezTo>
                    <a:pt x="9881" y="6961"/>
                    <a:pt x="10278" y="4847"/>
                    <a:pt x="9499" y="3016"/>
                  </a:cubicBezTo>
                  <a:cubicBezTo>
                    <a:pt x="8727" y="1191"/>
                    <a:pt x="6932" y="1"/>
                    <a:pt x="4948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19;p20"/>
            <p:cNvSpPr/>
            <p:nvPr/>
          </p:nvSpPr>
          <p:spPr>
            <a:xfrm>
              <a:off x="3558800" y="832225"/>
              <a:ext cx="111450" cy="57175"/>
            </a:xfrm>
            <a:custGeom>
              <a:avLst/>
              <a:gdLst/>
              <a:ahLst/>
              <a:cxnLst/>
              <a:rect l="l" t="t" r="r" b="b"/>
              <a:pathLst>
                <a:path w="4458" h="2287" extrusionOk="0">
                  <a:moveTo>
                    <a:pt x="2886" y="1"/>
                  </a:moveTo>
                  <a:lnTo>
                    <a:pt x="1" y="1660"/>
                  </a:lnTo>
                  <a:cubicBezTo>
                    <a:pt x="1" y="1660"/>
                    <a:pt x="1290" y="2287"/>
                    <a:pt x="2977" y="2287"/>
                  </a:cubicBezTo>
                  <a:cubicBezTo>
                    <a:pt x="3446" y="2287"/>
                    <a:pt x="3946" y="2238"/>
                    <a:pt x="4458" y="2114"/>
                  </a:cubicBezTo>
                  <a:lnTo>
                    <a:pt x="288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20;p20"/>
            <p:cNvSpPr/>
            <p:nvPr/>
          </p:nvSpPr>
          <p:spPr>
            <a:xfrm>
              <a:off x="3553225" y="766250"/>
              <a:ext cx="77725" cy="107475"/>
            </a:xfrm>
            <a:custGeom>
              <a:avLst/>
              <a:gdLst/>
              <a:ahLst/>
              <a:cxnLst/>
              <a:rect l="l" t="t" r="r" b="b"/>
              <a:pathLst>
                <a:path w="3109" h="4299" extrusionOk="0">
                  <a:moveTo>
                    <a:pt x="3109" y="0"/>
                  </a:moveTo>
                  <a:cubicBezTo>
                    <a:pt x="3109" y="0"/>
                    <a:pt x="0" y="765"/>
                    <a:pt x="224" y="4299"/>
                  </a:cubicBezTo>
                  <a:lnTo>
                    <a:pt x="3109" y="2640"/>
                  </a:lnTo>
                  <a:lnTo>
                    <a:pt x="3109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21;p20"/>
            <p:cNvSpPr/>
            <p:nvPr/>
          </p:nvSpPr>
          <p:spPr>
            <a:xfrm>
              <a:off x="3630925" y="766250"/>
              <a:ext cx="51775" cy="118850"/>
            </a:xfrm>
            <a:custGeom>
              <a:avLst/>
              <a:gdLst/>
              <a:ahLst/>
              <a:cxnLst/>
              <a:rect l="l" t="t" r="r" b="b"/>
              <a:pathLst>
                <a:path w="2071" h="4754" extrusionOk="0">
                  <a:moveTo>
                    <a:pt x="1" y="0"/>
                  </a:moveTo>
                  <a:lnTo>
                    <a:pt x="1" y="2633"/>
                  </a:lnTo>
                  <a:lnTo>
                    <a:pt x="1573" y="4753"/>
                  </a:lnTo>
                  <a:cubicBezTo>
                    <a:pt x="2071" y="1623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22;p20"/>
            <p:cNvSpPr/>
            <p:nvPr/>
          </p:nvSpPr>
          <p:spPr>
            <a:xfrm>
              <a:off x="3590550" y="832225"/>
              <a:ext cx="62575" cy="32075"/>
            </a:xfrm>
            <a:custGeom>
              <a:avLst/>
              <a:gdLst/>
              <a:ahLst/>
              <a:cxnLst/>
              <a:rect l="l" t="t" r="r" b="b"/>
              <a:pathLst>
                <a:path w="2503" h="1283" extrusionOk="0">
                  <a:moveTo>
                    <a:pt x="1616" y="1"/>
                  </a:moveTo>
                  <a:lnTo>
                    <a:pt x="0" y="931"/>
                  </a:lnTo>
                  <a:cubicBezTo>
                    <a:pt x="0" y="931"/>
                    <a:pt x="721" y="1283"/>
                    <a:pt x="1664" y="1283"/>
                  </a:cubicBezTo>
                  <a:cubicBezTo>
                    <a:pt x="1930" y="1283"/>
                    <a:pt x="2213" y="1255"/>
                    <a:pt x="2503" y="1184"/>
                  </a:cubicBezTo>
                  <a:lnTo>
                    <a:pt x="161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23;p20"/>
            <p:cNvSpPr/>
            <p:nvPr/>
          </p:nvSpPr>
          <p:spPr>
            <a:xfrm>
              <a:off x="3587300" y="795100"/>
              <a:ext cx="43650" cy="60425"/>
            </a:xfrm>
            <a:custGeom>
              <a:avLst/>
              <a:gdLst/>
              <a:ahLst/>
              <a:cxnLst/>
              <a:rect l="l" t="t" r="r" b="b"/>
              <a:pathLst>
                <a:path w="1746" h="2417" extrusionOk="0">
                  <a:moveTo>
                    <a:pt x="1746" y="0"/>
                  </a:moveTo>
                  <a:cubicBezTo>
                    <a:pt x="1746" y="0"/>
                    <a:pt x="0" y="433"/>
                    <a:pt x="130" y="2416"/>
                  </a:cubicBezTo>
                  <a:lnTo>
                    <a:pt x="1746" y="1486"/>
                  </a:lnTo>
                  <a:lnTo>
                    <a:pt x="1746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924;p20"/>
            <p:cNvSpPr/>
            <p:nvPr/>
          </p:nvSpPr>
          <p:spPr>
            <a:xfrm>
              <a:off x="3630925" y="795100"/>
              <a:ext cx="29050" cy="66725"/>
            </a:xfrm>
            <a:custGeom>
              <a:avLst/>
              <a:gdLst/>
              <a:ahLst/>
              <a:cxnLst/>
              <a:rect l="l" t="t" r="r" b="b"/>
              <a:pathLst>
                <a:path w="1162" h="2669" extrusionOk="0">
                  <a:moveTo>
                    <a:pt x="1" y="0"/>
                  </a:moveTo>
                  <a:lnTo>
                    <a:pt x="1" y="1486"/>
                  </a:lnTo>
                  <a:lnTo>
                    <a:pt x="888" y="2669"/>
                  </a:lnTo>
                  <a:cubicBezTo>
                    <a:pt x="1162" y="916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925;p20"/>
            <p:cNvSpPr/>
            <p:nvPr/>
          </p:nvSpPr>
          <p:spPr>
            <a:xfrm>
              <a:off x="3611275" y="832225"/>
              <a:ext cx="30500" cy="15550"/>
            </a:xfrm>
            <a:custGeom>
              <a:avLst/>
              <a:gdLst/>
              <a:ahLst/>
              <a:cxnLst/>
              <a:rect l="l" t="t" r="r" b="b"/>
              <a:pathLst>
                <a:path w="1220" h="622" extrusionOk="0">
                  <a:moveTo>
                    <a:pt x="787" y="1"/>
                  </a:moveTo>
                  <a:lnTo>
                    <a:pt x="0" y="448"/>
                  </a:lnTo>
                  <a:cubicBezTo>
                    <a:pt x="255" y="564"/>
                    <a:pt x="529" y="621"/>
                    <a:pt x="806" y="621"/>
                  </a:cubicBezTo>
                  <a:cubicBezTo>
                    <a:pt x="944" y="621"/>
                    <a:pt x="1082" y="607"/>
                    <a:pt x="1219" y="578"/>
                  </a:cubicBezTo>
                  <a:lnTo>
                    <a:pt x="787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926;p20"/>
            <p:cNvSpPr/>
            <p:nvPr/>
          </p:nvSpPr>
          <p:spPr>
            <a:xfrm>
              <a:off x="3609825" y="814200"/>
              <a:ext cx="21125" cy="29250"/>
            </a:xfrm>
            <a:custGeom>
              <a:avLst/>
              <a:gdLst/>
              <a:ahLst/>
              <a:cxnLst/>
              <a:rect l="l" t="t" r="r" b="b"/>
              <a:pathLst>
                <a:path w="845" h="1170" extrusionOk="0">
                  <a:moveTo>
                    <a:pt x="845" y="1"/>
                  </a:moveTo>
                  <a:cubicBezTo>
                    <a:pt x="333" y="145"/>
                    <a:pt x="1" y="635"/>
                    <a:pt x="58" y="1169"/>
                  </a:cubicBezTo>
                  <a:lnTo>
                    <a:pt x="845" y="722"/>
                  </a:lnTo>
                  <a:lnTo>
                    <a:pt x="845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927;p20"/>
            <p:cNvSpPr/>
            <p:nvPr/>
          </p:nvSpPr>
          <p:spPr>
            <a:xfrm>
              <a:off x="3630925" y="814200"/>
              <a:ext cx="14275" cy="32475"/>
            </a:xfrm>
            <a:custGeom>
              <a:avLst/>
              <a:gdLst/>
              <a:ahLst/>
              <a:cxnLst/>
              <a:rect l="l" t="t" r="r" b="b"/>
              <a:pathLst>
                <a:path w="571" h="1299" extrusionOk="0">
                  <a:moveTo>
                    <a:pt x="1" y="1"/>
                  </a:moveTo>
                  <a:lnTo>
                    <a:pt x="1" y="722"/>
                  </a:lnTo>
                  <a:lnTo>
                    <a:pt x="433" y="1299"/>
                  </a:lnTo>
                  <a:cubicBezTo>
                    <a:pt x="570" y="441"/>
                    <a:pt x="1" y="1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4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8225" y="289634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26498" y="287312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2023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64054" y="3211676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1" y="2876288"/>
            <a:ext cx="1113113" cy="301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688818" y="286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55621" y="2930400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61" y="3751603"/>
            <a:ext cx="1085556" cy="122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596164" y="36356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74" y="3207457"/>
            <a:ext cx="907223" cy="510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40963" y="32827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01665" y="400752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7%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613" y="4047871"/>
            <a:ext cx="796594" cy="269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460" y="4463392"/>
            <a:ext cx="797463" cy="2647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28358" y="442650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6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817" y="4547892"/>
            <a:ext cx="781018" cy="7810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275126" y="476912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22001" y="290389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3540274" y="288067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2024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87848" y="393874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00861" y="360019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87848" y="434608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87848" y="474648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87848" y="506810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2" y="2930400"/>
            <a:ext cx="812389" cy="22002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84641" y="28499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4054365" y="3221211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845932" y="2939935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483443" y="3232973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380764" y="3221212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66" y="3404358"/>
            <a:ext cx="1085556" cy="12212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478769" y="32884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24%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45" y="3518251"/>
            <a:ext cx="907223" cy="5103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0734" y="35935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4300" y="395106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248" y="3991413"/>
            <a:ext cx="796594" cy="26951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95" y="4406934"/>
            <a:ext cx="797463" cy="26478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70993" y="4370048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452" y="4491434"/>
            <a:ext cx="781018" cy="78101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17761" y="471266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470453" y="359150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0632" y="3910988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30483" y="4289623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530483" y="469003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530483" y="501165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6226025" y="1784058"/>
            <a:ext cx="4740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факторы конкуренции: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6226025" y="1930903"/>
            <a:ext cx="0" cy="41940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AAADFE6-C883-43E7-895D-6E152E2F2F7B}"/>
              </a:ext>
            </a:extLst>
          </p:cNvPr>
          <p:cNvSpPr/>
          <p:nvPr/>
        </p:nvSpPr>
        <p:spPr>
          <a:xfrm>
            <a:off x="374422" y="5232542"/>
            <a:ext cx="585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Доминирование 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больше не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гарантировано.</a:t>
            </a:r>
          </a:p>
          <a:p>
            <a:pPr marL="228600" indent="-228600" algn="just">
              <a:buAutoNum type="arabicPeriod"/>
              <a:defRPr/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Больше конкуренции означает более быстрые инновации, лучшие модели 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удобные инструменты.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66293" y="2242458"/>
            <a:ext cx="4791178" cy="5386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6293" y="2342485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61628" y="2253893"/>
            <a:ext cx="0" cy="527173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668345" y="2257846"/>
            <a:ext cx="463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моделей в инструменты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Meta, Google, Microsoft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362247" y="2835604"/>
            <a:ext cx="4795224" cy="55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0554" y="2943082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H="1">
            <a:off x="6653635" y="2847040"/>
            <a:ext cx="3947" cy="53372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653635" y="2833872"/>
            <a:ext cx="450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Фрагментация рынка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ИИ/ без ИИ)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oogle Shape;1916;p20"/>
          <p:cNvGrpSpPr/>
          <p:nvPr/>
        </p:nvGrpSpPr>
        <p:grpSpPr>
          <a:xfrm>
            <a:off x="6729295" y="2334678"/>
            <a:ext cx="436286" cy="368020"/>
            <a:chOff x="3506875" y="724175"/>
            <a:chExt cx="266525" cy="247450"/>
          </a:xfrm>
          <a:solidFill>
            <a:schemeClr val="bg1"/>
          </a:solidFill>
        </p:grpSpPr>
        <p:sp>
          <p:nvSpPr>
            <p:cNvPr id="119" name="Google Shape;1917;p20"/>
            <p:cNvSpPr/>
            <p:nvPr/>
          </p:nvSpPr>
          <p:spPr>
            <a:xfrm>
              <a:off x="3506875" y="724175"/>
              <a:ext cx="266525" cy="247350"/>
            </a:xfrm>
            <a:custGeom>
              <a:avLst/>
              <a:gdLst/>
              <a:ahLst/>
              <a:cxnLst/>
              <a:rect l="l" t="t" r="r" b="b"/>
              <a:pathLst>
                <a:path w="10661" h="9894" extrusionOk="0">
                  <a:moveTo>
                    <a:pt x="5323" y="0"/>
                  </a:moveTo>
                  <a:cubicBezTo>
                    <a:pt x="2945" y="0"/>
                    <a:pt x="849" y="1719"/>
                    <a:pt x="448" y="4143"/>
                  </a:cubicBezTo>
                  <a:cubicBezTo>
                    <a:pt x="0" y="6833"/>
                    <a:pt x="1825" y="9386"/>
                    <a:pt x="4523" y="9826"/>
                  </a:cubicBezTo>
                  <a:cubicBezTo>
                    <a:pt x="4798" y="9872"/>
                    <a:pt x="5071" y="9894"/>
                    <a:pt x="5340" y="9894"/>
                  </a:cubicBezTo>
                  <a:cubicBezTo>
                    <a:pt x="7717" y="9894"/>
                    <a:pt x="9812" y="8181"/>
                    <a:pt x="10213" y="5758"/>
                  </a:cubicBezTo>
                  <a:cubicBezTo>
                    <a:pt x="10660" y="3061"/>
                    <a:pt x="8836" y="515"/>
                    <a:pt x="6138" y="68"/>
                  </a:cubicBezTo>
                  <a:cubicBezTo>
                    <a:pt x="5864" y="22"/>
                    <a:pt x="5592" y="0"/>
                    <a:pt x="532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18;p20"/>
            <p:cNvSpPr/>
            <p:nvPr/>
          </p:nvSpPr>
          <p:spPr>
            <a:xfrm>
              <a:off x="3516425" y="724225"/>
              <a:ext cx="256975" cy="247400"/>
            </a:xfrm>
            <a:custGeom>
              <a:avLst/>
              <a:gdLst/>
              <a:ahLst/>
              <a:cxnLst/>
              <a:rect l="l" t="t" r="r" b="b"/>
              <a:pathLst>
                <a:path w="10279" h="9896" extrusionOk="0">
                  <a:moveTo>
                    <a:pt x="4948" y="1"/>
                  </a:moveTo>
                  <a:cubicBezTo>
                    <a:pt x="4213" y="1"/>
                    <a:pt x="3491" y="159"/>
                    <a:pt x="2828" y="477"/>
                  </a:cubicBezTo>
                  <a:cubicBezTo>
                    <a:pt x="3284" y="320"/>
                    <a:pt x="3753" y="244"/>
                    <a:pt x="4216" y="244"/>
                  </a:cubicBezTo>
                  <a:cubicBezTo>
                    <a:pt x="5482" y="244"/>
                    <a:pt x="6707" y="809"/>
                    <a:pt x="7530" y="1833"/>
                  </a:cubicBezTo>
                  <a:cubicBezTo>
                    <a:pt x="8655" y="3232"/>
                    <a:pt x="8778" y="5186"/>
                    <a:pt x="7840" y="6715"/>
                  </a:cubicBezTo>
                  <a:cubicBezTo>
                    <a:pt x="7061" y="7996"/>
                    <a:pt x="5676" y="8750"/>
                    <a:pt x="4212" y="8750"/>
                  </a:cubicBezTo>
                  <a:cubicBezTo>
                    <a:pt x="3928" y="8750"/>
                    <a:pt x="3641" y="8722"/>
                    <a:pt x="3354" y="8663"/>
                  </a:cubicBezTo>
                  <a:cubicBezTo>
                    <a:pt x="1602" y="8302"/>
                    <a:pt x="260" y="6881"/>
                    <a:pt x="0" y="5107"/>
                  </a:cubicBezTo>
                  <a:lnTo>
                    <a:pt x="0" y="5107"/>
                  </a:lnTo>
                  <a:cubicBezTo>
                    <a:pt x="65" y="7091"/>
                    <a:pt x="1313" y="8843"/>
                    <a:pt x="3167" y="9564"/>
                  </a:cubicBezTo>
                  <a:cubicBezTo>
                    <a:pt x="3746" y="9787"/>
                    <a:pt x="4349" y="9896"/>
                    <a:pt x="4946" y="9896"/>
                  </a:cubicBezTo>
                  <a:cubicBezTo>
                    <a:pt x="6261" y="9896"/>
                    <a:pt x="7549" y="9371"/>
                    <a:pt x="8497" y="8389"/>
                  </a:cubicBezTo>
                  <a:cubicBezTo>
                    <a:pt x="9881" y="6961"/>
                    <a:pt x="10278" y="4847"/>
                    <a:pt x="9499" y="3016"/>
                  </a:cubicBezTo>
                  <a:cubicBezTo>
                    <a:pt x="8727" y="1191"/>
                    <a:pt x="6932" y="1"/>
                    <a:pt x="4948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19;p20"/>
            <p:cNvSpPr/>
            <p:nvPr/>
          </p:nvSpPr>
          <p:spPr>
            <a:xfrm>
              <a:off x="3558800" y="832225"/>
              <a:ext cx="111450" cy="57175"/>
            </a:xfrm>
            <a:custGeom>
              <a:avLst/>
              <a:gdLst/>
              <a:ahLst/>
              <a:cxnLst/>
              <a:rect l="l" t="t" r="r" b="b"/>
              <a:pathLst>
                <a:path w="4458" h="2287" extrusionOk="0">
                  <a:moveTo>
                    <a:pt x="2886" y="1"/>
                  </a:moveTo>
                  <a:lnTo>
                    <a:pt x="1" y="1660"/>
                  </a:lnTo>
                  <a:cubicBezTo>
                    <a:pt x="1" y="1660"/>
                    <a:pt x="1290" y="2287"/>
                    <a:pt x="2977" y="2287"/>
                  </a:cubicBezTo>
                  <a:cubicBezTo>
                    <a:pt x="3446" y="2287"/>
                    <a:pt x="3946" y="2238"/>
                    <a:pt x="4458" y="2114"/>
                  </a:cubicBezTo>
                  <a:lnTo>
                    <a:pt x="288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20;p20"/>
            <p:cNvSpPr/>
            <p:nvPr/>
          </p:nvSpPr>
          <p:spPr>
            <a:xfrm>
              <a:off x="3553225" y="766250"/>
              <a:ext cx="77725" cy="107475"/>
            </a:xfrm>
            <a:custGeom>
              <a:avLst/>
              <a:gdLst/>
              <a:ahLst/>
              <a:cxnLst/>
              <a:rect l="l" t="t" r="r" b="b"/>
              <a:pathLst>
                <a:path w="3109" h="4299" extrusionOk="0">
                  <a:moveTo>
                    <a:pt x="3109" y="0"/>
                  </a:moveTo>
                  <a:cubicBezTo>
                    <a:pt x="3109" y="0"/>
                    <a:pt x="0" y="765"/>
                    <a:pt x="224" y="4299"/>
                  </a:cubicBezTo>
                  <a:lnTo>
                    <a:pt x="3109" y="2640"/>
                  </a:lnTo>
                  <a:lnTo>
                    <a:pt x="3109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21;p20"/>
            <p:cNvSpPr/>
            <p:nvPr/>
          </p:nvSpPr>
          <p:spPr>
            <a:xfrm>
              <a:off x="3630925" y="766250"/>
              <a:ext cx="51775" cy="118850"/>
            </a:xfrm>
            <a:custGeom>
              <a:avLst/>
              <a:gdLst/>
              <a:ahLst/>
              <a:cxnLst/>
              <a:rect l="l" t="t" r="r" b="b"/>
              <a:pathLst>
                <a:path w="2071" h="4754" extrusionOk="0">
                  <a:moveTo>
                    <a:pt x="1" y="0"/>
                  </a:moveTo>
                  <a:lnTo>
                    <a:pt x="1" y="2633"/>
                  </a:lnTo>
                  <a:lnTo>
                    <a:pt x="1573" y="4753"/>
                  </a:lnTo>
                  <a:cubicBezTo>
                    <a:pt x="2071" y="1623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22;p20"/>
            <p:cNvSpPr/>
            <p:nvPr/>
          </p:nvSpPr>
          <p:spPr>
            <a:xfrm>
              <a:off x="3590550" y="832225"/>
              <a:ext cx="62575" cy="32075"/>
            </a:xfrm>
            <a:custGeom>
              <a:avLst/>
              <a:gdLst/>
              <a:ahLst/>
              <a:cxnLst/>
              <a:rect l="l" t="t" r="r" b="b"/>
              <a:pathLst>
                <a:path w="2503" h="1283" extrusionOk="0">
                  <a:moveTo>
                    <a:pt x="1616" y="1"/>
                  </a:moveTo>
                  <a:lnTo>
                    <a:pt x="0" y="931"/>
                  </a:lnTo>
                  <a:cubicBezTo>
                    <a:pt x="0" y="931"/>
                    <a:pt x="721" y="1283"/>
                    <a:pt x="1664" y="1283"/>
                  </a:cubicBezTo>
                  <a:cubicBezTo>
                    <a:pt x="1930" y="1283"/>
                    <a:pt x="2213" y="1255"/>
                    <a:pt x="2503" y="1184"/>
                  </a:cubicBezTo>
                  <a:lnTo>
                    <a:pt x="161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23;p20"/>
            <p:cNvSpPr/>
            <p:nvPr/>
          </p:nvSpPr>
          <p:spPr>
            <a:xfrm>
              <a:off x="3587300" y="795100"/>
              <a:ext cx="43650" cy="60425"/>
            </a:xfrm>
            <a:custGeom>
              <a:avLst/>
              <a:gdLst/>
              <a:ahLst/>
              <a:cxnLst/>
              <a:rect l="l" t="t" r="r" b="b"/>
              <a:pathLst>
                <a:path w="1746" h="2417" extrusionOk="0">
                  <a:moveTo>
                    <a:pt x="1746" y="0"/>
                  </a:moveTo>
                  <a:cubicBezTo>
                    <a:pt x="1746" y="0"/>
                    <a:pt x="0" y="433"/>
                    <a:pt x="130" y="2416"/>
                  </a:cubicBezTo>
                  <a:lnTo>
                    <a:pt x="1746" y="1486"/>
                  </a:lnTo>
                  <a:lnTo>
                    <a:pt x="1746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924;p20"/>
            <p:cNvSpPr/>
            <p:nvPr/>
          </p:nvSpPr>
          <p:spPr>
            <a:xfrm>
              <a:off x="3630925" y="795100"/>
              <a:ext cx="29050" cy="66725"/>
            </a:xfrm>
            <a:custGeom>
              <a:avLst/>
              <a:gdLst/>
              <a:ahLst/>
              <a:cxnLst/>
              <a:rect l="l" t="t" r="r" b="b"/>
              <a:pathLst>
                <a:path w="1162" h="2669" extrusionOk="0">
                  <a:moveTo>
                    <a:pt x="1" y="0"/>
                  </a:moveTo>
                  <a:lnTo>
                    <a:pt x="1" y="1486"/>
                  </a:lnTo>
                  <a:lnTo>
                    <a:pt x="888" y="2669"/>
                  </a:lnTo>
                  <a:cubicBezTo>
                    <a:pt x="1162" y="916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925;p20"/>
            <p:cNvSpPr/>
            <p:nvPr/>
          </p:nvSpPr>
          <p:spPr>
            <a:xfrm>
              <a:off x="3611275" y="832225"/>
              <a:ext cx="30500" cy="15550"/>
            </a:xfrm>
            <a:custGeom>
              <a:avLst/>
              <a:gdLst/>
              <a:ahLst/>
              <a:cxnLst/>
              <a:rect l="l" t="t" r="r" b="b"/>
              <a:pathLst>
                <a:path w="1220" h="622" extrusionOk="0">
                  <a:moveTo>
                    <a:pt x="787" y="1"/>
                  </a:moveTo>
                  <a:lnTo>
                    <a:pt x="0" y="448"/>
                  </a:lnTo>
                  <a:cubicBezTo>
                    <a:pt x="255" y="564"/>
                    <a:pt x="529" y="621"/>
                    <a:pt x="806" y="621"/>
                  </a:cubicBezTo>
                  <a:cubicBezTo>
                    <a:pt x="944" y="621"/>
                    <a:pt x="1082" y="607"/>
                    <a:pt x="1219" y="578"/>
                  </a:cubicBezTo>
                  <a:lnTo>
                    <a:pt x="787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926;p20"/>
            <p:cNvSpPr/>
            <p:nvPr/>
          </p:nvSpPr>
          <p:spPr>
            <a:xfrm>
              <a:off x="3609825" y="814200"/>
              <a:ext cx="21125" cy="29250"/>
            </a:xfrm>
            <a:custGeom>
              <a:avLst/>
              <a:gdLst/>
              <a:ahLst/>
              <a:cxnLst/>
              <a:rect l="l" t="t" r="r" b="b"/>
              <a:pathLst>
                <a:path w="845" h="1170" extrusionOk="0">
                  <a:moveTo>
                    <a:pt x="845" y="1"/>
                  </a:moveTo>
                  <a:cubicBezTo>
                    <a:pt x="333" y="145"/>
                    <a:pt x="1" y="635"/>
                    <a:pt x="58" y="1169"/>
                  </a:cubicBezTo>
                  <a:lnTo>
                    <a:pt x="845" y="722"/>
                  </a:lnTo>
                  <a:lnTo>
                    <a:pt x="845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927;p20"/>
            <p:cNvSpPr/>
            <p:nvPr/>
          </p:nvSpPr>
          <p:spPr>
            <a:xfrm>
              <a:off x="3630925" y="814200"/>
              <a:ext cx="14275" cy="32475"/>
            </a:xfrm>
            <a:custGeom>
              <a:avLst/>
              <a:gdLst/>
              <a:ahLst/>
              <a:cxnLst/>
              <a:rect l="l" t="t" r="r" b="b"/>
              <a:pathLst>
                <a:path w="571" h="1299" extrusionOk="0">
                  <a:moveTo>
                    <a:pt x="1" y="1"/>
                  </a:moveTo>
                  <a:lnTo>
                    <a:pt x="1" y="722"/>
                  </a:lnTo>
                  <a:lnTo>
                    <a:pt x="433" y="1299"/>
                  </a:lnTo>
                  <a:cubicBezTo>
                    <a:pt x="570" y="441"/>
                    <a:pt x="1" y="1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985;p20"/>
          <p:cNvGrpSpPr/>
          <p:nvPr/>
        </p:nvGrpSpPr>
        <p:grpSpPr>
          <a:xfrm>
            <a:off x="6723688" y="2949397"/>
            <a:ext cx="422495" cy="327893"/>
            <a:chOff x="2577764" y="2194918"/>
            <a:chExt cx="422855" cy="356269"/>
          </a:xfrm>
          <a:solidFill>
            <a:schemeClr val="bg1"/>
          </a:solidFill>
        </p:grpSpPr>
        <p:grpSp>
          <p:nvGrpSpPr>
            <p:cNvPr id="131" name="Google Shape;1986;p20"/>
            <p:cNvGrpSpPr/>
            <p:nvPr/>
          </p:nvGrpSpPr>
          <p:grpSpPr>
            <a:xfrm>
              <a:off x="2577764" y="2355085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41" name="Google Shape;1987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988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989;p20"/>
            <p:cNvGrpSpPr/>
            <p:nvPr/>
          </p:nvGrpSpPr>
          <p:grpSpPr>
            <a:xfrm>
              <a:off x="2577764" y="2301696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9" name="Google Shape;1990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991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992;p20"/>
            <p:cNvGrpSpPr/>
            <p:nvPr/>
          </p:nvGrpSpPr>
          <p:grpSpPr>
            <a:xfrm>
              <a:off x="2577764" y="2248307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7" name="Google Shape;1993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994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995;p20"/>
            <p:cNvGrpSpPr/>
            <p:nvPr/>
          </p:nvGrpSpPr>
          <p:grpSpPr>
            <a:xfrm>
              <a:off x="2577764" y="2194918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5" name="Google Shape;1996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997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03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8225" y="289634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26498" y="287312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2023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64054" y="3211676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1" y="2876288"/>
            <a:ext cx="1113113" cy="301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688818" y="286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55621" y="2930400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61" y="3751603"/>
            <a:ext cx="1085556" cy="122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596164" y="36356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74" y="3207457"/>
            <a:ext cx="907223" cy="510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40963" y="32827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01665" y="400752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7%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613" y="4047871"/>
            <a:ext cx="796594" cy="269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460" y="4463392"/>
            <a:ext cx="797463" cy="2647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28358" y="442650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6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817" y="4547892"/>
            <a:ext cx="781018" cy="7810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275126" y="476912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22001" y="290389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3540274" y="288067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2024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87848" y="393874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00861" y="360019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87848" y="434608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87848" y="474648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87848" y="506810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2" y="2930400"/>
            <a:ext cx="812389" cy="22002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84641" y="28499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4054365" y="3221211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845932" y="2939935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483443" y="3232973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380764" y="3221212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66" y="3404358"/>
            <a:ext cx="1085556" cy="12212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478769" y="32884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24%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45" y="3518251"/>
            <a:ext cx="907223" cy="5103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0734" y="35935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4300" y="395106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248" y="3991413"/>
            <a:ext cx="796594" cy="26951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95" y="4406934"/>
            <a:ext cx="797463" cy="26478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70993" y="4370048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452" y="4491434"/>
            <a:ext cx="781018" cy="78101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17761" y="471266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470453" y="359150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0632" y="3910988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30483" y="4289623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530483" y="469003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530483" y="501165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6226025" y="1784058"/>
            <a:ext cx="4740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факторы конкуренции: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6226025" y="1930903"/>
            <a:ext cx="0" cy="41940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AAADFE6-C883-43E7-895D-6E152E2F2F7B}"/>
              </a:ext>
            </a:extLst>
          </p:cNvPr>
          <p:cNvSpPr/>
          <p:nvPr/>
        </p:nvSpPr>
        <p:spPr>
          <a:xfrm>
            <a:off x="374422" y="5232542"/>
            <a:ext cx="585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Доминирование 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больше не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гарантировано.</a:t>
            </a:r>
          </a:p>
          <a:p>
            <a:pPr marL="228600" indent="-228600" algn="just">
              <a:buAutoNum type="arabicPeriod"/>
              <a:defRPr/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Больше конкуренции означает более быстрые инновации, лучшие модели 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удобные инструменты.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66293" y="2242458"/>
            <a:ext cx="4791178" cy="5386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6293" y="2342485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61628" y="2253893"/>
            <a:ext cx="0" cy="527173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668345" y="2257846"/>
            <a:ext cx="463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моделей в инструменты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Meta, Google, Microsoft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362247" y="2835604"/>
            <a:ext cx="4795224" cy="55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0554" y="2943082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H="1">
            <a:off x="6653635" y="2847040"/>
            <a:ext cx="3947" cy="53372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653635" y="2833872"/>
            <a:ext cx="450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Фрагментация рынка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ИИ/ без ИИ)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6362247" y="3452739"/>
            <a:ext cx="4795224" cy="55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0554" y="3560217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3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H="1">
            <a:off x="6653635" y="3464175"/>
            <a:ext cx="3947" cy="53372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6653635" y="3451007"/>
            <a:ext cx="450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Нормированная среда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(законы, акты, ГОСТ)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oogle Shape;1916;p20"/>
          <p:cNvGrpSpPr/>
          <p:nvPr/>
        </p:nvGrpSpPr>
        <p:grpSpPr>
          <a:xfrm>
            <a:off x="6729295" y="2334678"/>
            <a:ext cx="436286" cy="368020"/>
            <a:chOff x="3506875" y="724175"/>
            <a:chExt cx="266525" cy="247450"/>
          </a:xfrm>
          <a:solidFill>
            <a:schemeClr val="bg1"/>
          </a:solidFill>
        </p:grpSpPr>
        <p:sp>
          <p:nvSpPr>
            <p:cNvPr id="119" name="Google Shape;1917;p20"/>
            <p:cNvSpPr/>
            <p:nvPr/>
          </p:nvSpPr>
          <p:spPr>
            <a:xfrm>
              <a:off x="3506875" y="724175"/>
              <a:ext cx="266525" cy="247350"/>
            </a:xfrm>
            <a:custGeom>
              <a:avLst/>
              <a:gdLst/>
              <a:ahLst/>
              <a:cxnLst/>
              <a:rect l="l" t="t" r="r" b="b"/>
              <a:pathLst>
                <a:path w="10661" h="9894" extrusionOk="0">
                  <a:moveTo>
                    <a:pt x="5323" y="0"/>
                  </a:moveTo>
                  <a:cubicBezTo>
                    <a:pt x="2945" y="0"/>
                    <a:pt x="849" y="1719"/>
                    <a:pt x="448" y="4143"/>
                  </a:cubicBezTo>
                  <a:cubicBezTo>
                    <a:pt x="0" y="6833"/>
                    <a:pt x="1825" y="9386"/>
                    <a:pt x="4523" y="9826"/>
                  </a:cubicBezTo>
                  <a:cubicBezTo>
                    <a:pt x="4798" y="9872"/>
                    <a:pt x="5071" y="9894"/>
                    <a:pt x="5340" y="9894"/>
                  </a:cubicBezTo>
                  <a:cubicBezTo>
                    <a:pt x="7717" y="9894"/>
                    <a:pt x="9812" y="8181"/>
                    <a:pt x="10213" y="5758"/>
                  </a:cubicBezTo>
                  <a:cubicBezTo>
                    <a:pt x="10660" y="3061"/>
                    <a:pt x="8836" y="515"/>
                    <a:pt x="6138" y="68"/>
                  </a:cubicBezTo>
                  <a:cubicBezTo>
                    <a:pt x="5864" y="22"/>
                    <a:pt x="5592" y="0"/>
                    <a:pt x="532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18;p20"/>
            <p:cNvSpPr/>
            <p:nvPr/>
          </p:nvSpPr>
          <p:spPr>
            <a:xfrm>
              <a:off x="3516425" y="724225"/>
              <a:ext cx="256975" cy="247400"/>
            </a:xfrm>
            <a:custGeom>
              <a:avLst/>
              <a:gdLst/>
              <a:ahLst/>
              <a:cxnLst/>
              <a:rect l="l" t="t" r="r" b="b"/>
              <a:pathLst>
                <a:path w="10279" h="9896" extrusionOk="0">
                  <a:moveTo>
                    <a:pt x="4948" y="1"/>
                  </a:moveTo>
                  <a:cubicBezTo>
                    <a:pt x="4213" y="1"/>
                    <a:pt x="3491" y="159"/>
                    <a:pt x="2828" y="477"/>
                  </a:cubicBezTo>
                  <a:cubicBezTo>
                    <a:pt x="3284" y="320"/>
                    <a:pt x="3753" y="244"/>
                    <a:pt x="4216" y="244"/>
                  </a:cubicBezTo>
                  <a:cubicBezTo>
                    <a:pt x="5482" y="244"/>
                    <a:pt x="6707" y="809"/>
                    <a:pt x="7530" y="1833"/>
                  </a:cubicBezTo>
                  <a:cubicBezTo>
                    <a:pt x="8655" y="3232"/>
                    <a:pt x="8778" y="5186"/>
                    <a:pt x="7840" y="6715"/>
                  </a:cubicBezTo>
                  <a:cubicBezTo>
                    <a:pt x="7061" y="7996"/>
                    <a:pt x="5676" y="8750"/>
                    <a:pt x="4212" y="8750"/>
                  </a:cubicBezTo>
                  <a:cubicBezTo>
                    <a:pt x="3928" y="8750"/>
                    <a:pt x="3641" y="8722"/>
                    <a:pt x="3354" y="8663"/>
                  </a:cubicBezTo>
                  <a:cubicBezTo>
                    <a:pt x="1602" y="8302"/>
                    <a:pt x="260" y="6881"/>
                    <a:pt x="0" y="5107"/>
                  </a:cubicBezTo>
                  <a:lnTo>
                    <a:pt x="0" y="5107"/>
                  </a:lnTo>
                  <a:cubicBezTo>
                    <a:pt x="65" y="7091"/>
                    <a:pt x="1313" y="8843"/>
                    <a:pt x="3167" y="9564"/>
                  </a:cubicBezTo>
                  <a:cubicBezTo>
                    <a:pt x="3746" y="9787"/>
                    <a:pt x="4349" y="9896"/>
                    <a:pt x="4946" y="9896"/>
                  </a:cubicBezTo>
                  <a:cubicBezTo>
                    <a:pt x="6261" y="9896"/>
                    <a:pt x="7549" y="9371"/>
                    <a:pt x="8497" y="8389"/>
                  </a:cubicBezTo>
                  <a:cubicBezTo>
                    <a:pt x="9881" y="6961"/>
                    <a:pt x="10278" y="4847"/>
                    <a:pt x="9499" y="3016"/>
                  </a:cubicBezTo>
                  <a:cubicBezTo>
                    <a:pt x="8727" y="1191"/>
                    <a:pt x="6932" y="1"/>
                    <a:pt x="4948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19;p20"/>
            <p:cNvSpPr/>
            <p:nvPr/>
          </p:nvSpPr>
          <p:spPr>
            <a:xfrm>
              <a:off x="3558800" y="832225"/>
              <a:ext cx="111450" cy="57175"/>
            </a:xfrm>
            <a:custGeom>
              <a:avLst/>
              <a:gdLst/>
              <a:ahLst/>
              <a:cxnLst/>
              <a:rect l="l" t="t" r="r" b="b"/>
              <a:pathLst>
                <a:path w="4458" h="2287" extrusionOk="0">
                  <a:moveTo>
                    <a:pt x="2886" y="1"/>
                  </a:moveTo>
                  <a:lnTo>
                    <a:pt x="1" y="1660"/>
                  </a:lnTo>
                  <a:cubicBezTo>
                    <a:pt x="1" y="1660"/>
                    <a:pt x="1290" y="2287"/>
                    <a:pt x="2977" y="2287"/>
                  </a:cubicBezTo>
                  <a:cubicBezTo>
                    <a:pt x="3446" y="2287"/>
                    <a:pt x="3946" y="2238"/>
                    <a:pt x="4458" y="2114"/>
                  </a:cubicBezTo>
                  <a:lnTo>
                    <a:pt x="288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20;p20"/>
            <p:cNvSpPr/>
            <p:nvPr/>
          </p:nvSpPr>
          <p:spPr>
            <a:xfrm>
              <a:off x="3553225" y="766250"/>
              <a:ext cx="77725" cy="107475"/>
            </a:xfrm>
            <a:custGeom>
              <a:avLst/>
              <a:gdLst/>
              <a:ahLst/>
              <a:cxnLst/>
              <a:rect l="l" t="t" r="r" b="b"/>
              <a:pathLst>
                <a:path w="3109" h="4299" extrusionOk="0">
                  <a:moveTo>
                    <a:pt x="3109" y="0"/>
                  </a:moveTo>
                  <a:cubicBezTo>
                    <a:pt x="3109" y="0"/>
                    <a:pt x="0" y="765"/>
                    <a:pt x="224" y="4299"/>
                  </a:cubicBezTo>
                  <a:lnTo>
                    <a:pt x="3109" y="2640"/>
                  </a:lnTo>
                  <a:lnTo>
                    <a:pt x="3109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21;p20"/>
            <p:cNvSpPr/>
            <p:nvPr/>
          </p:nvSpPr>
          <p:spPr>
            <a:xfrm>
              <a:off x="3630925" y="766250"/>
              <a:ext cx="51775" cy="118850"/>
            </a:xfrm>
            <a:custGeom>
              <a:avLst/>
              <a:gdLst/>
              <a:ahLst/>
              <a:cxnLst/>
              <a:rect l="l" t="t" r="r" b="b"/>
              <a:pathLst>
                <a:path w="2071" h="4754" extrusionOk="0">
                  <a:moveTo>
                    <a:pt x="1" y="0"/>
                  </a:moveTo>
                  <a:lnTo>
                    <a:pt x="1" y="2633"/>
                  </a:lnTo>
                  <a:lnTo>
                    <a:pt x="1573" y="4753"/>
                  </a:lnTo>
                  <a:cubicBezTo>
                    <a:pt x="2071" y="1623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22;p20"/>
            <p:cNvSpPr/>
            <p:nvPr/>
          </p:nvSpPr>
          <p:spPr>
            <a:xfrm>
              <a:off x="3590550" y="832225"/>
              <a:ext cx="62575" cy="32075"/>
            </a:xfrm>
            <a:custGeom>
              <a:avLst/>
              <a:gdLst/>
              <a:ahLst/>
              <a:cxnLst/>
              <a:rect l="l" t="t" r="r" b="b"/>
              <a:pathLst>
                <a:path w="2503" h="1283" extrusionOk="0">
                  <a:moveTo>
                    <a:pt x="1616" y="1"/>
                  </a:moveTo>
                  <a:lnTo>
                    <a:pt x="0" y="931"/>
                  </a:lnTo>
                  <a:cubicBezTo>
                    <a:pt x="0" y="931"/>
                    <a:pt x="721" y="1283"/>
                    <a:pt x="1664" y="1283"/>
                  </a:cubicBezTo>
                  <a:cubicBezTo>
                    <a:pt x="1930" y="1283"/>
                    <a:pt x="2213" y="1255"/>
                    <a:pt x="2503" y="1184"/>
                  </a:cubicBezTo>
                  <a:lnTo>
                    <a:pt x="161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23;p20"/>
            <p:cNvSpPr/>
            <p:nvPr/>
          </p:nvSpPr>
          <p:spPr>
            <a:xfrm>
              <a:off x="3587300" y="795100"/>
              <a:ext cx="43650" cy="60425"/>
            </a:xfrm>
            <a:custGeom>
              <a:avLst/>
              <a:gdLst/>
              <a:ahLst/>
              <a:cxnLst/>
              <a:rect l="l" t="t" r="r" b="b"/>
              <a:pathLst>
                <a:path w="1746" h="2417" extrusionOk="0">
                  <a:moveTo>
                    <a:pt x="1746" y="0"/>
                  </a:moveTo>
                  <a:cubicBezTo>
                    <a:pt x="1746" y="0"/>
                    <a:pt x="0" y="433"/>
                    <a:pt x="130" y="2416"/>
                  </a:cubicBezTo>
                  <a:lnTo>
                    <a:pt x="1746" y="1486"/>
                  </a:lnTo>
                  <a:lnTo>
                    <a:pt x="1746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924;p20"/>
            <p:cNvSpPr/>
            <p:nvPr/>
          </p:nvSpPr>
          <p:spPr>
            <a:xfrm>
              <a:off x="3630925" y="795100"/>
              <a:ext cx="29050" cy="66725"/>
            </a:xfrm>
            <a:custGeom>
              <a:avLst/>
              <a:gdLst/>
              <a:ahLst/>
              <a:cxnLst/>
              <a:rect l="l" t="t" r="r" b="b"/>
              <a:pathLst>
                <a:path w="1162" h="2669" extrusionOk="0">
                  <a:moveTo>
                    <a:pt x="1" y="0"/>
                  </a:moveTo>
                  <a:lnTo>
                    <a:pt x="1" y="1486"/>
                  </a:lnTo>
                  <a:lnTo>
                    <a:pt x="888" y="2669"/>
                  </a:lnTo>
                  <a:cubicBezTo>
                    <a:pt x="1162" y="916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925;p20"/>
            <p:cNvSpPr/>
            <p:nvPr/>
          </p:nvSpPr>
          <p:spPr>
            <a:xfrm>
              <a:off x="3611275" y="832225"/>
              <a:ext cx="30500" cy="15550"/>
            </a:xfrm>
            <a:custGeom>
              <a:avLst/>
              <a:gdLst/>
              <a:ahLst/>
              <a:cxnLst/>
              <a:rect l="l" t="t" r="r" b="b"/>
              <a:pathLst>
                <a:path w="1220" h="622" extrusionOk="0">
                  <a:moveTo>
                    <a:pt x="787" y="1"/>
                  </a:moveTo>
                  <a:lnTo>
                    <a:pt x="0" y="448"/>
                  </a:lnTo>
                  <a:cubicBezTo>
                    <a:pt x="255" y="564"/>
                    <a:pt x="529" y="621"/>
                    <a:pt x="806" y="621"/>
                  </a:cubicBezTo>
                  <a:cubicBezTo>
                    <a:pt x="944" y="621"/>
                    <a:pt x="1082" y="607"/>
                    <a:pt x="1219" y="578"/>
                  </a:cubicBezTo>
                  <a:lnTo>
                    <a:pt x="787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926;p20"/>
            <p:cNvSpPr/>
            <p:nvPr/>
          </p:nvSpPr>
          <p:spPr>
            <a:xfrm>
              <a:off x="3609825" y="814200"/>
              <a:ext cx="21125" cy="29250"/>
            </a:xfrm>
            <a:custGeom>
              <a:avLst/>
              <a:gdLst/>
              <a:ahLst/>
              <a:cxnLst/>
              <a:rect l="l" t="t" r="r" b="b"/>
              <a:pathLst>
                <a:path w="845" h="1170" extrusionOk="0">
                  <a:moveTo>
                    <a:pt x="845" y="1"/>
                  </a:moveTo>
                  <a:cubicBezTo>
                    <a:pt x="333" y="145"/>
                    <a:pt x="1" y="635"/>
                    <a:pt x="58" y="1169"/>
                  </a:cubicBezTo>
                  <a:lnTo>
                    <a:pt x="845" y="722"/>
                  </a:lnTo>
                  <a:lnTo>
                    <a:pt x="845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927;p20"/>
            <p:cNvSpPr/>
            <p:nvPr/>
          </p:nvSpPr>
          <p:spPr>
            <a:xfrm>
              <a:off x="3630925" y="814200"/>
              <a:ext cx="14275" cy="32475"/>
            </a:xfrm>
            <a:custGeom>
              <a:avLst/>
              <a:gdLst/>
              <a:ahLst/>
              <a:cxnLst/>
              <a:rect l="l" t="t" r="r" b="b"/>
              <a:pathLst>
                <a:path w="571" h="1299" extrusionOk="0">
                  <a:moveTo>
                    <a:pt x="1" y="1"/>
                  </a:moveTo>
                  <a:lnTo>
                    <a:pt x="1" y="722"/>
                  </a:lnTo>
                  <a:lnTo>
                    <a:pt x="433" y="1299"/>
                  </a:lnTo>
                  <a:cubicBezTo>
                    <a:pt x="570" y="441"/>
                    <a:pt x="1" y="1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985;p20"/>
          <p:cNvGrpSpPr/>
          <p:nvPr/>
        </p:nvGrpSpPr>
        <p:grpSpPr>
          <a:xfrm>
            <a:off x="6723688" y="2949397"/>
            <a:ext cx="422495" cy="327893"/>
            <a:chOff x="2577764" y="2194918"/>
            <a:chExt cx="422855" cy="356269"/>
          </a:xfrm>
          <a:solidFill>
            <a:schemeClr val="bg1"/>
          </a:solidFill>
        </p:grpSpPr>
        <p:grpSp>
          <p:nvGrpSpPr>
            <p:cNvPr id="131" name="Google Shape;1986;p20"/>
            <p:cNvGrpSpPr/>
            <p:nvPr/>
          </p:nvGrpSpPr>
          <p:grpSpPr>
            <a:xfrm>
              <a:off x="2577764" y="2355085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41" name="Google Shape;1987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988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989;p20"/>
            <p:cNvGrpSpPr/>
            <p:nvPr/>
          </p:nvGrpSpPr>
          <p:grpSpPr>
            <a:xfrm>
              <a:off x="2577764" y="2301696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9" name="Google Shape;1990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991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992;p20"/>
            <p:cNvGrpSpPr/>
            <p:nvPr/>
          </p:nvGrpSpPr>
          <p:grpSpPr>
            <a:xfrm>
              <a:off x="2577764" y="2248307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7" name="Google Shape;1993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994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995;p20"/>
            <p:cNvGrpSpPr/>
            <p:nvPr/>
          </p:nvGrpSpPr>
          <p:grpSpPr>
            <a:xfrm>
              <a:off x="2577764" y="2194918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5" name="Google Shape;1996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997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6211;p25"/>
          <p:cNvSpPr/>
          <p:nvPr/>
        </p:nvSpPr>
        <p:spPr>
          <a:xfrm>
            <a:off x="6752051" y="3537680"/>
            <a:ext cx="337038" cy="343537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4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dirty="0" smtClean="0"/>
              <a:t>ЛАНДШАФТ ИСКУССТВЕННОГО ИНТЕЛЛЕКТА</a:t>
            </a:r>
            <a:endParaRPr lang="ru-RU" sz="2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725" y="2411735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4101443" y="232395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100%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1197998" y="2388513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2020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24" y="2174965"/>
            <a:ext cx="1829719" cy="4955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336775" y="1784058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Изменения рынка:</a:t>
            </a:r>
            <a:endParaRPr lang="ru-RU" sz="1600" b="1" spc="1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4942" y="2722868"/>
            <a:ext cx="3466707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8225" y="289634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26498" y="287312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2023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464054" y="3211676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1" y="2876288"/>
            <a:ext cx="1113113" cy="301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688818" y="286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50%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55621" y="2930400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61" y="3751603"/>
            <a:ext cx="1085556" cy="1221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596164" y="36356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874" y="3207457"/>
            <a:ext cx="907223" cy="510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40963" y="32827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01665" y="400752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7%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613" y="4047871"/>
            <a:ext cx="796594" cy="269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460" y="4463392"/>
            <a:ext cx="797463" cy="2647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328358" y="442650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6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817" y="4547892"/>
            <a:ext cx="781018" cy="7810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2275126" y="4769124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22001" y="2903894"/>
            <a:ext cx="1000617" cy="315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3540274" y="2880672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2024 г.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587848" y="393874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00861" y="360019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87848" y="434608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87848" y="474648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587848" y="5068109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521649" y="2445791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32" y="2930400"/>
            <a:ext cx="812389" cy="22002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84641" y="28499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34%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4054365" y="3221211"/>
            <a:ext cx="1791567" cy="1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845932" y="2939935"/>
            <a:ext cx="0" cy="28127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483443" y="3232973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4380764" y="3221212"/>
            <a:ext cx="0" cy="1835136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66" y="3404358"/>
            <a:ext cx="1085556" cy="12212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478769" y="32884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24%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45" y="3518251"/>
            <a:ext cx="907223" cy="5103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0734" y="35935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16%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44300" y="395106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12%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248" y="3991413"/>
            <a:ext cx="796594" cy="26951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95" y="4406934"/>
            <a:ext cx="797463" cy="26478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70993" y="4370048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5%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452" y="4491434"/>
            <a:ext cx="781018" cy="78101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5217761" y="471266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</a:t>
            </a:r>
            <a:r>
              <a:rPr lang="ru-RU" sz="1600" b="1" dirty="0" smtClean="0">
                <a:solidFill>
                  <a:srgbClr val="00B050"/>
                </a:solidFill>
              </a:rPr>
              <a:t>%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4470453" y="3591504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500632" y="3910988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30483" y="4289623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530483" y="469003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530483" y="5011651"/>
            <a:ext cx="1075171" cy="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9C537EC-0010-4E2F-8D25-C202A35CCAE6}"/>
              </a:ext>
            </a:extLst>
          </p:cNvPr>
          <p:cNvSpPr/>
          <p:nvPr/>
        </p:nvSpPr>
        <p:spPr>
          <a:xfrm>
            <a:off x="6226025" y="1784058"/>
            <a:ext cx="4740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100" dirty="0" smtClean="0">
                <a:solidFill>
                  <a:srgbClr val="4F81BD">
                    <a:lumMod val="50000"/>
                  </a:srgbClr>
                </a:solidFill>
              </a:rPr>
              <a:t>Основные факторы конкуренции: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792EC58F-85B2-4560-8763-D16CA8564DD6}"/>
              </a:ext>
            </a:extLst>
          </p:cNvPr>
          <p:cNvCxnSpPr>
            <a:cxnSpLocks/>
          </p:cNvCxnSpPr>
          <p:nvPr/>
        </p:nvCxnSpPr>
        <p:spPr>
          <a:xfrm>
            <a:off x="6226025" y="1930903"/>
            <a:ext cx="0" cy="41940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AAADFE6-C883-43E7-895D-6E152E2F2F7B}"/>
              </a:ext>
            </a:extLst>
          </p:cNvPr>
          <p:cNvSpPr/>
          <p:nvPr/>
        </p:nvSpPr>
        <p:spPr>
          <a:xfrm>
            <a:off x="374422" y="5232542"/>
            <a:ext cx="585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Доминирование 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больше не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гарантировано.</a:t>
            </a:r>
          </a:p>
          <a:p>
            <a:pPr marL="228600" indent="-228600" algn="just">
              <a:buAutoNum type="arabicPeriod"/>
              <a:defRPr/>
            </a:pP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Больше конкуренции означает более быстрые инновации, лучшие модели 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удобные инструменты.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366293" y="2242458"/>
            <a:ext cx="4791178" cy="5386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6293" y="2342485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61628" y="2253893"/>
            <a:ext cx="0" cy="527173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668345" y="2257846"/>
            <a:ext cx="463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моделей в инструменты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Meta, Google, Microsoft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362247" y="2835604"/>
            <a:ext cx="4795224" cy="55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0554" y="2943082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2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H="1">
            <a:off x="6653635" y="2847040"/>
            <a:ext cx="3947" cy="53372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653635" y="2833872"/>
            <a:ext cx="450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Фрагментация рынка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ИИ/ без ИИ)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6362247" y="3452739"/>
            <a:ext cx="4795224" cy="55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0554" y="3560217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3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H="1">
            <a:off x="6653635" y="3464175"/>
            <a:ext cx="3947" cy="533720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6653635" y="3451007"/>
            <a:ext cx="450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Нормированная среда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(законы, акты, ГОСТ)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352002" y="4067224"/>
            <a:ext cx="4792443" cy="7604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3D00BDB-45B4-448E-BD34-79AD5987A60F}"/>
              </a:ext>
            </a:extLst>
          </p:cNvPr>
          <p:cNvSpPr txBox="1"/>
          <p:nvPr/>
        </p:nvSpPr>
        <p:spPr bwMode="auto">
          <a:xfrm>
            <a:off x="6366928" y="4275875"/>
            <a:ext cx="41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4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>
            <a:off x="6643390" y="4078660"/>
            <a:ext cx="3948" cy="749015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7000514" y="4065492"/>
            <a:ext cx="427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скачек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(минимизация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галлюцинаций, сокращении задержек 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адаптивность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реальном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oogle Shape;1916;p20"/>
          <p:cNvGrpSpPr/>
          <p:nvPr/>
        </p:nvGrpSpPr>
        <p:grpSpPr>
          <a:xfrm>
            <a:off x="6729295" y="2334678"/>
            <a:ext cx="436286" cy="368020"/>
            <a:chOff x="3506875" y="724175"/>
            <a:chExt cx="266525" cy="247450"/>
          </a:xfrm>
          <a:solidFill>
            <a:schemeClr val="bg1"/>
          </a:solidFill>
        </p:grpSpPr>
        <p:sp>
          <p:nvSpPr>
            <p:cNvPr id="119" name="Google Shape;1917;p20"/>
            <p:cNvSpPr/>
            <p:nvPr/>
          </p:nvSpPr>
          <p:spPr>
            <a:xfrm>
              <a:off x="3506875" y="724175"/>
              <a:ext cx="266525" cy="247350"/>
            </a:xfrm>
            <a:custGeom>
              <a:avLst/>
              <a:gdLst/>
              <a:ahLst/>
              <a:cxnLst/>
              <a:rect l="l" t="t" r="r" b="b"/>
              <a:pathLst>
                <a:path w="10661" h="9894" extrusionOk="0">
                  <a:moveTo>
                    <a:pt x="5323" y="0"/>
                  </a:moveTo>
                  <a:cubicBezTo>
                    <a:pt x="2945" y="0"/>
                    <a:pt x="849" y="1719"/>
                    <a:pt x="448" y="4143"/>
                  </a:cubicBezTo>
                  <a:cubicBezTo>
                    <a:pt x="0" y="6833"/>
                    <a:pt x="1825" y="9386"/>
                    <a:pt x="4523" y="9826"/>
                  </a:cubicBezTo>
                  <a:cubicBezTo>
                    <a:pt x="4798" y="9872"/>
                    <a:pt x="5071" y="9894"/>
                    <a:pt x="5340" y="9894"/>
                  </a:cubicBezTo>
                  <a:cubicBezTo>
                    <a:pt x="7717" y="9894"/>
                    <a:pt x="9812" y="8181"/>
                    <a:pt x="10213" y="5758"/>
                  </a:cubicBezTo>
                  <a:cubicBezTo>
                    <a:pt x="10660" y="3061"/>
                    <a:pt x="8836" y="515"/>
                    <a:pt x="6138" y="68"/>
                  </a:cubicBezTo>
                  <a:cubicBezTo>
                    <a:pt x="5864" y="22"/>
                    <a:pt x="5592" y="0"/>
                    <a:pt x="532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18;p20"/>
            <p:cNvSpPr/>
            <p:nvPr/>
          </p:nvSpPr>
          <p:spPr>
            <a:xfrm>
              <a:off x="3516425" y="724225"/>
              <a:ext cx="256975" cy="247400"/>
            </a:xfrm>
            <a:custGeom>
              <a:avLst/>
              <a:gdLst/>
              <a:ahLst/>
              <a:cxnLst/>
              <a:rect l="l" t="t" r="r" b="b"/>
              <a:pathLst>
                <a:path w="10279" h="9896" extrusionOk="0">
                  <a:moveTo>
                    <a:pt x="4948" y="1"/>
                  </a:moveTo>
                  <a:cubicBezTo>
                    <a:pt x="4213" y="1"/>
                    <a:pt x="3491" y="159"/>
                    <a:pt x="2828" y="477"/>
                  </a:cubicBezTo>
                  <a:cubicBezTo>
                    <a:pt x="3284" y="320"/>
                    <a:pt x="3753" y="244"/>
                    <a:pt x="4216" y="244"/>
                  </a:cubicBezTo>
                  <a:cubicBezTo>
                    <a:pt x="5482" y="244"/>
                    <a:pt x="6707" y="809"/>
                    <a:pt x="7530" y="1833"/>
                  </a:cubicBezTo>
                  <a:cubicBezTo>
                    <a:pt x="8655" y="3232"/>
                    <a:pt x="8778" y="5186"/>
                    <a:pt x="7840" y="6715"/>
                  </a:cubicBezTo>
                  <a:cubicBezTo>
                    <a:pt x="7061" y="7996"/>
                    <a:pt x="5676" y="8750"/>
                    <a:pt x="4212" y="8750"/>
                  </a:cubicBezTo>
                  <a:cubicBezTo>
                    <a:pt x="3928" y="8750"/>
                    <a:pt x="3641" y="8722"/>
                    <a:pt x="3354" y="8663"/>
                  </a:cubicBezTo>
                  <a:cubicBezTo>
                    <a:pt x="1602" y="8302"/>
                    <a:pt x="260" y="6881"/>
                    <a:pt x="0" y="5107"/>
                  </a:cubicBezTo>
                  <a:lnTo>
                    <a:pt x="0" y="5107"/>
                  </a:lnTo>
                  <a:cubicBezTo>
                    <a:pt x="65" y="7091"/>
                    <a:pt x="1313" y="8843"/>
                    <a:pt x="3167" y="9564"/>
                  </a:cubicBezTo>
                  <a:cubicBezTo>
                    <a:pt x="3746" y="9787"/>
                    <a:pt x="4349" y="9896"/>
                    <a:pt x="4946" y="9896"/>
                  </a:cubicBezTo>
                  <a:cubicBezTo>
                    <a:pt x="6261" y="9896"/>
                    <a:pt x="7549" y="9371"/>
                    <a:pt x="8497" y="8389"/>
                  </a:cubicBezTo>
                  <a:cubicBezTo>
                    <a:pt x="9881" y="6961"/>
                    <a:pt x="10278" y="4847"/>
                    <a:pt x="9499" y="3016"/>
                  </a:cubicBezTo>
                  <a:cubicBezTo>
                    <a:pt x="8727" y="1191"/>
                    <a:pt x="6932" y="1"/>
                    <a:pt x="4948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19;p20"/>
            <p:cNvSpPr/>
            <p:nvPr/>
          </p:nvSpPr>
          <p:spPr>
            <a:xfrm>
              <a:off x="3558800" y="832225"/>
              <a:ext cx="111450" cy="57175"/>
            </a:xfrm>
            <a:custGeom>
              <a:avLst/>
              <a:gdLst/>
              <a:ahLst/>
              <a:cxnLst/>
              <a:rect l="l" t="t" r="r" b="b"/>
              <a:pathLst>
                <a:path w="4458" h="2287" extrusionOk="0">
                  <a:moveTo>
                    <a:pt x="2886" y="1"/>
                  </a:moveTo>
                  <a:lnTo>
                    <a:pt x="1" y="1660"/>
                  </a:lnTo>
                  <a:cubicBezTo>
                    <a:pt x="1" y="1660"/>
                    <a:pt x="1290" y="2287"/>
                    <a:pt x="2977" y="2287"/>
                  </a:cubicBezTo>
                  <a:cubicBezTo>
                    <a:pt x="3446" y="2287"/>
                    <a:pt x="3946" y="2238"/>
                    <a:pt x="4458" y="2114"/>
                  </a:cubicBezTo>
                  <a:lnTo>
                    <a:pt x="288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20;p20"/>
            <p:cNvSpPr/>
            <p:nvPr/>
          </p:nvSpPr>
          <p:spPr>
            <a:xfrm>
              <a:off x="3553225" y="766250"/>
              <a:ext cx="77725" cy="107475"/>
            </a:xfrm>
            <a:custGeom>
              <a:avLst/>
              <a:gdLst/>
              <a:ahLst/>
              <a:cxnLst/>
              <a:rect l="l" t="t" r="r" b="b"/>
              <a:pathLst>
                <a:path w="3109" h="4299" extrusionOk="0">
                  <a:moveTo>
                    <a:pt x="3109" y="0"/>
                  </a:moveTo>
                  <a:cubicBezTo>
                    <a:pt x="3109" y="0"/>
                    <a:pt x="0" y="765"/>
                    <a:pt x="224" y="4299"/>
                  </a:cubicBezTo>
                  <a:lnTo>
                    <a:pt x="3109" y="2640"/>
                  </a:lnTo>
                  <a:lnTo>
                    <a:pt x="3109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21;p20"/>
            <p:cNvSpPr/>
            <p:nvPr/>
          </p:nvSpPr>
          <p:spPr>
            <a:xfrm>
              <a:off x="3630925" y="766250"/>
              <a:ext cx="51775" cy="118850"/>
            </a:xfrm>
            <a:custGeom>
              <a:avLst/>
              <a:gdLst/>
              <a:ahLst/>
              <a:cxnLst/>
              <a:rect l="l" t="t" r="r" b="b"/>
              <a:pathLst>
                <a:path w="2071" h="4754" extrusionOk="0">
                  <a:moveTo>
                    <a:pt x="1" y="0"/>
                  </a:moveTo>
                  <a:lnTo>
                    <a:pt x="1" y="2633"/>
                  </a:lnTo>
                  <a:lnTo>
                    <a:pt x="1573" y="4753"/>
                  </a:lnTo>
                  <a:cubicBezTo>
                    <a:pt x="2071" y="1623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22;p20"/>
            <p:cNvSpPr/>
            <p:nvPr/>
          </p:nvSpPr>
          <p:spPr>
            <a:xfrm>
              <a:off x="3590550" y="832225"/>
              <a:ext cx="62575" cy="32075"/>
            </a:xfrm>
            <a:custGeom>
              <a:avLst/>
              <a:gdLst/>
              <a:ahLst/>
              <a:cxnLst/>
              <a:rect l="l" t="t" r="r" b="b"/>
              <a:pathLst>
                <a:path w="2503" h="1283" extrusionOk="0">
                  <a:moveTo>
                    <a:pt x="1616" y="1"/>
                  </a:moveTo>
                  <a:lnTo>
                    <a:pt x="0" y="931"/>
                  </a:lnTo>
                  <a:cubicBezTo>
                    <a:pt x="0" y="931"/>
                    <a:pt x="721" y="1283"/>
                    <a:pt x="1664" y="1283"/>
                  </a:cubicBezTo>
                  <a:cubicBezTo>
                    <a:pt x="1930" y="1283"/>
                    <a:pt x="2213" y="1255"/>
                    <a:pt x="2503" y="1184"/>
                  </a:cubicBezTo>
                  <a:lnTo>
                    <a:pt x="1616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23;p20"/>
            <p:cNvSpPr/>
            <p:nvPr/>
          </p:nvSpPr>
          <p:spPr>
            <a:xfrm>
              <a:off x="3587300" y="795100"/>
              <a:ext cx="43650" cy="60425"/>
            </a:xfrm>
            <a:custGeom>
              <a:avLst/>
              <a:gdLst/>
              <a:ahLst/>
              <a:cxnLst/>
              <a:rect l="l" t="t" r="r" b="b"/>
              <a:pathLst>
                <a:path w="1746" h="2417" extrusionOk="0">
                  <a:moveTo>
                    <a:pt x="1746" y="0"/>
                  </a:moveTo>
                  <a:cubicBezTo>
                    <a:pt x="1746" y="0"/>
                    <a:pt x="0" y="433"/>
                    <a:pt x="130" y="2416"/>
                  </a:cubicBezTo>
                  <a:lnTo>
                    <a:pt x="1746" y="1486"/>
                  </a:lnTo>
                  <a:lnTo>
                    <a:pt x="1746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924;p20"/>
            <p:cNvSpPr/>
            <p:nvPr/>
          </p:nvSpPr>
          <p:spPr>
            <a:xfrm>
              <a:off x="3630925" y="795100"/>
              <a:ext cx="29050" cy="66725"/>
            </a:xfrm>
            <a:custGeom>
              <a:avLst/>
              <a:gdLst/>
              <a:ahLst/>
              <a:cxnLst/>
              <a:rect l="l" t="t" r="r" b="b"/>
              <a:pathLst>
                <a:path w="1162" h="2669" extrusionOk="0">
                  <a:moveTo>
                    <a:pt x="1" y="0"/>
                  </a:moveTo>
                  <a:lnTo>
                    <a:pt x="1" y="1486"/>
                  </a:lnTo>
                  <a:lnTo>
                    <a:pt x="888" y="2669"/>
                  </a:lnTo>
                  <a:cubicBezTo>
                    <a:pt x="1162" y="916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925;p20"/>
            <p:cNvSpPr/>
            <p:nvPr/>
          </p:nvSpPr>
          <p:spPr>
            <a:xfrm>
              <a:off x="3611275" y="832225"/>
              <a:ext cx="30500" cy="15550"/>
            </a:xfrm>
            <a:custGeom>
              <a:avLst/>
              <a:gdLst/>
              <a:ahLst/>
              <a:cxnLst/>
              <a:rect l="l" t="t" r="r" b="b"/>
              <a:pathLst>
                <a:path w="1220" h="622" extrusionOk="0">
                  <a:moveTo>
                    <a:pt x="787" y="1"/>
                  </a:moveTo>
                  <a:lnTo>
                    <a:pt x="0" y="448"/>
                  </a:lnTo>
                  <a:cubicBezTo>
                    <a:pt x="255" y="564"/>
                    <a:pt x="529" y="621"/>
                    <a:pt x="806" y="621"/>
                  </a:cubicBezTo>
                  <a:cubicBezTo>
                    <a:pt x="944" y="621"/>
                    <a:pt x="1082" y="607"/>
                    <a:pt x="1219" y="578"/>
                  </a:cubicBezTo>
                  <a:lnTo>
                    <a:pt x="787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926;p20"/>
            <p:cNvSpPr/>
            <p:nvPr/>
          </p:nvSpPr>
          <p:spPr>
            <a:xfrm>
              <a:off x="3609825" y="814200"/>
              <a:ext cx="21125" cy="29250"/>
            </a:xfrm>
            <a:custGeom>
              <a:avLst/>
              <a:gdLst/>
              <a:ahLst/>
              <a:cxnLst/>
              <a:rect l="l" t="t" r="r" b="b"/>
              <a:pathLst>
                <a:path w="845" h="1170" extrusionOk="0">
                  <a:moveTo>
                    <a:pt x="845" y="1"/>
                  </a:moveTo>
                  <a:cubicBezTo>
                    <a:pt x="333" y="145"/>
                    <a:pt x="1" y="635"/>
                    <a:pt x="58" y="1169"/>
                  </a:cubicBezTo>
                  <a:lnTo>
                    <a:pt x="845" y="722"/>
                  </a:lnTo>
                  <a:lnTo>
                    <a:pt x="845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927;p20"/>
            <p:cNvSpPr/>
            <p:nvPr/>
          </p:nvSpPr>
          <p:spPr>
            <a:xfrm>
              <a:off x="3630925" y="814200"/>
              <a:ext cx="14275" cy="32475"/>
            </a:xfrm>
            <a:custGeom>
              <a:avLst/>
              <a:gdLst/>
              <a:ahLst/>
              <a:cxnLst/>
              <a:rect l="l" t="t" r="r" b="b"/>
              <a:pathLst>
                <a:path w="571" h="1299" extrusionOk="0">
                  <a:moveTo>
                    <a:pt x="1" y="1"/>
                  </a:moveTo>
                  <a:lnTo>
                    <a:pt x="1" y="722"/>
                  </a:lnTo>
                  <a:lnTo>
                    <a:pt x="433" y="1299"/>
                  </a:lnTo>
                  <a:cubicBezTo>
                    <a:pt x="570" y="441"/>
                    <a:pt x="1" y="1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985;p20"/>
          <p:cNvGrpSpPr/>
          <p:nvPr/>
        </p:nvGrpSpPr>
        <p:grpSpPr>
          <a:xfrm>
            <a:off x="6723688" y="2949397"/>
            <a:ext cx="422495" cy="327893"/>
            <a:chOff x="2577764" y="2194918"/>
            <a:chExt cx="422855" cy="356269"/>
          </a:xfrm>
          <a:solidFill>
            <a:schemeClr val="bg1"/>
          </a:solidFill>
        </p:grpSpPr>
        <p:grpSp>
          <p:nvGrpSpPr>
            <p:cNvPr id="131" name="Google Shape;1986;p20"/>
            <p:cNvGrpSpPr/>
            <p:nvPr/>
          </p:nvGrpSpPr>
          <p:grpSpPr>
            <a:xfrm>
              <a:off x="2577764" y="2355085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41" name="Google Shape;1987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988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989;p20"/>
            <p:cNvGrpSpPr/>
            <p:nvPr/>
          </p:nvGrpSpPr>
          <p:grpSpPr>
            <a:xfrm>
              <a:off x="2577764" y="2301696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9" name="Google Shape;1990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991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992;p20"/>
            <p:cNvGrpSpPr/>
            <p:nvPr/>
          </p:nvGrpSpPr>
          <p:grpSpPr>
            <a:xfrm>
              <a:off x="2577764" y="2248307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7" name="Google Shape;1993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994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995;p20"/>
            <p:cNvGrpSpPr/>
            <p:nvPr/>
          </p:nvGrpSpPr>
          <p:grpSpPr>
            <a:xfrm>
              <a:off x="2577764" y="2194918"/>
              <a:ext cx="422855" cy="196102"/>
              <a:chOff x="1957711" y="1893712"/>
              <a:chExt cx="429818" cy="199311"/>
            </a:xfrm>
            <a:grpFill/>
          </p:grpSpPr>
          <p:sp>
            <p:nvSpPr>
              <p:cNvPr id="135" name="Google Shape;1996;p20"/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997;p20"/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6211;p25"/>
          <p:cNvSpPr/>
          <p:nvPr/>
        </p:nvSpPr>
        <p:spPr>
          <a:xfrm>
            <a:off x="6752051" y="3537680"/>
            <a:ext cx="337038" cy="343537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4498;p21"/>
          <p:cNvGrpSpPr/>
          <p:nvPr/>
        </p:nvGrpSpPr>
        <p:grpSpPr>
          <a:xfrm>
            <a:off x="6771631" y="4268743"/>
            <a:ext cx="393950" cy="332162"/>
            <a:chOff x="2081650" y="2050750"/>
            <a:chExt cx="483125" cy="424625"/>
          </a:xfrm>
          <a:solidFill>
            <a:srgbClr val="0070C0"/>
          </a:solidFill>
        </p:grpSpPr>
        <p:sp>
          <p:nvSpPr>
            <p:cNvPr id="145" name="Google Shape;4499;p21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4500;p21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4501;p21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4502;p21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4503;p21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4504;p21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4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40047</TotalTime>
  <Words>3959</Words>
  <Application>Microsoft Office PowerPoint</Application>
  <PresentationFormat>Широкоэкранный</PresentationFormat>
  <Paragraphs>1430</Paragraphs>
  <Slides>51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62" baseType="lpstr">
      <vt:lpstr>Arial</vt:lpstr>
      <vt:lpstr>Calibri</vt:lpstr>
      <vt:lpstr>DejaVu Sans</vt:lpstr>
      <vt:lpstr>Georgia</vt:lpstr>
      <vt:lpstr>Manrope</vt:lpstr>
      <vt:lpstr>sohne</vt:lpstr>
      <vt:lpstr>Symbol</vt:lpstr>
      <vt:lpstr>Times New Roman</vt:lpstr>
      <vt:lpstr>Wingdings</vt:lpstr>
      <vt:lpstr>Office Theme</vt:lpstr>
      <vt:lpstr>1_Office Theme</vt:lpstr>
      <vt:lpstr>Презентация PowerPoint</vt:lpstr>
      <vt:lpstr>ЛАНДШАФТ ИСКУССТВЕННОГО ИНТЕЛЛЕКТА</vt:lpstr>
      <vt:lpstr>ЛАНДШАФТ ИСКУССТВЕННОГО ИНТЕЛЛЕКТА</vt:lpstr>
      <vt:lpstr>ЛАНДШАФТ ИСКУССТВЕННОГО ИНТЕЛЛЕКТА</vt:lpstr>
      <vt:lpstr>ЛАНДШАФТ ИСКУССТВЕННОГО ИНТЕЛЛЕКТА</vt:lpstr>
      <vt:lpstr>ЛАНДШАФТ ИСКУССТВЕННОГО ИНТЕЛЛЕКТА</vt:lpstr>
      <vt:lpstr>ЛАНДШАФТ ИСКУССТВЕННОГО ИНТЕЛЛЕКТА</vt:lpstr>
      <vt:lpstr>ЛАНДШАФТ ИСКУССТВЕННОГО ИНТЕЛЛЕКТА</vt:lpstr>
      <vt:lpstr>ЛАНДШАФТ ИСКУССТВЕННОГО ИНТЕЛЛЕКТА</vt:lpstr>
      <vt:lpstr>ЛАНДШАФТ ИСКУССТВЕННОГО ИНТЕЛЛЕКТА</vt:lpstr>
      <vt:lpstr>ОЖИДАЕМЫЙ СДВИГ ОБЫДЕННЫХ СИСТЕМ</vt:lpstr>
      <vt:lpstr>ОЖИДАЕМЫЙ СДВИГ ОБЫДЕННЫХ СИСТЕМ</vt:lpstr>
      <vt:lpstr>ОЖИДАЕМЫЙ СДВИГ ОБЫДЕННЫХ СИСТЕМ</vt:lpstr>
      <vt:lpstr>ОЖИДАЕМЫЙ СДВИГ ОБЫДЕННЫХ СИСТЕМ</vt:lpstr>
      <vt:lpstr>ОЖИДАЕМЫЙ СДВИГ ОБЫДЕННЫХ СИСТЕМ</vt:lpstr>
      <vt:lpstr>ИИ – СИСТЕМА СИСТЕМ</vt:lpstr>
      <vt:lpstr>ЗАМЫСЕЛ РАЗРАБОТКИ СЗИ ДЛЯ ИИ</vt:lpstr>
      <vt:lpstr>ЗАМЫСЕЛ РАЗРАБОТКИ СЗИ ДЛЯ ИИ</vt:lpstr>
      <vt:lpstr>ЗАМЫСЕЛ РАЗРАБОТКИ СЗИ ДЛЯ ИИ</vt:lpstr>
      <vt:lpstr>ОПИСАНИЕ АТАК НА RAG</vt:lpstr>
      <vt:lpstr>ОПИСАНИЕ АТАК НА RAG</vt:lpstr>
      <vt:lpstr>ОПИСАНИЕ АТАК НА RAG</vt:lpstr>
      <vt:lpstr>ОПИСАНИЕ АТАК НА RAG</vt:lpstr>
      <vt:lpstr>ОПИСАНИЕ АТАК НА RAG</vt:lpstr>
      <vt:lpstr>ОПИСАНИЕ АТАК НА RAG</vt:lpstr>
      <vt:lpstr>ОПИСАНИЕ АТАК НА RAG</vt:lpstr>
      <vt:lpstr> RAG@FF: АРХИТЕКТУРА ЗАЩИТЫ</vt:lpstr>
      <vt:lpstr> RAG@FF: АРХИТЕКТУРА ЗАЩИТЫ</vt:lpstr>
      <vt:lpstr> RAG@FF: АРХИТЕКТУРА ЗАЩИТЫ</vt:lpstr>
      <vt:lpstr> RAG@FF: АРХИТЕКТУРА ЗАЩИТЫ</vt:lpstr>
      <vt:lpstr> RAG@FF: АРХИТЕКТУРА ЗАЩИТЫ</vt:lpstr>
      <vt:lpstr> RAG@FF: АРХИТЕКТУРА ЗАЩИТЫ</vt:lpstr>
      <vt:lpstr>ДЕМОСТРАЦИЯ ЭФФЕКТИВНОСТИ RAG@ff</vt:lpstr>
      <vt:lpstr>ДЕМОСТРАЦИЯ ЭФФЕКТИВНОСТИ RAG@ff</vt:lpstr>
      <vt:lpstr>ДЕМОСТРАЦИЯ ЭФФЕКТИВНОСТИ RAG@ff</vt:lpstr>
      <vt:lpstr>ДЕМОСТРАЦИЯ ЭФФЕКТИВНОСТИ RAG@ff</vt:lpstr>
      <vt:lpstr>ДЕМОСТРАЦИЯ ЭФФЕКТИВНОСТИ RAG@ff</vt:lpstr>
      <vt:lpstr>ДЕМОСТРАЦИЯ ЭФФЕКТИВНОСТИ RAG@ff</vt:lpstr>
      <vt:lpstr>ДЕМОСТРАЦИЯ ЭФФЕКТИВНОСТИ RAG@ff</vt:lpstr>
      <vt:lpstr>ПОКРЫТИЕ RAG@ff</vt:lpstr>
      <vt:lpstr>ПОКРЫТИЕ RAG@ff</vt:lpstr>
      <vt:lpstr>ПОКРЫТИЕ RAG@ff</vt:lpstr>
      <vt:lpstr>ПОКРЫТИЕ RAG@ff</vt:lpstr>
      <vt:lpstr>ПОКРЫТИЕ RAG@ff</vt:lpstr>
      <vt:lpstr>ПОКРЫТИЕ RAG@ff</vt:lpstr>
      <vt:lpstr>ПОКРЫТИЕ RAG@ff</vt:lpstr>
      <vt:lpstr>ВЫВОДЫ</vt:lpstr>
      <vt:lpstr>ВЫВОДЫ</vt:lpstr>
      <vt:lpstr>ВЫВОДЫ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Сюмак</dc:creator>
  <cp:lastModifiedBy>Sadrik A</cp:lastModifiedBy>
  <cp:revision>3103</cp:revision>
  <cp:lastPrinted>2025-02-18T05:21:30Z</cp:lastPrinted>
  <dcterms:created xsi:type="dcterms:W3CDTF">2018-06-26T07:55:00Z</dcterms:created>
  <dcterms:modified xsi:type="dcterms:W3CDTF">2025-05-17T15:27:08Z</dcterms:modified>
</cp:coreProperties>
</file>