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342" r:id="rId4"/>
    <p:sldId id="367" r:id="rId5"/>
    <p:sldId id="345" r:id="rId6"/>
    <p:sldId id="343" r:id="rId7"/>
    <p:sldId id="366" r:id="rId8"/>
    <p:sldId id="376" r:id="rId9"/>
    <p:sldId id="373" r:id="rId10"/>
    <p:sldId id="369" r:id="rId11"/>
    <p:sldId id="370" r:id="rId12"/>
    <p:sldId id="372" r:id="rId13"/>
    <p:sldId id="365" r:id="rId14"/>
    <p:sldId id="371" r:id="rId15"/>
    <p:sldId id="374" r:id="rId16"/>
    <p:sldId id="377" r:id="rId17"/>
    <p:sldId id="368" r:id="rId18"/>
    <p:sldId id="284" r:id="rId19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1C4"/>
    <a:srgbClr val="7366C4"/>
    <a:srgbClr val="548235"/>
    <a:srgbClr val="5B9BD5"/>
    <a:srgbClr val="C55A11"/>
    <a:srgbClr val="7F7F7F"/>
    <a:srgbClr val="F28308"/>
    <a:srgbClr val="E3390B"/>
    <a:srgbClr val="E55D09"/>
    <a:srgbClr val="E95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7" autoAdjust="0"/>
    <p:restoredTop sz="91543" autoAdjust="0"/>
  </p:normalViewPr>
  <p:slideViewPr>
    <p:cSldViewPr>
      <p:cViewPr>
        <p:scale>
          <a:sx n="125" d="100"/>
          <a:sy n="125" d="100"/>
        </p:scale>
        <p:origin x="-1218" y="-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Google Scholar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Phishing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6450</c:v>
                </c:pt>
                <c:pt idx="1">
                  <c:v>7400</c:v>
                </c:pt>
                <c:pt idx="2">
                  <c:v>8310</c:v>
                </c:pt>
                <c:pt idx="3">
                  <c:v>9510</c:v>
                </c:pt>
                <c:pt idx="4">
                  <c:v>10900</c:v>
                </c:pt>
                <c:pt idx="5">
                  <c:v>12900</c:v>
                </c:pt>
                <c:pt idx="6">
                  <c:v>15700</c:v>
                </c:pt>
                <c:pt idx="7">
                  <c:v>17600</c:v>
                </c:pt>
                <c:pt idx="8">
                  <c:v>21200</c:v>
                </c:pt>
                <c:pt idx="9">
                  <c:v>23100</c:v>
                </c:pt>
                <c:pt idx="10">
                  <c:v>4830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73-4945-9E35-729D2E597C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OSINT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501</c:v>
                </c:pt>
                <c:pt idx="1">
                  <c:v>526</c:v>
                </c:pt>
                <c:pt idx="2">
                  <c:v>653</c:v>
                </c:pt>
                <c:pt idx="3">
                  <c:v>768</c:v>
                </c:pt>
                <c:pt idx="4">
                  <c:v>970</c:v>
                </c:pt>
                <c:pt idx="5">
                  <c:v>1170</c:v>
                </c:pt>
                <c:pt idx="6">
                  <c:v>1540</c:v>
                </c:pt>
                <c:pt idx="7">
                  <c:v>1900</c:v>
                </c:pt>
                <c:pt idx="8">
                  <c:v>2400</c:v>
                </c:pt>
                <c:pt idx="9">
                  <c:v>2880</c:v>
                </c:pt>
                <c:pt idx="10">
                  <c:v>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773-4945-9E35-729D2E597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90880"/>
        <c:axId val="79602816"/>
      </c:lineChart>
      <c:catAx>
        <c:axId val="808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02816"/>
        <c:crosses val="autoZero"/>
        <c:auto val="1"/>
        <c:lblAlgn val="ctr"/>
        <c:lblOffset val="100"/>
        <c:noMultiLvlLbl val="0"/>
      </c:catAx>
      <c:valAx>
        <c:axId val="796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307C05-54D8-4659-93DC-6DA41C7E4FB4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5460EA-0458-483F-B56F-9A0D9ACCA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5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74F84-B265-4E58-8E67-A9B97322ED7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3E353-377C-4504-A7E9-2AE614557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446601"/>
            <a:ext cx="9144000" cy="1768091"/>
          </a:xfrm>
          <a:prstGeom prst="rect">
            <a:avLst/>
          </a:prstGeom>
          <a:solidFill>
            <a:srgbClr val="E55D09"/>
          </a:solidFill>
          <a:ln cmpd="tri">
            <a:noFill/>
            <a:prstDash val="solid"/>
          </a:ln>
          <a:effectLst>
            <a:innerShdw blurRad="63500" dist="38100" dir="162000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Овал 4"/>
          <p:cNvSpPr/>
          <p:nvPr userDrawn="1"/>
        </p:nvSpPr>
        <p:spPr>
          <a:xfrm>
            <a:off x="285751" y="1660922"/>
            <a:ext cx="2714625" cy="1357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Top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3" descr="C:\Users\juliaar\AppData\Local\Microsoft\Windows\Temporary Internet Files\Content.IE5\ZJX436N3\MCj02382670000[1]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68079"/>
            <a:ext cx="2298700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3214688"/>
            <a:ext cx="9144000" cy="11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445419"/>
            <a:ext cx="9144000" cy="1191"/>
          </a:xfrm>
          <a:prstGeom prst="line">
            <a:avLst/>
          </a:prstGeom>
          <a:ln>
            <a:solidFill>
              <a:srgbClr val="2D8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576389"/>
            <a:ext cx="5643602" cy="1102519"/>
          </a:xfrm>
        </p:spPr>
        <p:txBody>
          <a:bodyPr/>
          <a:lstStyle>
            <a:lvl1pPr>
              <a:defRPr b="1" u="none" cap="all" spc="0">
                <a:ln w="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678907"/>
            <a:ext cx="5643602" cy="535785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D82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D4DF-3659-46FD-B4C6-63A88E46ED97}" type="datetime1">
              <a:rPr lang="ru-RU" smtClean="0"/>
              <a:t>19.05.2025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FD68-93D6-4AED-9798-364685C1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1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1FED-D650-4F51-BAED-9B82E39A99CB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0F0C-5589-4C50-B7B2-53D2E0630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FD98-EF5A-4A3A-8059-2500F0103EB5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9454-E8FF-44E7-81AA-251D9C820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16A3-BB9C-4126-A461-A6ADD7649D53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C95C-EF4A-4BDD-A83C-556022CEC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2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01DE-D510-4C95-9895-DD9AC5713F40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9484-C10A-4E77-9A61-A74E1D5B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6A6A-9A79-4B21-A5BA-D40C15471EDF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459F-07EC-4714-A43F-A07A7FD3D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1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2368-96C4-456C-9388-CB3D9CA3208E}" type="datetime1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6E5F-47F7-44C4-9EB8-1AC63B5A6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6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AB76-C0F9-443E-9908-DF63BE8DF772}" type="datetime1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2C03-4F98-412A-AB7E-42BC2491A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0F91-D8F5-4764-BA34-719295276279}" type="datetime1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3A93-8428-4172-B467-70F48744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6A83-919E-43E6-8F92-65F9E0D55AC4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F02D-6A65-4134-8DBB-60B4E2E44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3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69A2-7F12-4B17-8052-55CAFBED6B73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A2D7-9227-4D9F-A738-8885AA850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6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125131"/>
          </a:xfrm>
          <a:prstGeom prst="rect">
            <a:avLst/>
          </a:prstGeom>
          <a:solidFill>
            <a:srgbClr val="E55D09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6363" y="214312"/>
            <a:ext cx="1536700" cy="767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Top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60735"/>
            <a:ext cx="6972300" cy="857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76FA8-934E-4102-B5CE-7518636B20FA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D9B0AE-15A7-4627-ABB7-9134E3950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5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321469"/>
            <a:ext cx="120967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 cap="all">
          <a:ln w="0"/>
          <a:solidFill>
            <a:schemeClr val="bg2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159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31859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BACC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BACC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BACC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793268"/>
            <a:ext cx="6084168" cy="1264537"/>
          </a:xfrm>
        </p:spPr>
        <p:txBody>
          <a:bodyPr>
            <a:noAutofit/>
          </a:bodyPr>
          <a:lstStyle/>
          <a:p>
            <a:r>
              <a:rPr lang="ru-RU" sz="2400" dirty="0"/>
              <a:t>Технологии ИИ в задачах </a:t>
            </a:r>
            <a:r>
              <a:rPr lang="ru-RU" sz="2400" dirty="0" smtClean="0"/>
              <a:t>создания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обнаружения </a:t>
            </a:r>
            <a:r>
              <a:rPr lang="ru-RU" sz="2400" dirty="0" err="1"/>
              <a:t>фишинговых</a:t>
            </a:r>
            <a:r>
              <a:rPr lang="ru-RU" sz="2400" dirty="0"/>
              <a:t> сообщений. Обзор</a:t>
            </a:r>
            <a:endParaRPr lang="ru-RU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3759882"/>
            <a:ext cx="402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Мельников С. Ю</a:t>
            </a:r>
            <a:r>
              <a:rPr lang="ru-RU" dirty="0" smtClean="0"/>
              <a:t>., д.ф.-м.н.</a:t>
            </a:r>
            <a:endParaRPr lang="en-US" dirty="0"/>
          </a:p>
          <a:p>
            <a:pPr algn="ctr"/>
            <a:r>
              <a:rPr lang="ru-RU" dirty="0" smtClean="0"/>
              <a:t>АК </a:t>
            </a:r>
            <a:r>
              <a:rPr lang="ru-RU" dirty="0"/>
              <a:t>РФ</a:t>
            </a:r>
          </a:p>
          <a:p>
            <a:pPr algn="ctr"/>
            <a:r>
              <a:rPr lang="ru-RU" dirty="0" smtClean="0"/>
              <a:t>Форум «Технологии доверенного ИИ»</a:t>
            </a:r>
            <a:endParaRPr lang="ru-RU" dirty="0"/>
          </a:p>
          <a:p>
            <a:pPr algn="ctr"/>
            <a:r>
              <a:rPr lang="ru-RU" dirty="0" smtClean="0"/>
              <a:t>Москва 20 ма</a:t>
            </a:r>
            <a:r>
              <a:rPr lang="ru-RU" dirty="0" smtClean="0"/>
              <a:t>я</a:t>
            </a:r>
            <a:r>
              <a:rPr lang="ru-RU" dirty="0" smtClean="0"/>
              <a:t> </a:t>
            </a:r>
            <a:r>
              <a:rPr lang="ru-RU" dirty="0"/>
              <a:t>2025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Ai vs </a:t>
            </a:r>
            <a:r>
              <a:rPr lang="ru-RU" sz="2800" dirty="0"/>
              <a:t>человек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как автор </a:t>
            </a:r>
            <a:r>
              <a:rPr lang="ru-RU" sz="2800" dirty="0" err="1"/>
              <a:t>фишингового</a:t>
            </a:r>
            <a:r>
              <a:rPr lang="ru-RU" sz="2800" dirty="0"/>
              <a:t> письма</a:t>
            </a:r>
            <a:endParaRPr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32961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Heiding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F.,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Lermen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S., Kao, A.,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Schneier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B., &amp;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Vishwanath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A. (2024). Evaluating Large Language Models' Capability to Launch Fully Automated Spear Phishing Campaigns: Validated on Human Subjects.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arXiv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preprint arXiv:2412.00586.</a:t>
            </a:r>
            <a:endParaRPr lang="ru-RU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000" dirty="0"/>
          </a:p>
          <a:p>
            <a:r>
              <a:rPr lang="ru-RU" sz="1200" dirty="0"/>
              <a:t>Рассматривались четыре вида </a:t>
            </a:r>
            <a:r>
              <a:rPr lang="ru-RU" sz="1200" dirty="0" err="1"/>
              <a:t>фишинговых</a:t>
            </a:r>
            <a:r>
              <a:rPr lang="ru-RU" sz="1200" dirty="0"/>
              <a:t> писем:</a:t>
            </a:r>
          </a:p>
          <a:p>
            <a:r>
              <a:rPr lang="ru-RU" sz="1200" dirty="0"/>
              <a:t>1) </a:t>
            </a:r>
            <a:r>
              <a:rPr lang="ru-RU" sz="1200" b="1" dirty="0" smtClean="0"/>
              <a:t>Р</a:t>
            </a:r>
            <a:r>
              <a:rPr lang="ru-RU" sz="1200" b="1" dirty="0" smtClean="0"/>
              <a:t>еальные</a:t>
            </a:r>
            <a:r>
              <a:rPr lang="ru-RU" sz="1200" dirty="0" smtClean="0"/>
              <a:t> </a:t>
            </a:r>
            <a:r>
              <a:rPr lang="ru-RU" sz="1200" dirty="0" err="1"/>
              <a:t>фишинговые</a:t>
            </a:r>
            <a:r>
              <a:rPr lang="ru-RU" sz="1200" dirty="0"/>
              <a:t> </a:t>
            </a:r>
            <a:r>
              <a:rPr lang="ru-RU" sz="1200" dirty="0" smtClean="0"/>
              <a:t>письма (контрольная </a:t>
            </a:r>
            <a:r>
              <a:rPr lang="ru-RU" sz="1200" dirty="0" smtClean="0"/>
              <a:t>группа).</a:t>
            </a:r>
            <a:endParaRPr lang="ru-RU" sz="1200" dirty="0"/>
          </a:p>
          <a:p>
            <a:r>
              <a:rPr lang="ru-RU" sz="1200" dirty="0"/>
              <a:t>2) Письма, составленные  </a:t>
            </a:r>
            <a:r>
              <a:rPr lang="ru-RU" sz="1200" b="1" dirty="0"/>
              <a:t>экспертами</a:t>
            </a:r>
            <a:r>
              <a:rPr lang="ru-RU" sz="1200" dirty="0"/>
              <a:t>.</a:t>
            </a:r>
          </a:p>
          <a:p>
            <a:r>
              <a:rPr lang="ru-RU" sz="1200" dirty="0"/>
              <a:t>3) </a:t>
            </a:r>
            <a:r>
              <a:rPr lang="ru-RU" sz="1200" dirty="0" smtClean="0"/>
              <a:t>Письма, составленные  </a:t>
            </a:r>
            <a:r>
              <a:rPr lang="ru-RU" sz="1200" b="1" dirty="0" smtClean="0"/>
              <a:t>AI </a:t>
            </a:r>
            <a:r>
              <a:rPr lang="ru-RU" sz="1200" dirty="0" smtClean="0"/>
              <a:t>(</a:t>
            </a:r>
            <a:r>
              <a:rPr lang="ru-RU" sz="1200" dirty="0" err="1" smtClean="0"/>
              <a:t>Claude</a:t>
            </a:r>
            <a:r>
              <a:rPr lang="ru-RU" sz="1200" dirty="0" smtClean="0"/>
              <a:t> </a:t>
            </a:r>
            <a:r>
              <a:rPr lang="ru-RU" sz="1200" dirty="0"/>
              <a:t>3.5 </a:t>
            </a:r>
            <a:r>
              <a:rPr lang="ru-RU" sz="1200" dirty="0" err="1"/>
              <a:t>Sonnet</a:t>
            </a:r>
            <a:r>
              <a:rPr lang="ru-RU" sz="1200" dirty="0"/>
              <a:t> и </a:t>
            </a:r>
            <a:r>
              <a:rPr lang="en-US" sz="1200" dirty="0"/>
              <a:t>GPT-4o</a:t>
            </a:r>
            <a:r>
              <a:rPr lang="ru-RU" sz="1200" dirty="0"/>
              <a:t>).</a:t>
            </a:r>
          </a:p>
          <a:p>
            <a:r>
              <a:rPr lang="ru-RU" sz="1200" dirty="0"/>
              <a:t>4) Письма составленные</a:t>
            </a:r>
            <a:r>
              <a:rPr lang="ru-RU" sz="1200" b="1" dirty="0"/>
              <a:t> </a:t>
            </a:r>
            <a:r>
              <a:rPr lang="en-US" sz="1200" b="1" dirty="0"/>
              <a:t>AI </a:t>
            </a:r>
            <a:r>
              <a:rPr lang="ru-RU" sz="1200" dirty="0"/>
              <a:t>и отредактированные </a:t>
            </a:r>
            <a:r>
              <a:rPr lang="ru-RU" sz="1200" b="1" dirty="0"/>
              <a:t>экспертами</a:t>
            </a:r>
            <a:r>
              <a:rPr lang="ru-RU" sz="12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41780"/>
            <a:ext cx="2633905" cy="15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6" y="2067694"/>
            <a:ext cx="3433538" cy="282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374349"/>
            <a:ext cx="369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Уровень успеха </a:t>
            </a:r>
            <a:r>
              <a:rPr lang="ru-RU" sz="1200" dirty="0" err="1"/>
              <a:t>фишинговых</a:t>
            </a:r>
            <a:r>
              <a:rPr lang="ru-RU" sz="1200" dirty="0"/>
              <a:t> электронных писем для каждой группы. </a:t>
            </a:r>
            <a:r>
              <a:rPr lang="ru-RU" sz="1200" dirty="0" smtClean="0"/>
              <a:t>(Уровень </a:t>
            </a:r>
            <a:r>
              <a:rPr lang="ru-RU" sz="1200" dirty="0"/>
              <a:t>успеха </a:t>
            </a:r>
            <a:r>
              <a:rPr lang="ru-RU" sz="1200" dirty="0" smtClean="0"/>
              <a:t>= </a:t>
            </a:r>
            <a:r>
              <a:rPr lang="ru-RU" sz="1200" dirty="0"/>
              <a:t>процент нажавших </a:t>
            </a:r>
            <a:r>
              <a:rPr lang="ru-RU" sz="1200" dirty="0" smtClean="0"/>
              <a:t>ссылку в </a:t>
            </a:r>
            <a:r>
              <a:rPr lang="ru-RU" sz="1200" dirty="0"/>
              <a:t>полученном </a:t>
            </a:r>
            <a:r>
              <a:rPr lang="ru-RU" sz="1200" dirty="0" smtClean="0"/>
              <a:t>письме).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791277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«Экономика» </a:t>
            </a:r>
            <a:r>
              <a:rPr lang="ru-RU" sz="1200" b="1" dirty="0" err="1" smtClean="0"/>
              <a:t>фишинга</a:t>
            </a:r>
            <a:endParaRPr lang="ru-RU" sz="1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2283718"/>
            <a:ext cx="504056" cy="2609708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1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Использование </a:t>
            </a:r>
            <a:r>
              <a:rPr lang="en-US" sz="2800" dirty="0"/>
              <a:t>LLM </a:t>
            </a:r>
            <a:r>
              <a:rPr lang="ru-RU" sz="2800" dirty="0"/>
              <a:t>для </a:t>
            </a:r>
            <a:r>
              <a:rPr lang="ru-RU" sz="2800" dirty="0" err="1"/>
              <a:t>фишинга</a:t>
            </a:r>
            <a:r>
              <a:rPr lang="ru-RU" sz="2800" dirty="0"/>
              <a:t>. Крупный университет</a:t>
            </a:r>
            <a:endParaRPr sz="2800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251520" y="1221600"/>
            <a:ext cx="8784976" cy="3798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Bethany M. et al (2024). Large language model lateral spear phishing: A comparative study in large-scale organizational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settings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//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arXiv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preprint arXiv:2401.09727.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Анализ </a:t>
            </a:r>
            <a:r>
              <a:rPr lang="ru-RU" sz="1200" dirty="0" err="1" smtClean="0">
                <a:solidFill>
                  <a:schemeClr val="tx1"/>
                </a:solidFill>
              </a:rPr>
              <a:t>фишинговых</a:t>
            </a:r>
            <a:r>
              <a:rPr lang="ru-RU" sz="1200" dirty="0" smtClean="0">
                <a:solidFill>
                  <a:schemeClr val="tx1"/>
                </a:solidFill>
              </a:rPr>
              <a:t> экспериментов </a:t>
            </a:r>
            <a:r>
              <a:rPr lang="ru-RU" sz="1200" dirty="0">
                <a:solidFill>
                  <a:schemeClr val="tx1"/>
                </a:solidFill>
              </a:rPr>
              <a:t>в крупном университете (9 000 сотрудников, 35 000 студентов) </a:t>
            </a:r>
            <a:r>
              <a:rPr lang="ru-RU" sz="1200" dirty="0" smtClean="0">
                <a:solidFill>
                  <a:schemeClr val="tx1"/>
                </a:solidFill>
              </a:rPr>
              <a:t>проведенных </a:t>
            </a:r>
            <a:r>
              <a:rPr lang="ru-RU" sz="1200" dirty="0">
                <a:solidFill>
                  <a:schemeClr val="tx1"/>
                </a:solidFill>
              </a:rPr>
              <a:t>с помощью сотрудников службы безопасности университета. Университет большой, 60 зданий. Бюджет – </a:t>
            </a:r>
            <a:r>
              <a:rPr lang="en-US" sz="1200" dirty="0">
                <a:solidFill>
                  <a:schemeClr val="tx1"/>
                </a:solidFill>
              </a:rPr>
              <a:t>$</a:t>
            </a:r>
            <a:r>
              <a:rPr lang="ru-RU" sz="1200" dirty="0">
                <a:solidFill>
                  <a:schemeClr val="tx1"/>
                </a:solidFill>
              </a:rPr>
              <a:t>2.5 млрд.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Уровень </a:t>
            </a:r>
            <a:r>
              <a:rPr lang="ru-RU" sz="1200" dirty="0">
                <a:solidFill>
                  <a:schemeClr val="tx1"/>
                </a:solidFill>
              </a:rPr>
              <a:t>организации </a:t>
            </a:r>
            <a:r>
              <a:rPr lang="en-US" sz="1200" dirty="0">
                <a:solidFill>
                  <a:schemeClr val="tx1"/>
                </a:solidFill>
              </a:rPr>
              <a:t>IT </a:t>
            </a:r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en-US" sz="1200" dirty="0">
                <a:solidFill>
                  <a:schemeClr val="tx1"/>
                </a:solidFill>
              </a:rPr>
              <a:t>enterprise</a:t>
            </a:r>
            <a:r>
              <a:rPr lang="ru-RU" sz="1200" dirty="0">
                <a:solidFill>
                  <a:schemeClr val="tx1"/>
                </a:solidFill>
              </a:rPr>
              <a:t>. Руководствуются требованиями безопасности </a:t>
            </a:r>
            <a:r>
              <a:rPr lang="en-US" sz="1200" dirty="0" smtClean="0">
                <a:solidFill>
                  <a:schemeClr val="tx1"/>
                </a:solidFill>
              </a:rPr>
              <a:t>NIST.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сети университета более 70000 устройств, как проводных, так и беспроводных. </a:t>
            </a:r>
            <a:r>
              <a:rPr lang="ru-RU" sz="1200" dirty="0" smtClean="0">
                <a:solidFill>
                  <a:schemeClr val="tx1"/>
                </a:solidFill>
              </a:rPr>
              <a:t>Проводятся </a:t>
            </a:r>
            <a:r>
              <a:rPr lang="ru-RU" sz="1200" dirty="0">
                <a:solidFill>
                  <a:schemeClr val="tx1"/>
                </a:solidFill>
              </a:rPr>
              <a:t>еженедельные рассылки предупреждений о мошенничестве для образовательных целей и сотрудничество с внешними группами для упражнений по тестированию на проникновение (синяя команда против красной команды). Команду поддерживают студенты старшего уровня, которые участвуют в качестве стажеров или членов команды.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Служба поддержки не оповещалась о проводимых атаках. </a:t>
            </a:r>
            <a:r>
              <a:rPr lang="en-US" sz="1200" dirty="0">
                <a:solidFill>
                  <a:schemeClr val="tx1"/>
                </a:solidFill>
              </a:rPr>
              <a:t>IT </a:t>
            </a:r>
            <a:r>
              <a:rPr lang="ru-RU" sz="1200" dirty="0">
                <a:solidFill>
                  <a:schemeClr val="tx1"/>
                </a:solidFill>
              </a:rPr>
              <a:t>подразделение использует инструменты обнаружения </a:t>
            </a:r>
            <a:r>
              <a:rPr lang="ru-RU" sz="1200" dirty="0" err="1">
                <a:solidFill>
                  <a:schemeClr val="tx1"/>
                </a:solidFill>
              </a:rPr>
              <a:t>фишинга</a:t>
            </a:r>
            <a:r>
              <a:rPr lang="ru-RU" sz="1200" dirty="0">
                <a:solidFill>
                  <a:schemeClr val="tx1"/>
                </a:solidFill>
              </a:rPr>
              <a:t> на нескольких платформах, в том числе обнаружение на основе </a:t>
            </a:r>
            <a:r>
              <a:rPr lang="ru-RU" sz="1200" dirty="0" smtClean="0">
                <a:solidFill>
                  <a:schemeClr val="tx1"/>
                </a:solidFill>
              </a:rPr>
              <a:t>анализа </a:t>
            </a:r>
            <a:r>
              <a:rPr lang="ru-RU" sz="1200" dirty="0" smtClean="0">
                <a:solidFill>
                  <a:schemeClr val="tx1"/>
                </a:solidFill>
              </a:rPr>
              <a:t>поведения</a:t>
            </a:r>
            <a:r>
              <a:rPr lang="ru-RU" sz="1200" dirty="0">
                <a:solidFill>
                  <a:schemeClr val="tx1"/>
                </a:solidFill>
              </a:rPr>
              <a:t>, имеется возможность организовать полное расследование инцидентов информационной безопасности.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96" y="1491630"/>
            <a:ext cx="6696744" cy="14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17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Генерация </a:t>
            </a:r>
            <a:r>
              <a:rPr lang="ru-RU" sz="2800" dirty="0" err="1"/>
              <a:t>фишинговых</a:t>
            </a:r>
            <a:r>
              <a:rPr lang="ru-RU" sz="2800" dirty="0"/>
              <a:t> писем. </a:t>
            </a:r>
            <a:r>
              <a:rPr lang="en-US" sz="2800" dirty="0"/>
              <a:t>Framework</a:t>
            </a:r>
            <a:r>
              <a:rPr lang="ru-RU" sz="2800" dirty="0"/>
              <a:t> </a:t>
            </a:r>
            <a:r>
              <a:rPr lang="en-US" sz="2800" dirty="0" err="1"/>
              <a:t>SpearBot</a:t>
            </a:r>
            <a:r>
              <a:rPr lang="ru-RU" sz="2800" dirty="0"/>
              <a:t> </a:t>
            </a:r>
            <a:endParaRPr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6209"/>
            <a:ext cx="1947862" cy="15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6553"/>
            <a:ext cx="3456384" cy="122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0" y="3155879"/>
            <a:ext cx="3148236" cy="193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2030" y="1518052"/>
            <a:ext cx="345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1. Задаются параметры виртуального отправителя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030" y="2958212"/>
            <a:ext cx="2501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2. Задается стратегия </a:t>
            </a:r>
            <a:r>
              <a:rPr lang="ru-RU" sz="1100" b="1" dirty="0" err="1"/>
              <a:t>фишинга</a:t>
            </a:r>
            <a:endParaRPr lang="ru-RU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635896" y="1563638"/>
            <a:ext cx="2466834" cy="48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/>
              <a:t>3. Возможен запрет на создание </a:t>
            </a:r>
          </a:p>
          <a:p>
            <a:pPr>
              <a:lnSpc>
                <a:spcPts val="1000"/>
              </a:lnSpc>
            </a:pPr>
            <a:r>
              <a:rPr lang="ru-RU" sz="1100" b="1" dirty="0" err="1"/>
              <a:t>фишингового</a:t>
            </a:r>
            <a:r>
              <a:rPr lang="ru-RU" sz="1100" b="1" dirty="0"/>
              <a:t> письма, </a:t>
            </a:r>
            <a:endParaRPr lang="en-US" sz="1100" b="1" dirty="0"/>
          </a:p>
          <a:p>
            <a:pPr>
              <a:lnSpc>
                <a:spcPts val="1000"/>
              </a:lnSpc>
            </a:pPr>
            <a:r>
              <a:rPr lang="ru-RU" sz="1100" b="1" dirty="0"/>
              <a:t>встроенный в </a:t>
            </a:r>
            <a:r>
              <a:rPr lang="en-US" sz="1100" b="1" dirty="0"/>
              <a:t>LLM</a:t>
            </a:r>
            <a:endParaRPr lang="ru-RU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35896" y="3528953"/>
            <a:ext cx="2376264" cy="20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1100" b="1" dirty="0"/>
              <a:t>4. Обход запрета (</a:t>
            </a:r>
            <a:r>
              <a:rPr lang="ru-RU" sz="1100" b="1" dirty="0" err="1"/>
              <a:t>джейлбрейк</a:t>
            </a:r>
            <a:r>
              <a:rPr lang="ru-RU" sz="1100" b="1" dirty="0"/>
              <a:t> </a:t>
            </a:r>
            <a:r>
              <a:rPr lang="en-US" sz="1100" b="1" dirty="0"/>
              <a:t>LLM)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2030" y="1178918"/>
            <a:ext cx="8891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Qi Q. et al.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SpearBot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Leveraging Large Language Models in a Generative-Critique Framework for Spear-Phishing Email Generation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arXiv:2412.11109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– 2024.</a:t>
            </a:r>
            <a:endParaRPr lang="ru-RU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4589" y="3782432"/>
            <a:ext cx="237757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1000"/>
              </a:lnSpc>
            </a:pPr>
            <a:r>
              <a:rPr lang="ru-RU" sz="1000" dirty="0"/>
              <a:t>У</a:t>
            </a:r>
            <a:r>
              <a:rPr lang="ru-RU" sz="1000" dirty="0" smtClean="0"/>
              <a:t>беждаем </a:t>
            </a:r>
            <a:r>
              <a:rPr lang="ru-RU" sz="1000" dirty="0"/>
              <a:t>GPT-4, что мы являемся студентами, занимающимися </a:t>
            </a:r>
            <a:r>
              <a:rPr lang="ru-RU" sz="1000" dirty="0" err="1"/>
              <a:t>кибербезопасностью</a:t>
            </a:r>
            <a:r>
              <a:rPr lang="ru-RU" sz="1000" dirty="0"/>
              <a:t>, и хотим провести исследования по </a:t>
            </a:r>
            <a:r>
              <a:rPr lang="ru-RU" sz="1000" dirty="0" err="1"/>
              <a:t>фишинговым</a:t>
            </a:r>
            <a:r>
              <a:rPr lang="ru-RU" sz="1000" dirty="0"/>
              <a:t> электронным письмам.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8184" y="1573982"/>
            <a:ext cx="2627609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/>
              <a:t>5. </a:t>
            </a:r>
            <a:r>
              <a:rPr lang="ru-RU" sz="1100" b="1" dirty="0" err="1"/>
              <a:t>Промпт</a:t>
            </a:r>
            <a:r>
              <a:rPr lang="ru-RU" sz="1100" b="1" dirty="0"/>
              <a:t> для оценки качества письма</a:t>
            </a: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7" y="2832481"/>
            <a:ext cx="2160240" cy="16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28184" y="2606783"/>
            <a:ext cx="2543644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/>
              <a:t>6. Создание </a:t>
            </a:r>
            <a:r>
              <a:rPr lang="ru-RU" sz="1100" b="1" dirty="0" err="1"/>
              <a:t>фишингового</a:t>
            </a:r>
            <a:r>
              <a:rPr lang="ru-RU" sz="1100" b="1" dirty="0"/>
              <a:t> письма</a:t>
            </a:r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64" y="1794555"/>
            <a:ext cx="2160241" cy="8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635896" y="4581070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Предложенный подход использует </a:t>
            </a:r>
            <a:r>
              <a:rPr lang="ru-RU" sz="1100" dirty="0" err="1"/>
              <a:t>джейлбрейк</a:t>
            </a:r>
            <a:r>
              <a:rPr lang="ru-RU" sz="1100" dirty="0"/>
              <a:t> основной LLM,  генерирующей текст письма, и оптимизацию на основе критики с использованием нескольких других LLM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319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Разработка Корпусов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err="1"/>
              <a:t>фишинговых</a:t>
            </a:r>
            <a:r>
              <a:rPr lang="ru-RU" sz="2800" dirty="0"/>
              <a:t> писем</a:t>
            </a:r>
            <a:endParaRPr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329612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Доступные </a:t>
            </a:r>
            <a:r>
              <a:rPr lang="ru-RU" sz="1200" dirty="0" err="1"/>
              <a:t>датасеты</a:t>
            </a:r>
            <a:r>
              <a:rPr lang="ru-RU" sz="1200" dirty="0"/>
              <a:t> </a:t>
            </a:r>
            <a:r>
              <a:rPr lang="ru-RU" sz="1200" dirty="0" err="1"/>
              <a:t>фишинговых</a:t>
            </a:r>
            <a:r>
              <a:rPr lang="ru-RU" sz="1200" dirty="0"/>
              <a:t> писем: </a:t>
            </a:r>
            <a:r>
              <a:rPr lang="en-US" sz="1200" dirty="0"/>
              <a:t>IWSPA, </a:t>
            </a:r>
            <a:r>
              <a:rPr lang="en-US" sz="1200" dirty="0" err="1"/>
              <a:t>Nazario</a:t>
            </a:r>
            <a:r>
              <a:rPr lang="en-US" sz="1200" dirty="0"/>
              <a:t>, Miller Smile, Phishing Bowl,</a:t>
            </a:r>
            <a:r>
              <a:rPr lang="ru-RU" sz="1200" dirty="0"/>
              <a:t> </a:t>
            </a:r>
            <a:r>
              <a:rPr lang="en-US" sz="1200" dirty="0"/>
              <a:t>Nigerian Fraud, Cambridge dataset</a:t>
            </a:r>
            <a:r>
              <a:rPr lang="ru-RU" sz="1200" dirty="0"/>
              <a:t>.</a:t>
            </a:r>
            <a:endParaRPr lang="en-US" sz="1200" dirty="0"/>
          </a:p>
          <a:p>
            <a:r>
              <a:rPr lang="ru-RU" sz="1200" dirty="0"/>
              <a:t>Суммарно около </a:t>
            </a:r>
            <a:r>
              <a:rPr lang="en-US" sz="1200" dirty="0"/>
              <a:t>70,000 phishing emails</a:t>
            </a:r>
            <a:r>
              <a:rPr lang="ru-RU" sz="1200" dirty="0"/>
              <a:t>. </a:t>
            </a:r>
          </a:p>
          <a:p>
            <a:endParaRPr lang="ru-RU" sz="1200" dirty="0"/>
          </a:p>
          <a:p>
            <a:r>
              <a:rPr lang="ru-RU" sz="1200" dirty="0"/>
              <a:t>Разработка новых корпусов ведется с помощью </a:t>
            </a:r>
            <a:r>
              <a:rPr lang="en-US" sz="1200" dirty="0"/>
              <a:t>LLM-</a:t>
            </a:r>
            <a:r>
              <a:rPr lang="ru-RU" sz="1200" dirty="0"/>
              <a:t>генерации </a:t>
            </a:r>
            <a:r>
              <a:rPr lang="ru-RU" sz="1200" dirty="0" err="1"/>
              <a:t>фишинговых</a:t>
            </a:r>
            <a:r>
              <a:rPr lang="ru-RU" sz="1200" dirty="0"/>
              <a:t> писем и </a:t>
            </a:r>
            <a:r>
              <a:rPr lang="ru-RU" sz="1200" dirty="0" smtClean="0"/>
              <a:t>оценки </a:t>
            </a:r>
            <a:r>
              <a:rPr lang="ru-RU" sz="1200" dirty="0"/>
              <a:t>их экспертами.</a:t>
            </a:r>
          </a:p>
          <a:p>
            <a:endParaRPr lang="ru-RU" sz="1200" dirty="0"/>
          </a:p>
          <a:p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Chataut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R., Usman, Y., Rahman, C. M. A.,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Gyawali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S., &amp;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Gyawali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P. K. (2024, October). Enhancing Phishing Detection with AI: A Novel Dataset and Comprehensive Analysis Using Machine Learning and Large Language Models. In 2024 IEEE 15th Annual Ubiquitous Computing, Electronics &amp; Mobile Communication Conference (UEMCON) (pp. 0226-0232). </a:t>
            </a:r>
            <a:endParaRPr lang="ru-RU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i="1" dirty="0"/>
          </a:p>
          <a:p>
            <a:r>
              <a:rPr lang="ru-RU" sz="1200" dirty="0"/>
              <a:t>Ф</a:t>
            </a:r>
            <a:r>
              <a:rPr lang="ru-RU" sz="1200" dirty="0" smtClean="0"/>
              <a:t>реймворк </a:t>
            </a:r>
            <a:r>
              <a:rPr lang="en-US" sz="1200" dirty="0"/>
              <a:t>Phishing Evolution Network (PEN) Framework</a:t>
            </a:r>
            <a:r>
              <a:rPr lang="ru-RU" sz="1200" dirty="0"/>
              <a:t> для генерации </a:t>
            </a:r>
            <a:r>
              <a:rPr lang="ru-RU" sz="1200" dirty="0" err="1"/>
              <a:t>фишинговых</a:t>
            </a:r>
            <a:r>
              <a:rPr lang="ru-RU" sz="1200" dirty="0"/>
              <a:t> писем с помощью </a:t>
            </a:r>
            <a:r>
              <a:rPr lang="en-US" sz="1200" dirty="0"/>
              <a:t>LLM </a:t>
            </a:r>
            <a:r>
              <a:rPr lang="ru-RU" sz="1200" dirty="0"/>
              <a:t>и </a:t>
            </a:r>
            <a:r>
              <a:rPr lang="en-US" sz="1200" dirty="0"/>
              <a:t>adversarial training</a:t>
            </a:r>
            <a:r>
              <a:rPr lang="ru-RU" sz="1200" dirty="0"/>
              <a:t>. Использовалась </a:t>
            </a:r>
            <a:r>
              <a:rPr lang="en-US" sz="1200" dirty="0" smtClean="0"/>
              <a:t>Llama </a:t>
            </a:r>
            <a:r>
              <a:rPr lang="en-US" sz="1200" dirty="0"/>
              <a:t>3.1</a:t>
            </a:r>
            <a:r>
              <a:rPr lang="ru-RU" sz="1200" dirty="0"/>
              <a:t>, </a:t>
            </a:r>
            <a:r>
              <a:rPr lang="en-US" sz="1200" dirty="0"/>
              <a:t>fine tuning </a:t>
            </a:r>
            <a:r>
              <a:rPr lang="ru-RU" sz="1200" dirty="0"/>
              <a:t>на </a:t>
            </a:r>
            <a:r>
              <a:rPr lang="en-US" sz="1200" dirty="0"/>
              <a:t>NVIDIA H100 GPU</a:t>
            </a:r>
            <a:r>
              <a:rPr lang="ru-RU" sz="1200" dirty="0"/>
              <a:t> </a:t>
            </a:r>
            <a:r>
              <a:rPr lang="en-US" sz="1200" dirty="0"/>
              <a:t>93.25 GB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Chen, F., Wu, T., Nguyen, V., Wang, S., Hu, H.,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Abuadbba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A., &amp; Rudolph, C. (2024). Adapting to Cyber Threats: A Phishing Evolution Network (PEN) Framework for Phishing Generation and Analyzing Evolution Patterns using Large Language Models.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arXiv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preprint arXiv:2411.11389.</a:t>
            </a:r>
            <a:endParaRPr lang="ru-RU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200" b="1" dirty="0"/>
          </a:p>
          <a:p>
            <a:endParaRPr lang="en-US" sz="1200" dirty="0"/>
          </a:p>
          <a:p>
            <a:r>
              <a:rPr lang="ru-RU" sz="1200" dirty="0" smtClean="0"/>
              <a:t>Подход </a:t>
            </a:r>
            <a:r>
              <a:rPr lang="ru-RU" sz="1200" dirty="0"/>
              <a:t>к генерации </a:t>
            </a:r>
            <a:r>
              <a:rPr lang="en-US" sz="1200" dirty="0"/>
              <a:t>BEC (business email compromise) </a:t>
            </a:r>
            <a:r>
              <a:rPr lang="ru-RU" sz="1200" dirty="0"/>
              <a:t>писем с помощью </a:t>
            </a:r>
            <a:r>
              <a:rPr lang="en-US" sz="1200" dirty="0"/>
              <a:t>GPT 3.5 turbo.  </a:t>
            </a:r>
          </a:p>
          <a:p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Dube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R. (2025). Building a business email compromise research dataset with large language models. Journal of Computer Virology and Hacking Techniques, 21(1), 3.</a:t>
            </a:r>
          </a:p>
        </p:txBody>
      </p:sp>
    </p:spTree>
    <p:extLst>
      <p:ext uri="{BB962C8B-B14F-4D97-AF65-F5344CB8AC3E}">
        <p14:creationId xmlns:p14="http://schemas.microsoft.com/office/powerpoint/2010/main" val="40559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Использование  </a:t>
            </a:r>
            <a:r>
              <a:rPr lang="en-US" sz="2400" dirty="0"/>
              <a:t>LLM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для обнаружения </a:t>
            </a:r>
            <a:r>
              <a:rPr lang="ru-RU" sz="2400" dirty="0" err="1"/>
              <a:t>фишинга</a:t>
            </a:r>
            <a:r>
              <a:rPr lang="ru-RU" sz="2400" dirty="0"/>
              <a:t> </a:t>
            </a:r>
            <a:endParaRPr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63638"/>
            <a:ext cx="864096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Предложено </a:t>
            </a:r>
            <a:r>
              <a:rPr lang="ru-RU" sz="1200" dirty="0">
                <a:solidFill>
                  <a:schemeClr val="tx1"/>
                </a:solidFill>
              </a:rPr>
              <a:t>использовать высокоуровневые характеристики текста письма </a:t>
            </a:r>
            <a:r>
              <a:rPr lang="ru-RU" sz="1200" dirty="0" smtClean="0">
                <a:solidFill>
                  <a:schemeClr val="tx1"/>
                </a:solidFill>
              </a:rPr>
              <a:t>(из книг по </a:t>
            </a:r>
            <a:r>
              <a:rPr lang="ru-RU" sz="1200" dirty="0">
                <a:solidFill>
                  <a:schemeClr val="tx1"/>
                </a:solidFill>
              </a:rPr>
              <a:t>социальной инженерии) для выявления </a:t>
            </a:r>
            <a:r>
              <a:rPr lang="ru-RU" sz="1200" dirty="0" err="1" smtClean="0">
                <a:solidFill>
                  <a:schemeClr val="tx1"/>
                </a:solidFill>
              </a:rPr>
              <a:t>фишинговых</a:t>
            </a:r>
            <a:r>
              <a:rPr lang="ru-RU" sz="1200" dirty="0" smtClean="0">
                <a:solidFill>
                  <a:schemeClr val="tx1"/>
                </a:solidFill>
              </a:rPr>
              <a:t> писем.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Идея </a:t>
            </a:r>
            <a:r>
              <a:rPr lang="ru-RU" sz="1200" dirty="0">
                <a:solidFill>
                  <a:schemeClr val="tx1"/>
                </a:solidFill>
              </a:rPr>
              <a:t>метода - в использовании способности LLM давать ответы на вопросы  о содержании текста, чтобы построить числовой вектор характеристик, которые затем будут входными данными для классификатора. 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На последнем этапе оценивается близость полученного вектора с имеющимися образцами </a:t>
            </a:r>
            <a:r>
              <a:rPr lang="ru-RU" sz="1200" dirty="0" err="1">
                <a:solidFill>
                  <a:schemeClr val="tx1"/>
                </a:solidFill>
              </a:rPr>
              <a:t>фишинговых</a:t>
            </a:r>
            <a:r>
              <a:rPr lang="ru-RU" sz="1200" dirty="0">
                <a:solidFill>
                  <a:schemeClr val="tx1"/>
                </a:solidFill>
              </a:rPr>
              <a:t> писем с помощью того или иного метода машинного обучения, например, </a:t>
            </a:r>
            <a:r>
              <a:rPr lang="en-US" sz="1200" dirty="0" err="1">
                <a:solidFill>
                  <a:schemeClr val="tx1"/>
                </a:solidFill>
              </a:rPr>
              <a:t>kNN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4682"/>
            <a:ext cx="3748718" cy="209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18557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Признаки </a:t>
            </a:r>
            <a:r>
              <a:rPr lang="ru-RU" sz="1200" dirty="0">
                <a:latin typeface="+mn-lt"/>
              </a:rPr>
              <a:t>убеждения, обычно </a:t>
            </a:r>
            <a:r>
              <a:rPr lang="ru-RU" sz="1200" dirty="0" smtClean="0">
                <a:latin typeface="+mn-lt"/>
              </a:rPr>
              <a:t>используемые для </a:t>
            </a:r>
            <a:r>
              <a:rPr lang="ru-RU" sz="1200" dirty="0" err="1" smtClean="0">
                <a:latin typeface="+mn-lt"/>
              </a:rPr>
              <a:t>фишинга</a:t>
            </a:r>
            <a:r>
              <a:rPr lang="ru-RU" sz="1200" dirty="0" smtClean="0">
                <a:latin typeface="+mn-lt"/>
              </a:rPr>
              <a:t>:</a:t>
            </a:r>
            <a:endParaRPr lang="ru-RU" sz="1200" dirty="0">
              <a:latin typeface="+mn-lt"/>
            </a:endParaRPr>
          </a:p>
          <a:p>
            <a:r>
              <a:rPr lang="ru-RU" sz="1200" b="1" dirty="0">
                <a:latin typeface="+mn-lt"/>
              </a:rPr>
              <a:t>Социальное доказательство </a:t>
            </a:r>
            <a:r>
              <a:rPr lang="ru-RU" sz="1200" dirty="0">
                <a:latin typeface="+mn-lt"/>
              </a:rPr>
              <a:t>- </a:t>
            </a:r>
            <a:r>
              <a:rPr lang="ru-RU" sz="1200" dirty="0" smtClean="0">
                <a:latin typeface="+mn-lt"/>
              </a:rPr>
              <a:t>люди </a:t>
            </a:r>
            <a:r>
              <a:rPr lang="ru-RU" sz="1200" dirty="0">
                <a:latin typeface="+mn-lt"/>
              </a:rPr>
              <a:t>с большей вероятностью выполнят просьбу, когда видят, что другие ее уже выполнили.</a:t>
            </a:r>
          </a:p>
          <a:p>
            <a:r>
              <a:rPr lang="ru-RU" sz="1200" b="1" dirty="0">
                <a:latin typeface="+mn-lt"/>
              </a:rPr>
              <a:t>Дефицит</a:t>
            </a:r>
            <a:r>
              <a:rPr lang="ru-RU" sz="1200" i="1" dirty="0">
                <a:latin typeface="+mn-lt"/>
              </a:rPr>
              <a:t> </a:t>
            </a:r>
            <a:r>
              <a:rPr lang="ru-RU" sz="1200" i="1" dirty="0" smtClean="0">
                <a:latin typeface="+mn-lt"/>
              </a:rPr>
              <a:t>- </a:t>
            </a:r>
            <a:r>
              <a:rPr lang="ru-RU" sz="1200" dirty="0" smtClean="0">
                <a:latin typeface="+mn-lt"/>
              </a:rPr>
              <a:t>люди </a:t>
            </a:r>
            <a:r>
              <a:rPr lang="ru-RU" sz="1200" dirty="0">
                <a:latin typeface="+mn-lt"/>
              </a:rPr>
              <a:t>склонны придавать большую ценность вещам или возможностям, которые являются дефицитными или ограниченными. </a:t>
            </a:r>
          </a:p>
          <a:p>
            <a:r>
              <a:rPr lang="ru-RU" sz="1200" b="1" dirty="0">
                <a:latin typeface="+mn-lt"/>
              </a:rPr>
              <a:t>Авторитет</a:t>
            </a:r>
            <a:r>
              <a:rPr lang="ru-RU" sz="1200" i="1" dirty="0">
                <a:latin typeface="+mn-lt"/>
              </a:rPr>
              <a:t> </a:t>
            </a:r>
            <a:r>
              <a:rPr lang="ru-RU" sz="1200" i="1" dirty="0" smtClean="0">
                <a:latin typeface="+mn-lt"/>
              </a:rPr>
              <a:t>- </a:t>
            </a:r>
            <a:r>
              <a:rPr lang="ru-RU" sz="1200" dirty="0" smtClean="0">
                <a:latin typeface="+mn-lt"/>
              </a:rPr>
              <a:t>люди </a:t>
            </a:r>
            <a:r>
              <a:rPr lang="ru-RU" sz="1200" dirty="0">
                <a:latin typeface="+mn-lt"/>
              </a:rPr>
              <a:t>более склонны выполнять просьбу, если она исходит от авторитетного лица.</a:t>
            </a:r>
          </a:p>
          <a:p>
            <a:r>
              <a:rPr lang="ru-RU" sz="1200" dirty="0">
                <a:latin typeface="+mn-lt"/>
              </a:rPr>
              <a:t>И др.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203598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Nahmias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D. et al. Prompted contextual vectors for spear-phishing detection //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arXiv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preprint arXiv:2402.08309. – 2024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1AC37C-DDE8-9E31-3163-3C74D997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221600"/>
            <a:ext cx="2629252" cy="1476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Использование  методов интерпретируемого ИИ </a:t>
            </a:r>
            <a:br>
              <a:rPr lang="ru-RU" sz="2400" dirty="0"/>
            </a:br>
            <a:r>
              <a:rPr lang="ru-RU" sz="2400" dirty="0"/>
              <a:t>для обнаружения фишинговых писем</a:t>
            </a:r>
            <a:endParaRPr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A346E9-E489-2E31-7AEC-1D99AF715277}"/>
              </a:ext>
            </a:extLst>
          </p:cNvPr>
          <p:cNvSpPr txBox="1"/>
          <p:nvPr/>
        </p:nvSpPr>
        <p:spPr>
          <a:xfrm>
            <a:off x="107504" y="1228838"/>
            <a:ext cx="885698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i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Lim B. et al. EXPLICATE: Enhancing Phishing Detection through Explainable AI and </a:t>
            </a:r>
            <a:endParaRPr lang="ru-RU" sz="1000" i="1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i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LLM-Powered Interpretability //</a:t>
            </a:r>
            <a:r>
              <a:rPr lang="en-US" sz="1000" i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arXiv</a:t>
            </a:r>
            <a:r>
              <a:rPr lang="en-US" sz="1000" i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preprint arXiv:2503.20796. – 2025.</a:t>
            </a:r>
            <a:endParaRPr lang="ru-RU" sz="1000" i="1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Предложено обнаружение фишинга с помощью трехкомпонентной архитектуры: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1200" b="1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классификатор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использующий специфические признаки:</a:t>
            </a:r>
          </a:p>
          <a:p>
            <a:pPr lvl="1">
              <a:spcAft>
                <a:spcPts val="0"/>
              </a:spcAft>
            </a:pPr>
            <a:r>
              <a:rPr lang="en-US" sz="1200" i="1" dirty="0">
                <a:latin typeface="+mn-lt"/>
              </a:rPr>
              <a:t>Linguistic Pattern Analysis </a:t>
            </a:r>
            <a:r>
              <a:rPr lang="ru-RU" sz="1200" dirty="0">
                <a:latin typeface="+mn-lt"/>
              </a:rPr>
              <a:t>анализирует маркеры срочности, угрозы, </a:t>
            </a:r>
            <a:endParaRPr lang="ru-RU" sz="1200" dirty="0" smtClean="0">
              <a:latin typeface="+mn-lt"/>
            </a:endParaRPr>
          </a:p>
          <a:p>
            <a:pPr lvl="1">
              <a:spcAft>
                <a:spcPts val="0"/>
              </a:spcAft>
            </a:pPr>
            <a:r>
              <a:rPr lang="ru-RU" sz="1200" dirty="0" smtClean="0">
                <a:latin typeface="+mn-lt"/>
              </a:rPr>
              <a:t>	лингвистические </a:t>
            </a:r>
            <a:r>
              <a:rPr lang="ru-RU" sz="1200" dirty="0">
                <a:latin typeface="+mn-lt"/>
              </a:rPr>
              <a:t>несоответствия.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+mn-lt"/>
              </a:rPr>
              <a:t>             </a:t>
            </a:r>
            <a:r>
              <a:rPr lang="en-US" sz="1200" i="1" dirty="0" smtClean="0">
                <a:latin typeface="+mn-lt"/>
              </a:rPr>
              <a:t>URL </a:t>
            </a:r>
            <a:r>
              <a:rPr lang="en-US" sz="1200" i="1" dirty="0">
                <a:latin typeface="+mn-lt"/>
              </a:rPr>
              <a:t>and Link Examination </a:t>
            </a:r>
            <a:r>
              <a:rPr lang="ru-RU" sz="1200" dirty="0">
                <a:latin typeface="+mn-lt"/>
              </a:rPr>
              <a:t>анализирует репутацию домена, </a:t>
            </a:r>
            <a:r>
              <a:rPr lang="ru-RU" sz="1200" dirty="0" err="1">
                <a:latin typeface="+mn-lt"/>
              </a:rPr>
              <a:t>обфускацию</a:t>
            </a:r>
            <a:r>
              <a:rPr lang="ru-RU" sz="1200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URL, </a:t>
            </a:r>
            <a:endParaRPr lang="ru-RU" sz="1200" dirty="0" smtClean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+mn-lt"/>
              </a:rPr>
              <a:t>	</a:t>
            </a:r>
            <a:r>
              <a:rPr lang="ru-RU" sz="1200" dirty="0" smtClean="0">
                <a:latin typeface="+mn-lt"/>
              </a:rPr>
              <a:t>подозрительные </a:t>
            </a:r>
            <a:r>
              <a:rPr lang="ru-RU" sz="1200" dirty="0">
                <a:latin typeface="+mn-lt"/>
              </a:rPr>
              <a:t>имена доменов верхнего уровня, </a:t>
            </a:r>
            <a:r>
              <a:rPr lang="en-US" sz="1200" dirty="0">
                <a:latin typeface="+mn-lt"/>
              </a:rPr>
              <a:t>typo squatting. </a:t>
            </a:r>
            <a:endParaRPr lang="ru-RU" sz="12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+mn-lt"/>
              </a:rPr>
              <a:t>             </a:t>
            </a:r>
            <a:r>
              <a:rPr lang="en-US" sz="1200" i="1" dirty="0" smtClean="0">
                <a:latin typeface="+mn-lt"/>
              </a:rPr>
              <a:t>Header </a:t>
            </a:r>
            <a:r>
              <a:rPr lang="en-US" sz="1200" i="1" dirty="0">
                <a:latin typeface="+mn-lt"/>
              </a:rPr>
              <a:t>and Structural Analysis </a:t>
            </a:r>
            <a:r>
              <a:rPr lang="ru-RU" sz="1200" dirty="0">
                <a:latin typeface="+mn-lt"/>
              </a:rPr>
              <a:t>проверяет несоответствия адреса отправителя, </a:t>
            </a:r>
            <a:endParaRPr lang="ru-RU" sz="1200" dirty="0" smtClean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+mn-lt"/>
              </a:rPr>
              <a:t>	</a:t>
            </a:r>
            <a:r>
              <a:rPr lang="ru-RU" sz="1200" dirty="0" smtClean="0">
                <a:latin typeface="+mn-lt"/>
              </a:rPr>
              <a:t>манипуляции </a:t>
            </a:r>
            <a:r>
              <a:rPr lang="ru-RU" sz="1200" dirty="0">
                <a:latin typeface="+mn-lt"/>
              </a:rPr>
              <a:t>с полем «</a:t>
            </a:r>
            <a:r>
              <a:rPr lang="en-US" sz="1200" dirty="0">
                <a:latin typeface="+mn-lt"/>
              </a:rPr>
              <a:t>reply-to</a:t>
            </a:r>
            <a:r>
              <a:rPr lang="ru-RU" sz="1200" dirty="0">
                <a:latin typeface="+mn-lt"/>
              </a:rPr>
              <a:t>»</a:t>
            </a:r>
            <a:r>
              <a:rPr lang="en-US" sz="1200" dirty="0">
                <a:latin typeface="+mn-lt"/>
              </a:rPr>
              <a:t>, </a:t>
            </a:r>
            <a:r>
              <a:rPr lang="ru-RU" sz="1200" dirty="0">
                <a:latin typeface="+mn-lt"/>
              </a:rPr>
              <a:t>несоответствия маршрутизации и пр.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+mn-lt"/>
              </a:rPr>
              <a:t>             </a:t>
            </a:r>
            <a:r>
              <a:rPr lang="en-US" sz="1200" i="1" dirty="0" smtClean="0">
                <a:latin typeface="+mn-lt"/>
              </a:rPr>
              <a:t>Contextual </a:t>
            </a:r>
            <a:r>
              <a:rPr lang="en-US" sz="1200" i="1" dirty="0">
                <a:latin typeface="+mn-lt"/>
              </a:rPr>
              <a:t>Content Analysis </a:t>
            </a:r>
            <a:r>
              <a:rPr lang="ru-RU" sz="1200" dirty="0">
                <a:latin typeface="+mn-lt"/>
              </a:rPr>
              <a:t>определяет попытки сбора учетных данных,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+mn-lt"/>
              </a:rPr>
              <a:t>	финансовые </a:t>
            </a:r>
            <a:r>
              <a:rPr lang="ru-RU" sz="1200" dirty="0">
                <a:latin typeface="+mn-lt"/>
              </a:rPr>
              <a:t>запросы, подражание брендам. </a:t>
            </a:r>
          </a:p>
          <a:p>
            <a:pPr>
              <a:spcAft>
                <a:spcPts val="0"/>
              </a:spcAft>
            </a:pPr>
            <a:endParaRPr lang="ru-RU" sz="12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слой 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двойно</a:t>
            </a:r>
            <a:r>
              <a:rPr lang="ru-RU" sz="1200" kern="100" dirty="0" smtClean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й </a:t>
            </a:r>
            <a:r>
              <a:rPr lang="ru-RU" sz="1200" b="1" kern="100" dirty="0" smtClean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интерпретации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объединяющий </a:t>
            </a:r>
            <a:r>
              <a:rPr lang="en-US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LIME</a:t>
            </a:r>
            <a:r>
              <a:rPr lang="ru-RU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SHAP</a:t>
            </a:r>
            <a:r>
              <a:rPr lang="ru-RU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для дополнительных сведений на уровне признаков,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12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1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ыдачу </a:t>
            </a:r>
            <a:r>
              <a:rPr lang="ru-RU" sz="1200" kern="100" dirty="0" smtClean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пользователю </a:t>
            </a:r>
            <a:r>
              <a:rPr lang="ru-RU" sz="1200" b="1" kern="100" dirty="0" smtClean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понятного объяснения </a:t>
            </a:r>
            <a:r>
              <a:rPr lang="ru-RU" sz="1200" kern="100" dirty="0" smtClean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 помощью </a:t>
            </a:r>
            <a:r>
              <a:rPr lang="en-US" sz="1200" b="1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LLM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200" i="1" kern="100" dirty="0" err="1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DeepSeek</a:t>
            </a:r>
            <a:r>
              <a:rPr lang="en-US" sz="1200" i="1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ru-RU" sz="1200" i="1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Aft>
                <a:spcPts val="0"/>
              </a:spcAft>
            </a:pP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перевода технических 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деталей на </a:t>
            </a: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доступный естественный язык. </a:t>
            </a:r>
            <a:endParaRPr lang="ru-RU" sz="1200" kern="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LLM </a:t>
            </a: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переводит технические индикаторы в доступные идеи, 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например: «подозрительные </a:t>
            </a:r>
            <a:r>
              <a:rPr lang="ru-RU" sz="1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ссылки, хотя и кажутся законными, указывают на недавно зарегистрированные домены, используемые для кражи учетных </a:t>
            </a:r>
            <a:r>
              <a:rPr lang="ru-RU" sz="1200" kern="100" dirty="0" smtClean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данных».</a:t>
            </a:r>
            <a:endParaRPr lang="ru-RU" sz="12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5F2C6D-ADCA-B8AF-A01D-C9200F25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846412"/>
            <a:ext cx="2543944" cy="17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81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выводы</a:t>
            </a:r>
            <a:endParaRPr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491630"/>
            <a:ext cx="6912768" cy="3511302"/>
          </a:xfrm>
        </p:spPr>
        <p:txBody>
          <a:bodyPr>
            <a:noAutofit/>
          </a:bodyPr>
          <a:lstStyle/>
          <a:p>
            <a:pPr marL="228600" indent="457200">
              <a:spcBef>
                <a:spcPts val="0"/>
              </a:spcBef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Использование генеративного </a:t>
            </a:r>
            <a:r>
              <a:rPr lang="ru-RU" sz="1200" dirty="0">
                <a:solidFill>
                  <a:schemeClr val="tx1"/>
                </a:solidFill>
              </a:rPr>
              <a:t>ИИ существенно усиливает эффективность </a:t>
            </a:r>
            <a:r>
              <a:rPr lang="ru-RU" sz="1200" dirty="0" err="1">
                <a:solidFill>
                  <a:schemeClr val="tx1"/>
                </a:solidFill>
              </a:rPr>
              <a:t>фишинговых</a:t>
            </a:r>
            <a:r>
              <a:rPr lang="ru-RU" sz="1200" dirty="0">
                <a:solidFill>
                  <a:schemeClr val="tx1"/>
                </a:solidFill>
              </a:rPr>
              <a:t> атак, в силу реалистичного контента, индивидуальной персонализации и автоматизации. Это путь для атак промышленного масштаба.</a:t>
            </a:r>
          </a:p>
          <a:p>
            <a:pPr marL="228600" indent="457200">
              <a:spcBef>
                <a:spcPts val="0"/>
              </a:spcBef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Современные </a:t>
            </a:r>
            <a:r>
              <a:rPr lang="en-US" sz="1200" dirty="0">
                <a:solidFill>
                  <a:schemeClr val="tx1"/>
                </a:solidFill>
              </a:rPr>
              <a:t>LLM </a:t>
            </a:r>
            <a:r>
              <a:rPr lang="ru-RU" sz="1200" dirty="0" smtClean="0">
                <a:solidFill>
                  <a:schemeClr val="tx1"/>
                </a:solidFill>
              </a:rPr>
              <a:t>значительно улучшили </a:t>
            </a:r>
            <a:r>
              <a:rPr lang="ru-RU" sz="1200" dirty="0">
                <a:solidFill>
                  <a:schemeClr val="tx1"/>
                </a:solidFill>
              </a:rPr>
              <a:t>качество автоматически генерируемых фишинговых писем, и сейчас оно приблизительно такое же, как у человека. </a:t>
            </a:r>
          </a:p>
          <a:p>
            <a:pPr marL="228600" indent="457200">
              <a:spcBef>
                <a:spcPts val="0"/>
              </a:spcBef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Появляются доступные инструменты для </a:t>
            </a:r>
            <a:r>
              <a:rPr lang="ru-RU" sz="1200" dirty="0" smtClean="0">
                <a:solidFill>
                  <a:schemeClr val="tx1"/>
                </a:solidFill>
              </a:rPr>
              <a:t>обнаружения и создания </a:t>
            </a:r>
            <a:r>
              <a:rPr lang="ru-RU" sz="1200" dirty="0" err="1">
                <a:solidFill>
                  <a:schemeClr val="tx1"/>
                </a:solidFill>
              </a:rPr>
              <a:t>фишинговых</a:t>
            </a:r>
            <a:r>
              <a:rPr lang="ru-RU" sz="1200" dirty="0">
                <a:solidFill>
                  <a:schemeClr val="tx1"/>
                </a:solidFill>
              </a:rPr>
              <a:t> писем с помощью </a:t>
            </a:r>
            <a:r>
              <a:rPr lang="ru-RU" sz="1200" dirty="0" smtClean="0">
                <a:solidFill>
                  <a:schemeClr val="tx1"/>
                </a:solidFill>
              </a:rPr>
              <a:t>технологий ИИ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Разрабатываются новые корпуса сгенерированных </a:t>
            </a:r>
            <a:r>
              <a:rPr lang="ru-RU" sz="1200" dirty="0" err="1">
                <a:solidFill>
                  <a:schemeClr val="tx1"/>
                </a:solidFill>
              </a:rPr>
              <a:t>фишинговых</a:t>
            </a:r>
            <a:r>
              <a:rPr lang="ru-RU" sz="1200" dirty="0">
                <a:solidFill>
                  <a:schemeClr val="tx1"/>
                </a:solidFill>
              </a:rPr>
              <a:t> писем для обучения и отладки методов нападения и защиты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28600" indent="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Методы </a:t>
            </a:r>
            <a:r>
              <a:rPr lang="ru-RU" sz="1200" dirty="0">
                <a:solidFill>
                  <a:schemeClr val="tx1"/>
                </a:solidFill>
              </a:rPr>
              <a:t>интерпретации ИИ начинают использоваться как дополнительный инструмент в системе обнаружения </a:t>
            </a:r>
            <a:r>
              <a:rPr lang="ru-RU" sz="1200" dirty="0" err="1">
                <a:solidFill>
                  <a:schemeClr val="tx1"/>
                </a:solidFill>
              </a:rPr>
              <a:t>фишинга</a:t>
            </a:r>
            <a:r>
              <a:rPr lang="ru-RU" sz="1200" dirty="0">
                <a:solidFill>
                  <a:schemeClr val="tx1"/>
                </a:solidFill>
              </a:rPr>
              <a:t>, а также для проведения вспомогательных исследований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5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428349" y="2247715"/>
            <a:ext cx="4188134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Спасибо за внимание!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FC95C-EF4A-4BDD-A83C-556022CEC44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0718"/>
            <a:ext cx="697232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План доклада</a:t>
            </a:r>
            <a:endParaRPr lang="ru-RU" sz="2800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FC95C-EF4A-4BDD-A83C-556022CEC44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36379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Число публикаций в </a:t>
            </a:r>
            <a:r>
              <a:rPr lang="en-US" sz="1200" dirty="0" smtClean="0"/>
              <a:t>Google </a:t>
            </a:r>
            <a:r>
              <a:rPr lang="en-US" sz="1200" dirty="0"/>
              <a:t>Scholar </a:t>
            </a:r>
            <a:r>
              <a:rPr lang="ru-RU" sz="1200" dirty="0"/>
              <a:t>по </a:t>
            </a:r>
            <a:r>
              <a:rPr lang="ru-RU" sz="1200" dirty="0" smtClean="0"/>
              <a:t>запросам </a:t>
            </a:r>
            <a:r>
              <a:rPr lang="en-US" sz="1200" dirty="0"/>
              <a:t>“Phishing</a:t>
            </a:r>
            <a:r>
              <a:rPr lang="en-US" sz="1200" dirty="0" smtClean="0"/>
              <a:t>”</a:t>
            </a:r>
            <a:r>
              <a:rPr lang="ru-RU" sz="1200" dirty="0"/>
              <a:t> </a:t>
            </a:r>
            <a:r>
              <a:rPr lang="ru-RU" sz="1200" dirty="0" smtClean="0"/>
              <a:t>и </a:t>
            </a:r>
            <a:r>
              <a:rPr lang="en-US" sz="1200" dirty="0" smtClean="0"/>
              <a:t>“OSINT”</a:t>
            </a:r>
            <a:endParaRPr lang="ru-RU" sz="1200" dirty="0"/>
          </a:p>
          <a:p>
            <a:r>
              <a:rPr lang="ru-RU" sz="1200" dirty="0"/>
              <a:t>Сегодня темп </a:t>
            </a:r>
            <a:r>
              <a:rPr lang="en-US" sz="1200" dirty="0"/>
              <a:t>~ </a:t>
            </a:r>
            <a:r>
              <a:rPr lang="ru-RU" sz="1200" dirty="0"/>
              <a:t>70</a:t>
            </a:r>
            <a:r>
              <a:rPr lang="en-US" sz="1200" dirty="0"/>
              <a:t> </a:t>
            </a:r>
            <a:r>
              <a:rPr lang="ru-RU" sz="1200" dirty="0"/>
              <a:t>публикаций/сутки.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684" y="1419622"/>
            <a:ext cx="3783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План доклада</a:t>
            </a:r>
          </a:p>
          <a:p>
            <a:pPr algn="ctr"/>
            <a:endParaRPr lang="ru-RU" sz="1200" b="1" dirty="0"/>
          </a:p>
          <a:p>
            <a:r>
              <a:rPr lang="ru-RU" sz="1200" dirty="0"/>
              <a:t>3 	</a:t>
            </a:r>
            <a:r>
              <a:rPr lang="ru-RU" sz="1200" dirty="0" smtClean="0"/>
              <a:t>Разновидности </a:t>
            </a:r>
            <a:r>
              <a:rPr lang="ru-RU" sz="1200" dirty="0" err="1"/>
              <a:t>фишинга</a:t>
            </a:r>
            <a:endParaRPr lang="ru-RU" sz="1200" dirty="0"/>
          </a:p>
          <a:p>
            <a:r>
              <a:rPr lang="ru-RU" sz="1200" dirty="0"/>
              <a:t>5  	</a:t>
            </a:r>
            <a:r>
              <a:rPr lang="ru-RU" sz="1200" dirty="0" smtClean="0"/>
              <a:t>Меры </a:t>
            </a:r>
            <a:r>
              <a:rPr lang="ru-RU" sz="1200" dirty="0"/>
              <a:t>эффективности</a:t>
            </a:r>
          </a:p>
          <a:p>
            <a:r>
              <a:rPr lang="ru-RU" sz="1200" dirty="0" smtClean="0"/>
              <a:t>6-8  </a:t>
            </a:r>
            <a:r>
              <a:rPr lang="ru-RU" sz="1200" dirty="0"/>
              <a:t>	</a:t>
            </a:r>
            <a:r>
              <a:rPr lang="ru-RU" sz="1200" dirty="0" smtClean="0"/>
              <a:t>Психология и </a:t>
            </a:r>
            <a:r>
              <a:rPr lang="ru-RU" sz="1200" dirty="0" err="1" smtClean="0"/>
              <a:t>фишинг</a:t>
            </a:r>
            <a:endParaRPr lang="ru-RU" sz="1200" dirty="0"/>
          </a:p>
          <a:p>
            <a:r>
              <a:rPr lang="ru-RU" sz="1200" dirty="0"/>
              <a:t>9</a:t>
            </a:r>
            <a:r>
              <a:rPr lang="ru-RU" sz="1200" dirty="0" smtClean="0"/>
              <a:t> </a:t>
            </a:r>
            <a:r>
              <a:rPr lang="ru-RU" sz="1200" dirty="0"/>
              <a:t>	</a:t>
            </a:r>
            <a:r>
              <a:rPr lang="ru-RU" sz="1200" dirty="0" smtClean="0"/>
              <a:t>Базовая идея атаки</a:t>
            </a:r>
            <a:endParaRPr lang="en-US" sz="1200" dirty="0"/>
          </a:p>
          <a:p>
            <a:r>
              <a:rPr lang="ru-RU" sz="1200" dirty="0" smtClean="0"/>
              <a:t>10 </a:t>
            </a:r>
            <a:r>
              <a:rPr lang="ru-RU" sz="1200" dirty="0" smtClean="0"/>
              <a:t>  </a:t>
            </a:r>
            <a:r>
              <a:rPr lang="ru-RU" sz="1200" dirty="0"/>
              <a:t>	</a:t>
            </a:r>
            <a:r>
              <a:rPr lang="ru-RU" sz="1200" dirty="0" smtClean="0"/>
              <a:t>Автор письма – человек или ИИ</a:t>
            </a:r>
            <a:endParaRPr lang="ru-RU" sz="1200" dirty="0"/>
          </a:p>
          <a:p>
            <a:r>
              <a:rPr lang="en-US" sz="1200" dirty="0"/>
              <a:t>1</a:t>
            </a:r>
            <a:r>
              <a:rPr lang="ru-RU" sz="1200" dirty="0" smtClean="0"/>
              <a:t>1-12 </a:t>
            </a:r>
            <a:r>
              <a:rPr lang="en-US" sz="1200" dirty="0" smtClean="0"/>
              <a:t> </a:t>
            </a:r>
            <a:r>
              <a:rPr lang="ru-RU" sz="1200" dirty="0"/>
              <a:t>	</a:t>
            </a:r>
            <a:r>
              <a:rPr lang="ru-RU" sz="1200" dirty="0" err="1" smtClean="0"/>
              <a:t>Фишинговые</a:t>
            </a:r>
            <a:r>
              <a:rPr lang="ru-RU" sz="1200" dirty="0" smtClean="0"/>
              <a:t> атаки с помощью ИИ</a:t>
            </a:r>
            <a:endParaRPr lang="ru-RU" sz="1200" dirty="0"/>
          </a:p>
          <a:p>
            <a:r>
              <a:rPr lang="ru-RU" sz="1200" dirty="0" smtClean="0"/>
              <a:t>13  </a:t>
            </a:r>
            <a:r>
              <a:rPr lang="ru-RU" sz="1200" dirty="0"/>
              <a:t>	</a:t>
            </a:r>
            <a:r>
              <a:rPr lang="ru-RU" sz="1200" dirty="0" err="1" smtClean="0"/>
              <a:t>Датасеты</a:t>
            </a:r>
            <a:r>
              <a:rPr lang="ru-RU" sz="1200" dirty="0" smtClean="0"/>
              <a:t> </a:t>
            </a:r>
            <a:r>
              <a:rPr lang="ru-RU" sz="1200" dirty="0" err="1" smtClean="0"/>
              <a:t>фишинговых</a:t>
            </a:r>
            <a:r>
              <a:rPr lang="ru-RU" sz="1200" dirty="0" smtClean="0"/>
              <a:t> писем</a:t>
            </a:r>
            <a:endParaRPr lang="en-US" sz="1200" dirty="0"/>
          </a:p>
          <a:p>
            <a:r>
              <a:rPr lang="en-US" sz="1200" dirty="0"/>
              <a:t>1</a:t>
            </a:r>
            <a:r>
              <a:rPr lang="ru-RU" sz="1200" dirty="0" smtClean="0"/>
              <a:t>4-15</a:t>
            </a:r>
            <a:r>
              <a:rPr lang="en-US" sz="1200" dirty="0" smtClean="0"/>
              <a:t> </a:t>
            </a:r>
            <a:r>
              <a:rPr lang="ru-RU" sz="1200" dirty="0"/>
              <a:t>	</a:t>
            </a:r>
            <a:r>
              <a:rPr lang="ru-RU" sz="1200" dirty="0" smtClean="0"/>
              <a:t>Обнаружение </a:t>
            </a:r>
            <a:r>
              <a:rPr lang="ru-RU" sz="1200" dirty="0" err="1"/>
              <a:t>фишинга</a:t>
            </a:r>
            <a:endParaRPr lang="ru-RU" sz="1200" dirty="0"/>
          </a:p>
          <a:p>
            <a:r>
              <a:rPr lang="ru-RU" sz="1200" dirty="0" smtClean="0"/>
              <a:t>16  </a:t>
            </a:r>
            <a:r>
              <a:rPr lang="ru-RU" sz="1200" dirty="0"/>
              <a:t>	</a:t>
            </a:r>
            <a:r>
              <a:rPr lang="ru-RU" sz="1200" dirty="0" smtClean="0"/>
              <a:t>Выводы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757018"/>
            <a:ext cx="3816424" cy="2524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28959581"/>
              </p:ext>
            </p:extLst>
          </p:nvPr>
        </p:nvGraphicFramePr>
        <p:xfrm>
          <a:off x="5292080" y="1907524"/>
          <a:ext cx="3744416" cy="168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87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0718"/>
            <a:ext cx="6972320" cy="85725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Разновидности </a:t>
            </a:r>
            <a:r>
              <a:rPr lang="ru-RU" sz="2800" dirty="0" err="1">
                <a:effectLst/>
              </a:rPr>
              <a:t>фишинга</a:t>
            </a:r>
            <a:endParaRPr lang="ru-RU" sz="2800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FC95C-EF4A-4BDD-A83C-556022CEC44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275606"/>
            <a:ext cx="63367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/>
              <a:t>Фишинг</a:t>
            </a:r>
            <a:r>
              <a:rPr lang="ru-RU" sz="1200" b="1" dirty="0"/>
              <a:t> </a:t>
            </a:r>
            <a:r>
              <a:rPr lang="ru-RU" sz="1200" dirty="0"/>
              <a:t>— категория атак с помощью электронной почты </a:t>
            </a:r>
            <a:r>
              <a:rPr lang="en-US" sz="1200" dirty="0"/>
              <a:t>(</a:t>
            </a:r>
            <a:r>
              <a:rPr lang="en-US" sz="1200" dirty="0" err="1"/>
              <a:t>sms</a:t>
            </a:r>
            <a:r>
              <a:rPr lang="en-US" sz="1200" dirty="0"/>
              <a:t>, </a:t>
            </a:r>
            <a:r>
              <a:rPr lang="ru-RU" sz="1200" dirty="0"/>
              <a:t>мессенджеров), при которой получателя обманным путем вынуждают сообщить конфиденциальные данные или загрузить вредоносное ПО. </a:t>
            </a:r>
          </a:p>
          <a:p>
            <a:endParaRPr lang="ru-RU" sz="1200" dirty="0"/>
          </a:p>
          <a:p>
            <a:r>
              <a:rPr lang="ru-RU" sz="1200" b="1" dirty="0"/>
              <a:t>Целевой </a:t>
            </a:r>
            <a:r>
              <a:rPr lang="ru-RU" sz="1200" b="1" dirty="0" err="1"/>
              <a:t>фишинг</a:t>
            </a:r>
            <a:r>
              <a:rPr lang="ru-RU" sz="1200" b="1" dirty="0"/>
              <a:t> </a:t>
            </a:r>
            <a:r>
              <a:rPr lang="ru-RU" sz="1200" dirty="0"/>
              <a:t>(</a:t>
            </a:r>
            <a:r>
              <a:rPr lang="en-US" sz="1200" dirty="0"/>
              <a:t>Spear Phishing</a:t>
            </a:r>
            <a:r>
              <a:rPr lang="ru-RU" sz="1200" dirty="0"/>
              <a:t>) — это подкатегория </a:t>
            </a:r>
            <a:r>
              <a:rPr lang="ru-RU" sz="1200" dirty="0" err="1"/>
              <a:t>фишинга</a:t>
            </a:r>
            <a:r>
              <a:rPr lang="ru-RU" sz="1200" dirty="0"/>
              <a:t>, при которой атака по электронной почте нацелена на отдельного человека или </a:t>
            </a:r>
            <a:r>
              <a:rPr lang="ru-RU" sz="1200" dirty="0" smtClean="0"/>
              <a:t>группу </a:t>
            </a:r>
            <a:r>
              <a:rPr lang="ru-RU" sz="1200" dirty="0"/>
              <a:t>связанных (обычно </a:t>
            </a:r>
            <a:r>
              <a:rPr lang="ru-RU" sz="1200" dirty="0" smtClean="0"/>
              <a:t>из </a:t>
            </a:r>
            <a:r>
              <a:rPr lang="ru-RU" sz="1200" dirty="0" smtClean="0"/>
              <a:t>одной организации) </a:t>
            </a:r>
            <a:r>
              <a:rPr lang="ru-RU" sz="1200" dirty="0"/>
              <a:t>лиц. Целевой </a:t>
            </a:r>
            <a:r>
              <a:rPr lang="ru-RU" sz="1200" dirty="0" err="1"/>
              <a:t>фишинг</a:t>
            </a:r>
            <a:r>
              <a:rPr lang="ru-RU" sz="1200" dirty="0"/>
              <a:t> основан на сборе данных о целевых лицах или организациях. Это позволяет злоумышленникам создавать обманные электронные письма, которые кажутся исходящими из надежных источников в личном или профессиональном окружении жертв. </a:t>
            </a:r>
          </a:p>
          <a:p>
            <a:endParaRPr lang="ru-RU" sz="1200" b="1" dirty="0"/>
          </a:p>
          <a:p>
            <a:r>
              <a:rPr lang="ru-RU" sz="1200" b="1" dirty="0"/>
              <a:t>Компрометация деловой электронной почты </a:t>
            </a:r>
            <a:r>
              <a:rPr lang="ru-RU" sz="1200" dirty="0"/>
              <a:t>(</a:t>
            </a:r>
            <a:r>
              <a:rPr lang="en-US" sz="1200" dirty="0"/>
              <a:t>Business Email Compromise</a:t>
            </a:r>
            <a:r>
              <a:rPr lang="ru-RU" sz="1200" dirty="0"/>
              <a:t>, BEC) — это подкатегория целевого </a:t>
            </a:r>
            <a:r>
              <a:rPr lang="ru-RU" sz="1200" dirty="0" err="1"/>
              <a:t>фишинга</a:t>
            </a:r>
            <a:r>
              <a:rPr lang="ru-RU" sz="1200" dirty="0"/>
              <a:t>, при которой злоумышленник пытается украсть деньги или конфиденциальную информацию.</a:t>
            </a:r>
            <a:r>
              <a:rPr lang="en-US" sz="1200" dirty="0"/>
              <a:t> </a:t>
            </a:r>
            <a:r>
              <a:rPr lang="ru-RU" sz="1200" dirty="0"/>
              <a:t>Злоумышленник выдает себя за доверенного делового партнера. Злоумышленник использует методы социальной инженерии в электронных письмах, чтобы обманом заставить жертву изменить платежную информацию и перенаправить будущий платеж.</a:t>
            </a:r>
          </a:p>
        </p:txBody>
      </p:sp>
    </p:spTree>
    <p:extLst>
      <p:ext uri="{BB962C8B-B14F-4D97-AF65-F5344CB8AC3E}">
        <p14:creationId xmlns:p14="http://schemas.microsoft.com/office/powerpoint/2010/main" val="213746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0718"/>
            <a:ext cx="6972320" cy="857250"/>
          </a:xfrm>
        </p:spPr>
        <p:txBody>
          <a:bodyPr>
            <a:noAutofit/>
          </a:bodyPr>
          <a:lstStyle/>
          <a:p>
            <a:r>
              <a:rPr lang="ru-RU" sz="2800" dirty="0" err="1">
                <a:effectLst/>
              </a:rPr>
              <a:t>Фишинг</a:t>
            </a:r>
            <a:r>
              <a:rPr lang="ru-RU" sz="2800" dirty="0">
                <a:effectLst/>
              </a:rPr>
              <a:t> – явление массовое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858" t="24991" r="37639" b="10001"/>
          <a:stretch/>
        </p:blipFill>
        <p:spPr>
          <a:xfrm>
            <a:off x="1619672" y="1844495"/>
            <a:ext cx="5472608" cy="2959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1275606"/>
            <a:ext cx="5831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Число обнаруженных уникальных </a:t>
            </a:r>
            <a:r>
              <a:rPr lang="ru-RU" sz="1200" dirty="0" err="1"/>
              <a:t>фишинговых</a:t>
            </a:r>
            <a:r>
              <a:rPr lang="ru-RU" sz="1200" dirty="0"/>
              <a:t> </a:t>
            </a:r>
            <a:r>
              <a:rPr lang="en-US" sz="1200" dirty="0"/>
              <a:t>URL, </a:t>
            </a:r>
            <a:r>
              <a:rPr lang="ru-RU" sz="1200" dirty="0"/>
              <a:t>поквартально (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Statista.com, 2025</a:t>
            </a:r>
            <a:r>
              <a:rPr lang="en-US" sz="1200" dirty="0"/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801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60718"/>
            <a:ext cx="6972320" cy="85725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Измерение эффективности </a:t>
            </a:r>
            <a:r>
              <a:rPr lang="ru-RU" sz="2800" dirty="0" err="1">
                <a:effectLst/>
              </a:rPr>
              <a:t>фишинга</a:t>
            </a:r>
            <a:endParaRPr lang="ru-RU" sz="28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91630"/>
            <a:ext cx="43204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</a:t>
            </a:r>
            <a:r>
              <a:rPr lang="ru-RU" sz="1200" dirty="0"/>
              <a:t>соответствии со стандартом  с целью оценки информационной защищенности организации службами безопасности может проводиться негласная рассылка </a:t>
            </a:r>
            <a:r>
              <a:rPr lang="ru-RU" sz="1200" dirty="0" err="1"/>
              <a:t>фишинговых</a:t>
            </a:r>
            <a:r>
              <a:rPr lang="ru-RU" sz="1200" dirty="0"/>
              <a:t> писем (Приложение B.15 к стандарту). </a:t>
            </a:r>
          </a:p>
          <a:p>
            <a:r>
              <a:rPr lang="ru-RU" sz="1200" dirty="0"/>
              <a:t>Показателями оценки защищенности служат </a:t>
            </a:r>
            <a:r>
              <a:rPr lang="ru-RU" sz="1200" b="1" dirty="0"/>
              <a:t>проценты тех получателей </a:t>
            </a:r>
            <a:r>
              <a:rPr lang="ru-RU" sz="1200" b="1" dirty="0" err="1"/>
              <a:t>фишинговых</a:t>
            </a:r>
            <a:r>
              <a:rPr lang="ru-RU" sz="1200" b="1" dirty="0"/>
              <a:t> писем</a:t>
            </a:r>
            <a:r>
              <a:rPr lang="ru-RU" sz="1200" dirty="0"/>
              <a:t>, которые: </a:t>
            </a:r>
          </a:p>
          <a:p>
            <a:endParaRPr lang="ru-RU" sz="1200" dirty="0"/>
          </a:p>
          <a:p>
            <a:r>
              <a:rPr lang="ru-RU" sz="1200" dirty="0"/>
              <a:t>- обнаружили </a:t>
            </a:r>
            <a:r>
              <a:rPr lang="ru-RU" sz="1200" dirty="0" err="1"/>
              <a:t>фишинговое</a:t>
            </a:r>
            <a:r>
              <a:rPr lang="ru-RU" sz="1200" dirty="0"/>
              <a:t> письмо и </a:t>
            </a:r>
            <a:r>
              <a:rPr lang="ru-RU" sz="1200" b="1" dirty="0"/>
              <a:t>доложили</a:t>
            </a:r>
            <a:r>
              <a:rPr lang="ru-RU" sz="1200" dirty="0"/>
              <a:t> о </a:t>
            </a:r>
            <a:r>
              <a:rPr lang="ru-RU" sz="1200" dirty="0" err="1"/>
              <a:t>фишинговой</a:t>
            </a:r>
            <a:r>
              <a:rPr lang="ru-RU" sz="1200" dirty="0"/>
              <a:t> атаке руководству,</a:t>
            </a:r>
          </a:p>
          <a:p>
            <a:endParaRPr lang="ru-RU" sz="1200" dirty="0"/>
          </a:p>
          <a:p>
            <a:r>
              <a:rPr lang="ru-RU" sz="1200" dirty="0"/>
              <a:t>- </a:t>
            </a:r>
            <a:r>
              <a:rPr lang="ru-RU" sz="1200" b="1" dirty="0"/>
              <a:t>открыли</a:t>
            </a:r>
            <a:r>
              <a:rPr lang="ru-RU" sz="1200" dirty="0"/>
              <a:t> </a:t>
            </a:r>
            <a:r>
              <a:rPr lang="ru-RU" sz="1200" dirty="0" err="1"/>
              <a:t>фишинговое</a:t>
            </a:r>
            <a:r>
              <a:rPr lang="ru-RU" sz="1200" dirty="0"/>
              <a:t> письмо, </a:t>
            </a:r>
            <a:r>
              <a:rPr lang="ru-RU" sz="1200" b="1" dirty="0"/>
              <a:t>но не перешли </a:t>
            </a:r>
            <a:r>
              <a:rPr lang="ru-RU" sz="1200" dirty="0"/>
              <a:t>по </a:t>
            </a:r>
            <a:r>
              <a:rPr lang="ru-RU" sz="1200" dirty="0" err="1"/>
              <a:t>фишинговой</a:t>
            </a:r>
            <a:r>
              <a:rPr lang="ru-RU" sz="1200" dirty="0"/>
              <a:t> ссылке,</a:t>
            </a:r>
          </a:p>
          <a:p>
            <a:endParaRPr lang="ru-RU" sz="1200" dirty="0"/>
          </a:p>
          <a:p>
            <a:r>
              <a:rPr lang="ru-RU" sz="1200" dirty="0"/>
              <a:t>- </a:t>
            </a:r>
            <a:r>
              <a:rPr lang="ru-RU" sz="1200" b="1" dirty="0"/>
              <a:t>перешли</a:t>
            </a:r>
            <a:r>
              <a:rPr lang="ru-RU" sz="1200" dirty="0"/>
              <a:t> по ссылке, но </a:t>
            </a:r>
            <a:r>
              <a:rPr lang="ru-RU" sz="1200" b="1" dirty="0"/>
              <a:t>не стали вводить </a:t>
            </a:r>
            <a:r>
              <a:rPr lang="ru-RU" sz="1200" dirty="0"/>
              <a:t>свои идентификационные данные,</a:t>
            </a:r>
          </a:p>
          <a:p>
            <a:endParaRPr lang="ru-RU" sz="1200" dirty="0"/>
          </a:p>
          <a:p>
            <a:r>
              <a:rPr lang="ru-RU" sz="1200" dirty="0"/>
              <a:t>- </a:t>
            </a:r>
            <a:r>
              <a:rPr lang="ru-RU" sz="1200" b="1" dirty="0"/>
              <a:t>перешли</a:t>
            </a:r>
            <a:r>
              <a:rPr lang="ru-RU" sz="1200" dirty="0"/>
              <a:t> по ссылке и </a:t>
            </a:r>
            <a:r>
              <a:rPr lang="ru-RU" sz="1200" b="1" dirty="0"/>
              <a:t>ввели</a:t>
            </a:r>
            <a:r>
              <a:rPr lang="ru-RU" sz="1200" dirty="0"/>
              <a:t> свои данные.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9" y="1183505"/>
            <a:ext cx="3672409" cy="36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7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Психологическое профилирование с помощью </a:t>
            </a:r>
            <a:r>
              <a:rPr lang="en-US" sz="2800" dirty="0"/>
              <a:t>LLM</a:t>
            </a:r>
            <a:endParaRPr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1600"/>
            <a:ext cx="5688632" cy="38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3363838"/>
            <a:ext cx="20882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Tshimula</a:t>
            </a:r>
            <a:r>
              <a:rPr lang="ru-RU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 (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2024).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Psychological Profiling in Cybersecurity: A Look at LLMs and Psycholinguistic Features. In International Conference on Web Information Systems Engineering (pp. 378-393). </a:t>
            </a:r>
            <a:endParaRPr lang="ru-RU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44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A89F51E-883F-8166-F70F-B3D8E863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88" y="2859782"/>
            <a:ext cx="3372976" cy="2034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Использование  методов интерпретируемого ИИ </a:t>
            </a:r>
            <a:br>
              <a:rPr lang="ru-RU" sz="2400" dirty="0"/>
            </a:br>
            <a:r>
              <a:rPr lang="ru-RU" sz="2400" dirty="0"/>
              <a:t>для оценки восприимчивости к фишингу</a:t>
            </a:r>
            <a:endParaRPr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A346E9-E489-2E31-7AEC-1D99AF715277}"/>
              </a:ext>
            </a:extLst>
          </p:cNvPr>
          <p:cNvSpPr txBox="1"/>
          <p:nvPr/>
        </p:nvSpPr>
        <p:spPr>
          <a:xfrm>
            <a:off x="251520" y="1995686"/>
            <a:ext cx="864096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Пример </a:t>
            </a:r>
            <a:r>
              <a:rPr lang="ru-RU" sz="1200" dirty="0"/>
              <a:t>такого </a:t>
            </a:r>
            <a:r>
              <a:rPr lang="ru-RU" sz="1200" dirty="0" smtClean="0"/>
              <a:t>исследования: </a:t>
            </a:r>
            <a:r>
              <a:rPr lang="ru-RU" sz="1200" dirty="0"/>
              <a:t>в </a:t>
            </a:r>
            <a:r>
              <a:rPr lang="en-US" sz="1200" dirty="0"/>
              <a:t>George Mason University (GMU)</a:t>
            </a:r>
            <a:r>
              <a:rPr lang="ru-RU" sz="1200" dirty="0"/>
              <a:t> </a:t>
            </a:r>
            <a:r>
              <a:rPr lang="ru-RU" sz="1200" dirty="0" smtClean="0"/>
              <a:t>- 504 участника. </a:t>
            </a:r>
          </a:p>
          <a:p>
            <a:r>
              <a:rPr lang="ru-RU" sz="1200" dirty="0" smtClean="0"/>
              <a:t>Проверялось влияние </a:t>
            </a:r>
            <a:r>
              <a:rPr lang="ru-RU" sz="1200" b="1" dirty="0" smtClean="0"/>
              <a:t>17 факторов.</a:t>
            </a:r>
            <a:endParaRPr lang="ru-RU" sz="1200" b="1" dirty="0"/>
          </a:p>
          <a:p>
            <a:r>
              <a:rPr lang="ru-RU" sz="1200" b="1" dirty="0"/>
              <a:t>Демографические: </a:t>
            </a:r>
            <a:r>
              <a:rPr lang="ru-RU" sz="1200" dirty="0"/>
              <a:t>Пол, возраст, административная принадлежность (администрация </a:t>
            </a:r>
            <a:r>
              <a:rPr lang="ru-RU" sz="1200" dirty="0" smtClean="0"/>
              <a:t>вуза/</a:t>
            </a:r>
            <a:r>
              <a:rPr lang="ru-RU" sz="1200" dirty="0" err="1" smtClean="0"/>
              <a:t>технич</a:t>
            </a:r>
            <a:r>
              <a:rPr lang="ru-RU" sz="1200" dirty="0" smtClean="0"/>
              <a:t>. </a:t>
            </a:r>
            <a:r>
              <a:rPr lang="ru-RU" sz="1200" dirty="0"/>
              <a:t>сотрудник/приглашенный), загрузка (полная/частичная занятость</a:t>
            </a:r>
            <a:r>
              <a:rPr lang="ru-RU" sz="1200" dirty="0" smtClean="0"/>
              <a:t>).</a:t>
            </a:r>
            <a:endParaRPr lang="ru-RU" sz="1200" dirty="0"/>
          </a:p>
          <a:p>
            <a:r>
              <a:rPr lang="ru-RU" sz="1200" b="1" dirty="0"/>
              <a:t>Психологические/поведенческие: </a:t>
            </a:r>
            <a:r>
              <a:rPr lang="ru-RU" sz="1200" dirty="0"/>
              <a:t>импульсивность, добросовестность, </a:t>
            </a:r>
            <a:endParaRPr lang="ru-RU" sz="1200" dirty="0" smtClean="0"/>
          </a:p>
          <a:p>
            <a:r>
              <a:rPr lang="ru-RU" sz="1200" dirty="0" smtClean="0"/>
              <a:t>эмоциональная </a:t>
            </a:r>
            <a:r>
              <a:rPr lang="ru-RU" sz="1200" dirty="0"/>
              <a:t>устойчивость, </a:t>
            </a:r>
            <a:r>
              <a:rPr lang="en-US" sz="1200" dirty="0"/>
              <a:t>Check Link</a:t>
            </a:r>
            <a:r>
              <a:rPr lang="ru-RU" sz="1200" dirty="0"/>
              <a:t>, </a:t>
            </a:r>
            <a:r>
              <a:rPr lang="en-US" sz="1200" dirty="0"/>
              <a:t>Privacy Setting</a:t>
            </a:r>
            <a:r>
              <a:rPr lang="ru-RU" sz="1200" dirty="0"/>
              <a:t>, </a:t>
            </a:r>
            <a:r>
              <a:rPr lang="en-US" sz="1200" dirty="0"/>
              <a:t>Check HTTPS</a:t>
            </a:r>
            <a:r>
              <a:rPr lang="ru-RU" sz="1200" dirty="0"/>
              <a:t>, </a:t>
            </a:r>
            <a:endParaRPr lang="ru-RU" sz="1200" dirty="0" smtClean="0"/>
          </a:p>
          <a:p>
            <a:r>
              <a:rPr lang="en-US" sz="1200" dirty="0" smtClean="0"/>
              <a:t>Click </a:t>
            </a:r>
            <a:r>
              <a:rPr lang="en-US" sz="1200" dirty="0"/>
              <a:t>w/o Check</a:t>
            </a:r>
            <a:r>
              <a:rPr lang="ru-RU" sz="1200" dirty="0"/>
              <a:t>, </a:t>
            </a:r>
            <a:r>
              <a:rPr lang="en-US" sz="1200" dirty="0"/>
              <a:t>Phished Before</a:t>
            </a:r>
            <a:r>
              <a:rPr lang="ru-RU" sz="1200" dirty="0"/>
              <a:t>, </a:t>
            </a:r>
            <a:r>
              <a:rPr lang="en-US" sz="1200" dirty="0"/>
              <a:t>Lose Info Due to Phishing</a:t>
            </a:r>
            <a:r>
              <a:rPr lang="ru-RU" sz="1200" dirty="0"/>
              <a:t> </a:t>
            </a:r>
            <a:r>
              <a:rPr lang="ru-RU" sz="1200" dirty="0" smtClean="0"/>
              <a:t>и </a:t>
            </a:r>
            <a:r>
              <a:rPr lang="ru-RU" sz="1200" dirty="0"/>
              <a:t>др. </a:t>
            </a:r>
          </a:p>
          <a:p>
            <a:endParaRPr lang="ru-RU" sz="1200" dirty="0" smtClean="0"/>
          </a:p>
          <a:p>
            <a:r>
              <a:rPr lang="ru-RU" sz="1200" dirty="0" smtClean="0"/>
              <a:t>Строилась </a:t>
            </a:r>
            <a:r>
              <a:rPr lang="ru-RU" sz="1200" dirty="0"/>
              <a:t>4-слойная</a:t>
            </a:r>
            <a:r>
              <a:rPr lang="en-US" sz="1200" dirty="0"/>
              <a:t> </a:t>
            </a:r>
            <a:r>
              <a:rPr lang="ru-RU" sz="1200" dirty="0"/>
              <a:t>сеть с 256*256*128*32 нейронами. </a:t>
            </a:r>
          </a:p>
          <a:p>
            <a:r>
              <a:rPr lang="ru-RU" sz="1200" dirty="0"/>
              <a:t>Достигнута точность 0.71 по </a:t>
            </a:r>
            <a:r>
              <a:rPr lang="en-US" sz="1200" dirty="0"/>
              <a:t>F1</a:t>
            </a:r>
            <a:r>
              <a:rPr lang="ru-RU" sz="1200" dirty="0"/>
              <a:t>-мере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Использовался </a:t>
            </a:r>
            <a:r>
              <a:rPr lang="ru-RU" sz="1200" dirty="0"/>
              <a:t>метод </a:t>
            </a:r>
            <a:r>
              <a:rPr lang="ru-RU" sz="1200" dirty="0" smtClean="0"/>
              <a:t>S</a:t>
            </a:r>
            <a:r>
              <a:rPr lang="en-US" sz="1200" dirty="0" smtClean="0"/>
              <a:t>HAP</a:t>
            </a:r>
            <a:r>
              <a:rPr lang="ru-RU" sz="1200" dirty="0" smtClean="0"/>
              <a:t>. </a:t>
            </a:r>
          </a:p>
          <a:p>
            <a:r>
              <a:rPr lang="ru-RU" sz="1200" b="1" dirty="0" smtClean="0"/>
              <a:t>Ведущими </a:t>
            </a:r>
            <a:r>
              <a:rPr lang="ru-RU" sz="1200" b="1" dirty="0"/>
              <a:t>факторами восприимчивости к фишингу </a:t>
            </a:r>
            <a:r>
              <a:rPr lang="ru-RU" sz="1200" dirty="0"/>
              <a:t>оказались </a:t>
            </a:r>
            <a:endParaRPr lang="ru-RU" sz="1200" dirty="0" smtClean="0"/>
          </a:p>
          <a:p>
            <a:r>
              <a:rPr lang="en-US" sz="1200" dirty="0"/>
              <a:t>Check HTTPS</a:t>
            </a:r>
            <a:r>
              <a:rPr lang="ru-RU" sz="1200" dirty="0" smtClean="0"/>
              <a:t>, </a:t>
            </a:r>
            <a:r>
              <a:rPr lang="en-US" sz="1200" dirty="0"/>
              <a:t>Click w/o Check</a:t>
            </a:r>
            <a:r>
              <a:rPr lang="ru-RU" sz="1200" dirty="0" smtClean="0"/>
              <a:t>, </a:t>
            </a:r>
            <a:r>
              <a:rPr lang="en-US" sz="1200" dirty="0"/>
              <a:t>Check Link</a:t>
            </a:r>
            <a:r>
              <a:rPr lang="ru-RU" sz="1200" dirty="0" smtClean="0"/>
              <a:t> </a:t>
            </a:r>
            <a:r>
              <a:rPr lang="ru-RU" sz="1200" dirty="0"/>
              <a:t>и </a:t>
            </a:r>
            <a:r>
              <a:rPr lang="en-US" sz="1200" dirty="0"/>
              <a:t>Privacy Setting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en-US" sz="10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Fan </a:t>
            </a:r>
            <a:r>
              <a:rPr lang="en-US" sz="10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Z. et al. Investigation of phishing susceptibility with </a:t>
            </a:r>
            <a:endParaRPr lang="ru-RU" sz="1000" b="0" i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r>
              <a:rPr lang="en-US" sz="10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explainable </a:t>
            </a:r>
            <a:r>
              <a:rPr lang="en-US" sz="10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artificial intelligence </a:t>
            </a:r>
            <a:r>
              <a:rPr lang="en-US" sz="10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//</a:t>
            </a:r>
            <a:r>
              <a:rPr lang="ru-RU" sz="10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US" sz="10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Future </a:t>
            </a:r>
            <a:r>
              <a:rPr lang="en-US" sz="10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Internet. – 2024. – Т. 16. – №. 1. – С. 31</a:t>
            </a:r>
            <a:r>
              <a:rPr lang="en-US" sz="10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.</a:t>
            </a:r>
            <a:endParaRPr lang="ru-RU" sz="1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75606"/>
            <a:ext cx="8640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Исследований по роли демографических и психологических факторов для </a:t>
            </a:r>
            <a:r>
              <a:rPr lang="ru-RU" sz="1200" dirty="0" smtClean="0"/>
              <a:t>оценки восприимчивости </a:t>
            </a:r>
            <a:r>
              <a:rPr lang="ru-RU" sz="1200" dirty="0"/>
              <a:t>к </a:t>
            </a:r>
            <a:r>
              <a:rPr lang="ru-RU" sz="1200" dirty="0" err="1"/>
              <a:t>фишингу</a:t>
            </a:r>
            <a:r>
              <a:rPr lang="ru-RU" sz="1200" dirty="0"/>
              <a:t> множество. Один из последних обзоров включает 52 публикации: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Kavvadias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A.,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Kotsilieris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T. Understanding the Role of Demographic and Psychological Factors in Users’ Susceptibility to Phishing Emails: A Review //Applied Sciences. – 2025. – Т. 15. – №. 4. – С.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2236.</a:t>
            </a:r>
            <a:endParaRPr lang="ru-RU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21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Что такое хорошее </a:t>
            </a:r>
            <a:r>
              <a:rPr lang="ru-RU" sz="2400" dirty="0" err="1"/>
              <a:t>фишинговое</a:t>
            </a:r>
            <a:r>
              <a:rPr lang="ru-RU" sz="2400" dirty="0"/>
              <a:t> письмо?</a:t>
            </a:r>
            <a:br>
              <a:rPr lang="ru-RU" sz="2400" dirty="0"/>
            </a:br>
            <a:r>
              <a:rPr lang="en-US" sz="2400" dirty="0"/>
              <a:t>v</a:t>
            </a:r>
            <a:r>
              <a:rPr lang="ru-RU" sz="2400" dirty="0" smtClean="0"/>
              <a:t>-триады </a:t>
            </a:r>
            <a:r>
              <a:rPr lang="ru-RU" sz="2400" dirty="0" err="1" smtClean="0"/>
              <a:t>ШНаЙЕРА</a:t>
            </a:r>
            <a:endParaRPr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72821" y="4767263"/>
            <a:ext cx="2133600" cy="273844"/>
          </a:xfrm>
        </p:spPr>
        <p:txBody>
          <a:bodyPr/>
          <a:lstStyle/>
          <a:p>
            <a:fld id="{8281C676-BFAD-485F-97E6-0D63B5BAD9E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8" y="4039596"/>
            <a:ext cx="2110934" cy="9804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242010"/>
            <a:ext cx="8316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Heiding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F.,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Schneier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B., </a:t>
            </a:r>
            <a:r>
              <a:rPr lang="en-US" sz="1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Vishwanath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A., Bernstein, J., &amp; Park, P. S. (2024). Devising and detecting phishing emails using large language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models</a:t>
            </a:r>
            <a:r>
              <a:rPr lang="ru-RU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//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IEEE Access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ru-RU" sz="1200" dirty="0"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013112"/>
            <a:ext cx="720080" cy="977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58" y="3013112"/>
            <a:ext cx="1268595" cy="974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7" y="1635646"/>
            <a:ext cx="1728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Вызывать доверие</a:t>
            </a:r>
            <a:r>
              <a:rPr lang="ru-RU" sz="1000" b="1" dirty="0"/>
              <a:t>:</a:t>
            </a:r>
          </a:p>
          <a:p>
            <a:r>
              <a:rPr lang="ru-RU" sz="1000" dirty="0"/>
              <a:t>• Используйте известную марку.</a:t>
            </a:r>
          </a:p>
          <a:p>
            <a:r>
              <a:rPr lang="ru-RU" sz="1000" dirty="0"/>
              <a:t>• Включите имя получателя.</a:t>
            </a:r>
          </a:p>
          <a:p>
            <a:r>
              <a:rPr lang="ru-RU" sz="1000" dirty="0"/>
              <a:t>• Подделка известного отправителя.</a:t>
            </a:r>
          </a:p>
          <a:p>
            <a:r>
              <a:rPr lang="ru-RU" sz="1000" dirty="0"/>
              <a:t>• Используйте цвета, шрифты и текст, которые имитируют знакомые бренды.</a:t>
            </a:r>
          </a:p>
          <a:p>
            <a:r>
              <a:rPr lang="ru-RU" sz="1000" dirty="0"/>
              <a:t>• Включите знакомые типы вложения.</a:t>
            </a:r>
          </a:p>
          <a:p>
            <a:r>
              <a:rPr lang="ru-RU" sz="1000" dirty="0"/>
              <a:t>• Отсутствие очевидных орфографических ошибок.</a:t>
            </a:r>
          </a:p>
          <a:p>
            <a:r>
              <a:rPr lang="ru-RU" sz="1000" dirty="0"/>
              <a:t>• Включите слова, повышающие доверие (например, «</a:t>
            </a:r>
            <a:r>
              <a:rPr lang="ru-RU" sz="1000" dirty="0" err="1"/>
              <a:t>Re</a:t>
            </a:r>
            <a:r>
              <a:rPr lang="ru-RU" sz="1000" dirty="0"/>
              <a:t>» или «FWD»).</a:t>
            </a:r>
          </a:p>
          <a:p>
            <a:r>
              <a:rPr lang="ru-RU" sz="1000" dirty="0"/>
              <a:t>• Включите знакомые слова (например, «отправлено с моего </a:t>
            </a:r>
            <a:r>
              <a:rPr lang="ru-RU" sz="1000" dirty="0" err="1"/>
              <a:t>iPhone</a:t>
            </a:r>
            <a:r>
              <a:rPr lang="ru-RU" sz="1000" dirty="0"/>
              <a:t>» или «крайний срок»).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1635646"/>
            <a:ext cx="2448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Имитировать актуальность</a:t>
            </a:r>
            <a:r>
              <a:rPr lang="ru-RU" sz="1000" b="1" dirty="0"/>
              <a:t>:</a:t>
            </a:r>
          </a:p>
          <a:p>
            <a:r>
              <a:rPr lang="ru-RU" sz="1000" dirty="0"/>
              <a:t>• Имитируйте процессы, связанные с работой.</a:t>
            </a:r>
          </a:p>
          <a:p>
            <a:r>
              <a:rPr lang="ru-RU" sz="1000" dirty="0"/>
              <a:t>• Используйте время, когда пользователи могут читать электронные письма на мобильных устройствах (например, поздно вечером в пятницу вечером и ночью).</a:t>
            </a:r>
          </a:p>
          <a:p>
            <a:r>
              <a:rPr lang="ru-RU" sz="1000" dirty="0"/>
              <a:t>• Упоминайте жизненные события (например, беременность, владение домашними животными).</a:t>
            </a:r>
          </a:p>
          <a:p>
            <a:r>
              <a:rPr lang="ru-RU" sz="1000" dirty="0"/>
              <a:t>• Имитируйте рутинные обстоятельства (например, проверить </a:t>
            </a:r>
            <a:r>
              <a:rPr lang="ru-RU" sz="1000" dirty="0" err="1"/>
              <a:t>соцсети</a:t>
            </a:r>
            <a:r>
              <a:rPr lang="ru-RU" sz="1000" dirty="0"/>
              <a:t> по утрам, оплата счетов по кредитным картам в конце месяца, регистрация  </a:t>
            </a:r>
            <a:r>
              <a:rPr lang="ru-RU" sz="1000" dirty="0" err="1"/>
              <a:t>Wi-Fi</a:t>
            </a:r>
            <a:r>
              <a:rPr lang="ru-RU" sz="1000" dirty="0"/>
              <a:t> в общественных местах).</a:t>
            </a:r>
          </a:p>
          <a:p>
            <a:r>
              <a:rPr lang="ru-RU" sz="1000" dirty="0"/>
              <a:t>• Имитируйте работу </a:t>
            </a:r>
            <a:r>
              <a:rPr lang="en-US" sz="1000" dirty="0"/>
              <a:t>IT </a:t>
            </a:r>
            <a:r>
              <a:rPr lang="ru-RU" sz="1000" dirty="0"/>
              <a:t>(например, электронные письма с изменением пароля из </a:t>
            </a:r>
            <a:r>
              <a:rPr lang="en-US" sz="1000" dirty="0"/>
              <a:t>IT </a:t>
            </a:r>
            <a:r>
              <a:rPr lang="ru-RU" sz="1000" dirty="0" smtClean="0"/>
              <a:t>подразделения</a:t>
            </a:r>
            <a:r>
              <a:rPr lang="en-US" sz="1000" dirty="0" smtClean="0"/>
              <a:t>,</a:t>
            </a:r>
            <a:r>
              <a:rPr lang="ru-RU" sz="1000" dirty="0" smtClean="0"/>
              <a:t> </a:t>
            </a:r>
            <a:r>
              <a:rPr lang="ru-RU" sz="1000" dirty="0"/>
              <a:t>напоминание об обновлении программного </a:t>
            </a:r>
            <a:r>
              <a:rPr lang="ru-RU" sz="1000" dirty="0" smtClean="0"/>
              <a:t>обеспечения).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642120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Быть типичными: </a:t>
            </a:r>
            <a:endParaRPr lang="ru-RU" sz="1000" b="1" dirty="0"/>
          </a:p>
          <a:p>
            <a:r>
              <a:rPr lang="ru-RU" sz="1000" dirty="0"/>
              <a:t>• Выглядит ли URL-адрес веб-сайта так, как и ожидалось?</a:t>
            </a:r>
          </a:p>
          <a:p>
            <a:r>
              <a:rPr lang="ru-RU" sz="1000" dirty="0"/>
              <a:t>• Строки форм электронной почты и формы входа в систему.</a:t>
            </a:r>
          </a:p>
          <a:p>
            <a:r>
              <a:rPr lang="ru-RU" sz="1000" dirty="0"/>
              <a:t>• Вид уведомлений ( где и когда кто -то вошел в службу).</a:t>
            </a:r>
          </a:p>
          <a:p>
            <a:r>
              <a:rPr lang="ru-RU" sz="1000" dirty="0"/>
              <a:t>• Типичные ссылки и настройки.</a:t>
            </a:r>
          </a:p>
          <a:p>
            <a:r>
              <a:rPr lang="ru-RU" sz="1000" dirty="0"/>
              <a:t>• Типичные стили подсказок, запрашивающих доступ к файлам, папкам и настройкам (например, запрос для включения макросов в </a:t>
            </a:r>
            <a:r>
              <a:rPr lang="ru-RU" sz="1000" dirty="0" err="1"/>
              <a:t>Word</a:t>
            </a:r>
            <a:r>
              <a:rPr lang="ru-RU" sz="1000" dirty="0"/>
              <a:t>).</a:t>
            </a:r>
          </a:p>
          <a:p>
            <a:r>
              <a:rPr lang="ru-RU" sz="1000" dirty="0"/>
              <a:t>• Адреса электронной почты разных отправителей. </a:t>
            </a:r>
          </a:p>
          <a:p>
            <a:r>
              <a:rPr lang="ru-RU" sz="1000" dirty="0"/>
              <a:t>• Обновления в социальных сетях, строки темы электронной почты и подсказки (например, для принятия файлов </a:t>
            </a:r>
            <a:r>
              <a:rPr lang="ru-RU" sz="1000" dirty="0" err="1"/>
              <a:t>cookie</a:t>
            </a:r>
            <a:r>
              <a:rPr lang="ru-RU" sz="10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224" y="1635646"/>
            <a:ext cx="2163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Хорошее </a:t>
            </a:r>
            <a:r>
              <a:rPr lang="ru-RU" sz="1200" dirty="0" err="1" smtClean="0"/>
              <a:t>фишинговое</a:t>
            </a:r>
            <a:r>
              <a:rPr lang="ru-RU" sz="1200" dirty="0" smtClean="0"/>
              <a:t> письмо должно отвечать принципам </a:t>
            </a:r>
            <a:r>
              <a:rPr lang="en-US" sz="1200" dirty="0" smtClean="0"/>
              <a:t>V-Triad:</a:t>
            </a:r>
            <a:r>
              <a:rPr lang="ru-RU" sz="1200" dirty="0" smtClean="0"/>
              <a:t> </a:t>
            </a:r>
            <a:endParaRPr lang="ru-RU" sz="1200" dirty="0"/>
          </a:p>
          <a:p>
            <a:r>
              <a:rPr lang="en-US" sz="1200" b="1" dirty="0" smtClean="0"/>
              <a:t>Credibility</a:t>
            </a:r>
            <a:r>
              <a:rPr lang="ru-RU" sz="1200" b="1" dirty="0" smtClean="0"/>
              <a:t> </a:t>
            </a:r>
          </a:p>
          <a:p>
            <a:r>
              <a:rPr lang="en-US" sz="1200" b="1" dirty="0" smtClean="0"/>
              <a:t>Compatibility </a:t>
            </a:r>
            <a:endParaRPr lang="ru-RU" sz="1200" b="1" dirty="0" smtClean="0"/>
          </a:p>
          <a:p>
            <a:r>
              <a:rPr lang="en-US" sz="1200" b="1" dirty="0" smtClean="0"/>
              <a:t>Customizability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62567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92"/>
            <a:ext cx="6601936" cy="6288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Базовая Идея </a:t>
            </a:r>
            <a:r>
              <a:rPr lang="ru-RU" sz="2800" dirty="0" err="1"/>
              <a:t>фишинговой</a:t>
            </a:r>
            <a:r>
              <a:rPr lang="ru-RU" sz="2800" dirty="0"/>
              <a:t> атаки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с помощью </a:t>
            </a:r>
            <a:r>
              <a:rPr lang="en-US" sz="2800" dirty="0"/>
              <a:t>GEN AI</a:t>
            </a:r>
            <a:endParaRPr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707654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Tx/>
              <a:buAutoNum type="arabicPeriod"/>
            </a:pPr>
            <a:r>
              <a:rPr lang="ru-RU" sz="1200" dirty="0"/>
              <a:t>На предварительном этапе подготовки </a:t>
            </a:r>
            <a:r>
              <a:rPr lang="ru-RU" sz="1200" dirty="0" err="1"/>
              <a:t>фишинговой</a:t>
            </a:r>
            <a:r>
              <a:rPr lang="ru-RU" sz="1200" dirty="0"/>
              <a:t> рассылки собирается и систематизируется информация об атакуемых.</a:t>
            </a:r>
          </a:p>
          <a:p>
            <a:pPr indent="457200">
              <a:buFontTx/>
              <a:buAutoNum type="arabicPeriod"/>
            </a:pPr>
            <a:endParaRPr lang="ru-RU" sz="1200" dirty="0"/>
          </a:p>
          <a:p>
            <a:pPr marL="0" indent="457200">
              <a:buAutoNum type="arabicPeriod"/>
            </a:pPr>
            <a:r>
              <a:rPr lang="ru-RU" sz="1200" dirty="0"/>
              <a:t>С помощью </a:t>
            </a:r>
            <a:r>
              <a:rPr lang="ru-RU" sz="1200" dirty="0" smtClean="0"/>
              <a:t>LLM </a:t>
            </a:r>
            <a:r>
              <a:rPr lang="ru-RU" sz="1200" dirty="0"/>
              <a:t>создаются </a:t>
            </a:r>
            <a:r>
              <a:rPr lang="ru-RU" sz="1200" dirty="0" err="1"/>
              <a:t>фишинговые</a:t>
            </a:r>
            <a:r>
              <a:rPr lang="ru-RU" sz="1200" dirty="0"/>
              <a:t> письма, убедительные и адаптированные к конкретным адресатам и целям.</a:t>
            </a:r>
          </a:p>
          <a:p>
            <a:pPr marL="0" indent="457200">
              <a:buAutoNum type="arabicPeriod"/>
            </a:pPr>
            <a:endParaRPr lang="en-US" sz="1200" dirty="0"/>
          </a:p>
          <a:p>
            <a:r>
              <a:rPr lang="ru-RU" sz="1200" dirty="0"/>
              <a:t>Атака легко масштабируется.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Если атакуется целая организация, то это упрощает сбор информации о ее сотрудниках, и создание адресных писем.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948025"/>
      </p:ext>
    </p:extLst>
  </p:cSld>
  <p:clrMapOvr>
    <a:masterClrMapping/>
  </p:clrMapOvr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E44451-62B4-4B04-AADC-14E6BB0CF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12006</TotalTime>
  <Words>1846</Words>
  <Application>Microsoft Office PowerPoint</Application>
  <PresentationFormat>Экран (16:9)</PresentationFormat>
  <Paragraphs>206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CSC</vt:lpstr>
      <vt:lpstr>Технологии ИИ в задачах создания и обнаружения фишинговых сообщений. Обзор</vt:lpstr>
      <vt:lpstr>План доклада</vt:lpstr>
      <vt:lpstr>Разновидности фишинга</vt:lpstr>
      <vt:lpstr>Фишинг – явление массовое</vt:lpstr>
      <vt:lpstr>Измерение эффективности фишинга</vt:lpstr>
      <vt:lpstr>Психологическое профилирование с помощью LLM</vt:lpstr>
      <vt:lpstr>Использование  методов интерпретируемого ИИ  для оценки восприимчивости к фишингу</vt:lpstr>
      <vt:lpstr>Что такое хорошее фишинговое письмо? v-триады ШНаЙЕРА</vt:lpstr>
      <vt:lpstr>Базовая Идея фишинговой атаки  с помощью GEN AI</vt:lpstr>
      <vt:lpstr>Ai vs человек  как автор фишингового письма</vt:lpstr>
      <vt:lpstr>Использование LLM для фишинга. Крупный университет</vt:lpstr>
      <vt:lpstr>Генерация фишинговых писем. Framework SpearBot </vt:lpstr>
      <vt:lpstr>Разработка Корпусов  фишинговых писем</vt:lpstr>
      <vt:lpstr>Использование  LLM  для обнаружения фишинга </vt:lpstr>
      <vt:lpstr>Использование  методов интерпретируемого ИИ  для обнаружения фишинговых писем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SLTU 2014</dc:title>
  <dc:creator>Мельников Сергей Юрьевич</dc:creator>
  <cp:lastModifiedBy>Мельников Сергей Юрьевич</cp:lastModifiedBy>
  <cp:revision>563</cp:revision>
  <cp:lastPrinted>2025-03-26T23:20:19Z</cp:lastPrinted>
  <dcterms:created xsi:type="dcterms:W3CDTF">2014-06-09T18:14:52Z</dcterms:created>
  <dcterms:modified xsi:type="dcterms:W3CDTF">2025-05-20T09:14:05Z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TC300097049990</vt:lpwstr>
  </property>
</Properties>
</file>