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88" r:id="rId4"/>
  </p:sldMasterIdLst>
  <p:notesMasterIdLst>
    <p:notesMasterId r:id="rId20"/>
  </p:notesMasterIdLst>
  <p:handoutMasterIdLst>
    <p:handoutMasterId r:id="rId21"/>
  </p:handoutMasterIdLst>
  <p:sldIdLst>
    <p:sldId id="1276" r:id="rId5"/>
    <p:sldId id="1485" r:id="rId6"/>
    <p:sldId id="1473" r:id="rId7"/>
    <p:sldId id="1480" r:id="rId8"/>
    <p:sldId id="1474" r:id="rId9"/>
    <p:sldId id="1495" r:id="rId10"/>
    <p:sldId id="1476" r:id="rId11"/>
    <p:sldId id="1274" r:id="rId12"/>
    <p:sldId id="1488" r:id="rId13"/>
    <p:sldId id="1489" r:id="rId14"/>
    <p:sldId id="1477" r:id="rId15"/>
    <p:sldId id="1492" r:id="rId16"/>
    <p:sldId id="1493" r:id="rId17"/>
    <p:sldId id="1458" r:id="rId18"/>
    <p:sldId id="1494" r:id="rId19"/>
  </p:sldIdLst>
  <p:sldSz cx="12192000" cy="6858000"/>
  <p:notesSz cx="6858000" cy="9144000"/>
  <p:embeddedFontLst>
    <p:embeddedFont>
      <p:font typeface="Montserrat" panose="00000500000000000000" pitchFamily="2" charset="-52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87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393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10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DFF"/>
    <a:srgbClr val="1F51FD"/>
    <a:srgbClr val="AC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 autoAdjust="0"/>
    <p:restoredTop sz="89910" autoAdjust="0"/>
  </p:normalViewPr>
  <p:slideViewPr>
    <p:cSldViewPr snapToGrid="0">
      <p:cViewPr varScale="1">
        <p:scale>
          <a:sx n="96" d="100"/>
          <a:sy n="96" d="100"/>
        </p:scale>
        <p:origin x="234" y="78"/>
      </p:cViewPr>
      <p:guideLst>
        <p:guide pos="7287"/>
        <p:guide orient="horz" pos="663"/>
        <p:guide orient="horz" pos="3929"/>
        <p:guide pos="393"/>
        <p:guide pos="3840"/>
        <p:guide orient="horz" pos="1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A445E9B-E009-0D28-299F-197FFD2F6D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8AC689-2412-6B8F-8D81-469EEF24CE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0E480B-AC68-DE46-9660-8992CD2A5175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21ADA-3F5E-D658-8895-BC4872D23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0504F8-4CD6-0F99-CF33-B6A5E6AB64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E5D259-8731-8546-BCBB-F97C81D75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>
            <a:extLst>
              <a:ext uri="{FF2B5EF4-FFF2-40B4-BE49-F238E27FC236}">
                <a16:creationId xmlns:a16="http://schemas.microsoft.com/office/drawing/2014/main" id="{A88F8A26-7EE3-37AD-0424-C99CE6702CB2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4;n">
            <a:extLst>
              <a:ext uri="{FF2B5EF4-FFF2-40B4-BE49-F238E27FC236}">
                <a16:creationId xmlns:a16="http://schemas.microsoft.com/office/drawing/2014/main" id="{26ABDE0A-D41F-6D7B-27F8-CDE965B9E623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 eaLnBrk="1" fontAlgn="auto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9460" name="Google Shape;5;n">
            <a:extLst>
              <a:ext uri="{FF2B5EF4-FFF2-40B4-BE49-F238E27FC236}">
                <a16:creationId xmlns:a16="http://schemas.microsoft.com/office/drawing/2014/main" id="{7FBBF608-0DDB-4821-D57C-97774E7DCC0F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Google Shape;6;n">
            <a:extLst>
              <a:ext uri="{FF2B5EF4-FFF2-40B4-BE49-F238E27FC236}">
                <a16:creationId xmlns:a16="http://schemas.microsoft.com/office/drawing/2014/main" id="{9723151D-5A86-8A3E-2F8F-41A793747D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7" name="Google Shape;7;n">
            <a:extLst>
              <a:ext uri="{FF2B5EF4-FFF2-40B4-BE49-F238E27FC236}">
                <a16:creationId xmlns:a16="http://schemas.microsoft.com/office/drawing/2014/main" id="{365BC27D-3796-56E5-0F50-E39005384A6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8;n">
            <a:extLst>
              <a:ext uri="{FF2B5EF4-FFF2-40B4-BE49-F238E27FC236}">
                <a16:creationId xmlns:a16="http://schemas.microsoft.com/office/drawing/2014/main" id="{C4B00B69-EB44-CBA9-3662-ABB8A22B61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"/>
              </a:defRPr>
            </a:lvl1pPr>
          </a:lstStyle>
          <a:p>
            <a:pPr>
              <a:defRPr/>
            </a:pPr>
            <a:fld id="{B1924761-8F1C-8949-A5F8-3E1671F09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1924761-8F1C-8949-A5F8-3E1671F097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20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sym typeface="Roboto"/>
              </a:rPr>
              <a:pPr algn="r"/>
              <a:t>5</a:t>
            </a:fld>
            <a:endParaRPr lang="ru-RU" sz="1200" dirty="0">
              <a:solidFill>
                <a:schemeClr val="dk1"/>
              </a:solidFill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6468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7C8D950B-BF0B-7352-2198-22C22DF3F4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FD821691-54CE-79C7-A3A0-7796D5499D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ru-RU" altLang="ru-RU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92F20F90-039B-B103-66F5-F33164A78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C4AC7-667D-D042-978B-4A3760609187}" type="slidenum">
              <a:rPr lang="ru-RU" altLang="ru-RU">
                <a:solidFill>
                  <a:srgbClr val="000000"/>
                </a:solidFill>
                <a:sym typeface="Roboto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solidFill>
                <a:srgbClr val="000000"/>
              </a:solidFill>
              <a:sym typeface="Roboto" panose="02000000000000000000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9BA57-0D94-A955-1D04-92936902D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A5E1F2EA-C1DC-A23C-6EE0-7FB1E5C548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AF0704CB-EFBA-D748-5323-BB1C48277C0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ru-RU" altLang="ru-RU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4AA6EC3F-9219-3DB6-74BE-665B0C3C3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C4AC7-667D-D042-978B-4A3760609187}" type="slidenum">
              <a:rPr lang="ru-RU" altLang="ru-RU">
                <a:solidFill>
                  <a:srgbClr val="000000"/>
                </a:solidFill>
                <a:sym typeface="Roboto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solidFill>
                <a:srgbClr val="000000"/>
              </a:solidFill>
              <a:sym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4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C1A1-DA1C-E24A-CCF2-EE1DE096A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7358D56D-0206-A361-C48D-545A86796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06E754B3-561C-8E12-4374-41FDC099B8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ru-RU" altLang="ru-RU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0C4CD5EF-42E6-6217-9130-4B41973E5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C4AC7-667D-D042-978B-4A3760609187}" type="slidenum">
              <a:rPr lang="ru-RU" altLang="ru-RU">
                <a:solidFill>
                  <a:srgbClr val="000000"/>
                </a:solidFill>
                <a:sym typeface="Roboto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srgbClr val="000000"/>
              </a:solidFill>
              <a:sym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2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C1D1-795C-6854-1595-77C7D09B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18263646-2F42-9A8E-2F7C-836AE04D13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44AFABEF-806A-F0B5-A1AC-38329C23BA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ru-RU" alt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A70D7A8A-E95D-77FB-EFCC-4876DDBB9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C4AC7-667D-D042-978B-4A3760609187}" type="slidenum">
              <a:rPr lang="ru-RU" altLang="ru-RU">
                <a:solidFill>
                  <a:srgbClr val="000000"/>
                </a:solidFill>
                <a:sym typeface="Roboto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solidFill>
                <a:srgbClr val="000000"/>
              </a:solidFill>
              <a:sym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9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61E93-9B1D-02E9-5C9D-32837A40A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>
            <a:extLst>
              <a:ext uri="{FF2B5EF4-FFF2-40B4-BE49-F238E27FC236}">
                <a16:creationId xmlns:a16="http://schemas.microsoft.com/office/drawing/2014/main" id="{3FF3D2EC-3B3A-DA3F-785A-C74552033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4" name="Заметки 2">
            <a:extLst>
              <a:ext uri="{FF2B5EF4-FFF2-40B4-BE49-F238E27FC236}">
                <a16:creationId xmlns:a16="http://schemas.microsoft.com/office/drawing/2014/main" id="{81328C68-C2DA-5E99-7B92-173E1BB2DA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ru-RU" altLang="ru-RU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23555" name="Номер слайда 3">
            <a:extLst>
              <a:ext uri="{FF2B5EF4-FFF2-40B4-BE49-F238E27FC236}">
                <a16:creationId xmlns:a16="http://schemas.microsoft.com/office/drawing/2014/main" id="{570C9109-4FA4-7B26-9DDC-1FBA41F34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CC4AC7-667D-D042-978B-4A3760609187}" type="slidenum">
              <a:rPr lang="ru-RU" altLang="ru-RU">
                <a:solidFill>
                  <a:srgbClr val="000000"/>
                </a:solidFill>
                <a:sym typeface="Roboto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solidFill>
                <a:srgbClr val="000000"/>
              </a:solidFill>
              <a:sym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0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>
            <a:extLst>
              <a:ext uri="{FF2B5EF4-FFF2-40B4-BE49-F238E27FC236}">
                <a16:creationId xmlns:a16="http://schemas.microsoft.com/office/drawing/2014/main" id="{F706D52B-B438-1C97-D171-2B40D0499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0962" name="Заметки 2">
            <a:extLst>
              <a:ext uri="{FF2B5EF4-FFF2-40B4-BE49-F238E27FC236}">
                <a16:creationId xmlns:a16="http://schemas.microsoft.com/office/drawing/2014/main" id="{256E1C84-5007-E323-EC3D-8BFD7746A2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ru-RU" altLang="ru-RU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40963" name="Номер слайда 3">
            <a:extLst>
              <a:ext uri="{FF2B5EF4-FFF2-40B4-BE49-F238E27FC236}">
                <a16:creationId xmlns:a16="http://schemas.microsoft.com/office/drawing/2014/main" id="{3C144135-9AE1-6D27-6092-6CD83D149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66D2F7-1BA2-954E-B1E8-CAD7F3336DB8}" type="slidenum">
              <a:rPr lang="ru-RU" altLang="ru-RU">
                <a:solidFill>
                  <a:srgbClr val="000000"/>
                </a:solidFill>
                <a:sym typeface="Roboto" panose="02000000000000000000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solidFill>
                <a:srgbClr val="000000"/>
              </a:solidFill>
              <a:sym typeface="Roboto" panose="020000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 userDrawn="1">
  <p:cSld name="1_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326501-0102-7247-415C-84E42EB90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0" descr="preencoded.png">
            <a:extLst>
              <a:ext uri="{FF2B5EF4-FFF2-40B4-BE49-F238E27FC236}">
                <a16:creationId xmlns:a16="http://schemas.microsoft.com/office/drawing/2014/main" id="{E862621C-743E-CEA3-FBA5-E10244FBE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4300" y="6162675"/>
            <a:ext cx="1257300" cy="336550"/>
          </a:xfrm>
          <a:prstGeom prst="rect">
            <a:avLst/>
          </a:prstGeom>
        </p:spPr>
      </p:pic>
      <p:sp>
        <p:nvSpPr>
          <p:cNvPr id="7" name="Объект 13"/>
          <p:cNvSpPr>
            <a:spLocks noGrp="1"/>
          </p:cNvSpPr>
          <p:nvPr>
            <p:ph sz="quarter" idx="11"/>
          </p:nvPr>
        </p:nvSpPr>
        <p:spPr>
          <a:xfrm>
            <a:off x="567888" y="1419579"/>
            <a:ext cx="6912412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67888" y="479845"/>
            <a:ext cx="8982512" cy="726655"/>
          </a:xfrm>
          <a:prstGeom prst="rect">
            <a:avLst/>
          </a:prstGeom>
        </p:spPr>
        <p:txBody>
          <a:bodyPr/>
          <a:lstStyle>
            <a:lvl1pPr marL="0" algn="l" defTabSz="609630" rtl="0" eaLnBrk="1" latinLnBrk="0" hangingPunct="1">
              <a:lnSpc>
                <a:spcPct val="120000"/>
              </a:lnSpc>
              <a:defRPr lang="ru-RU" sz="32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3345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тбивка 0">
    <p:bg>
      <p:bgPr>
        <a:gradFill rotWithShape="0">
          <a:gsLst>
            <a:gs pos="0">
              <a:srgbClr val="CDE5FF"/>
            </a:gs>
            <a:gs pos="99001">
              <a:srgbClr val="C5E1FF"/>
            </a:gs>
            <a:gs pos="100000">
              <a:srgbClr val="C5E1FF"/>
            </a:gs>
          </a:gsLst>
          <a:lin ang="215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D500A77-3E81-9D09-A163-0C75D70DA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03" y="2414244"/>
            <a:ext cx="5916120" cy="3818484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27FA688-89B5-C491-ED51-1E6A1088B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/>
          <a:stretch/>
        </p:blipFill>
        <p:spPr>
          <a:xfrm>
            <a:off x="0" y="2156646"/>
            <a:ext cx="5108028" cy="3818484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8CD7102-84E4-01E5-3A07-F896878BD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5" y="191212"/>
            <a:ext cx="5916120" cy="3818484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235FCDB6-07A1-18FB-B220-CCC9D3319F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223963"/>
            <a:ext cx="78803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6730" y="2414244"/>
            <a:ext cx="6098540" cy="2029513"/>
          </a:xfrm>
          <a:prstGeom prst="rect">
            <a:avLst/>
          </a:prstGeom>
        </p:spPr>
        <p:txBody>
          <a:bodyPr anchor="ctr"/>
          <a:lstStyle>
            <a:lvl1pPr marL="0" algn="ctr" defTabSz="609630" rtl="0" eaLnBrk="1" latinLnBrk="0" hangingPunct="1">
              <a:lnSpc>
                <a:spcPct val="100000"/>
              </a:lnSpc>
              <a:defRPr lang="ru-RU" sz="40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2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">
    <p:bg>
      <p:bgPr>
        <a:gradFill rotWithShape="0">
          <a:gsLst>
            <a:gs pos="0">
              <a:srgbClr val="CDE5FF"/>
            </a:gs>
            <a:gs pos="99001">
              <a:srgbClr val="C5E1FF"/>
            </a:gs>
            <a:gs pos="100000">
              <a:srgbClr val="C5E1FF"/>
            </a:gs>
          </a:gsLst>
          <a:lin ang="215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B5CC03A-68D6-3E6C-91E9-883D5B38D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04" y="2523264"/>
            <a:ext cx="5916120" cy="381848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C99EDF3-1F60-6393-52A5-6B1DD54E6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/>
          <a:stretch/>
        </p:blipFill>
        <p:spPr>
          <a:xfrm rot="10800000">
            <a:off x="0" y="492372"/>
            <a:ext cx="5108028" cy="381848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2CC366-EFB0-8B28-76C6-F698F3393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35" y="191212"/>
            <a:ext cx="5916120" cy="38184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BEE05C-679B-DC22-2789-62BC31A597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777875"/>
            <a:ext cx="779145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08526" y="1860492"/>
            <a:ext cx="6098540" cy="2029513"/>
          </a:xfrm>
          <a:prstGeom prst="rect">
            <a:avLst/>
          </a:prstGeom>
        </p:spPr>
        <p:txBody>
          <a:bodyPr anchor="ctr"/>
          <a:lstStyle>
            <a:lvl1pPr marL="0" algn="ctr" defTabSz="609630" rtl="0" eaLnBrk="1" latinLnBrk="0" hangingPunct="1">
              <a:lnSpc>
                <a:spcPct val="100000"/>
              </a:lnSpc>
              <a:defRPr lang="ru-RU" sz="48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0410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+лого">
    <p:bg>
      <p:bgPr>
        <a:gradFill rotWithShape="0">
          <a:gsLst>
            <a:gs pos="0">
              <a:srgbClr val="CDE5FF"/>
            </a:gs>
            <a:gs pos="99001">
              <a:srgbClr val="C5E1FF"/>
            </a:gs>
            <a:gs pos="100000">
              <a:srgbClr val="C5E1FF"/>
            </a:gs>
          </a:gsLst>
          <a:lin ang="215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preencoded.png">
            <a:extLst>
              <a:ext uri="{FF2B5EF4-FFF2-40B4-BE49-F238E27FC236}">
                <a16:creationId xmlns:a16="http://schemas.microsoft.com/office/drawing/2014/main" id="{4623AC2C-A2E5-5A6B-960C-6FFD9DEC5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62525" y="1895475"/>
            <a:ext cx="2266950" cy="60642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6730" y="2958940"/>
            <a:ext cx="6098540" cy="2029513"/>
          </a:xfrm>
          <a:prstGeom prst="rect">
            <a:avLst/>
          </a:prstGeom>
        </p:spPr>
        <p:txBody>
          <a:bodyPr/>
          <a:lstStyle>
            <a:lvl1pPr marL="0" algn="ctr" defTabSz="609630" rtl="0" eaLnBrk="1" latinLnBrk="0" hangingPunct="1">
              <a:lnSpc>
                <a:spcPct val="100000"/>
              </a:lnSpc>
              <a:defRPr lang="ru-RU" sz="48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2F87D32-F2EE-EFC6-9610-95F1C2DED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39" r="7596"/>
          <a:stretch/>
        </p:blipFill>
        <p:spPr>
          <a:xfrm rot="10800000">
            <a:off x="0" y="4988452"/>
            <a:ext cx="5466710" cy="186954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5828A56-7F8F-2B03-CA71-3114E3DD9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18321" r="1"/>
          <a:stretch/>
        </p:blipFill>
        <p:spPr>
          <a:xfrm>
            <a:off x="0" y="-1"/>
            <a:ext cx="4339146" cy="3118905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7AF3309-4B6F-1188-82C1-30A40ED9C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5" r="35772"/>
          <a:stretch/>
        </p:blipFill>
        <p:spPr>
          <a:xfrm>
            <a:off x="8392219" y="-2"/>
            <a:ext cx="3799781" cy="2730421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85360B1-E555-1783-C16A-F6F3B0B2A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3" r="53848"/>
          <a:stretch/>
        </p:blipFill>
        <p:spPr>
          <a:xfrm rot="5400000">
            <a:off x="9646186" y="4312186"/>
            <a:ext cx="2730416" cy="23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Графика, Цвет электри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30024C3-4EEA-38C6-EFF3-3CA847C93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4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Цвет электрик, График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460E5430-C7AE-90B8-4E37-72DAF9EA2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круг, График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37CD29F6-1BAE-EBC5-5ABA-D015E346B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8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Графика, круг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46C8E29-E964-77B7-0657-2C0AE50B1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1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 userDrawn="1">
  <p:cSld name="2_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reencoded.png">
            <a:extLst>
              <a:ext uri="{FF2B5EF4-FFF2-40B4-BE49-F238E27FC236}">
                <a16:creationId xmlns:a16="http://schemas.microsoft.com/office/drawing/2014/main" id="{DE1005CD-84C6-3CFF-426A-CCBC1A40D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300" y="6162675"/>
            <a:ext cx="1257300" cy="336550"/>
          </a:xfrm>
          <a:prstGeom prst="rect">
            <a:avLst/>
          </a:prstGeom>
        </p:spPr>
      </p:pic>
      <p:sp>
        <p:nvSpPr>
          <p:cNvPr id="7" name="Объект 13"/>
          <p:cNvSpPr>
            <a:spLocks noGrp="1"/>
          </p:cNvSpPr>
          <p:nvPr>
            <p:ph sz="quarter" idx="11"/>
          </p:nvPr>
        </p:nvSpPr>
        <p:spPr>
          <a:xfrm>
            <a:off x="567888" y="1419579"/>
            <a:ext cx="6912412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567888" y="479845"/>
            <a:ext cx="8982512" cy="726655"/>
          </a:xfrm>
          <a:prstGeom prst="rect">
            <a:avLst/>
          </a:prstGeom>
        </p:spPr>
        <p:txBody>
          <a:bodyPr/>
          <a:lstStyle>
            <a:lvl1pPr marL="0" algn="l" defTabSz="609630" rtl="0" eaLnBrk="1" latinLnBrk="0" hangingPunct="1">
              <a:lnSpc>
                <a:spcPct val="120000"/>
              </a:lnSpc>
              <a:defRPr lang="ru-RU" sz="32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33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 userDrawn="1">
  <p:cSld name="2_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1E4EC-DB8A-FA68-3807-168DBBB390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0" descr="preencoded.png">
            <a:extLst>
              <a:ext uri="{FF2B5EF4-FFF2-40B4-BE49-F238E27FC236}">
                <a16:creationId xmlns:a16="http://schemas.microsoft.com/office/drawing/2014/main" id="{177939FD-5EAC-B0D9-072C-769BECCB6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4300" y="647700"/>
            <a:ext cx="1257300" cy="336550"/>
          </a:xfrm>
          <a:prstGeom prst="rect">
            <a:avLst/>
          </a:prstGeom>
        </p:spPr>
      </p:pic>
      <p:sp>
        <p:nvSpPr>
          <p:cNvPr id="5" name="Объект 13"/>
          <p:cNvSpPr>
            <a:spLocks noGrp="1"/>
          </p:cNvSpPr>
          <p:nvPr>
            <p:ph sz="quarter" idx="11"/>
          </p:nvPr>
        </p:nvSpPr>
        <p:spPr>
          <a:xfrm>
            <a:off x="567888" y="1419579"/>
            <a:ext cx="6912412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9"/>
          <p:cNvSpPr>
            <a:spLocks noGrp="1"/>
          </p:cNvSpPr>
          <p:nvPr>
            <p:ph type="title"/>
          </p:nvPr>
        </p:nvSpPr>
        <p:spPr>
          <a:xfrm>
            <a:off x="567888" y="479845"/>
            <a:ext cx="8982512" cy="726655"/>
          </a:xfrm>
          <a:prstGeom prst="rect">
            <a:avLst/>
          </a:prstGeom>
        </p:spPr>
        <p:txBody>
          <a:bodyPr/>
          <a:lstStyle>
            <a:lvl1pPr marL="0" algn="l" defTabSz="609630" rtl="0" eaLnBrk="1" latinLnBrk="0" hangingPunct="1">
              <a:lnSpc>
                <a:spcPct val="120000"/>
              </a:lnSpc>
              <a:defRPr lang="ru-RU" sz="32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0618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ого справа-текст слева голуб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reencoded.png">
            <a:extLst>
              <a:ext uri="{FF2B5EF4-FFF2-40B4-BE49-F238E27FC236}">
                <a16:creationId xmlns:a16="http://schemas.microsoft.com/office/drawing/2014/main" id="{E24FB7A0-4080-D334-E427-6CA338911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300" y="647700"/>
            <a:ext cx="1257300" cy="336550"/>
          </a:xfrm>
          <a:prstGeom prst="rect">
            <a:avLst/>
          </a:prstGeom>
        </p:spPr>
      </p:pic>
      <p:sp>
        <p:nvSpPr>
          <p:cNvPr id="8" name="Объект 13"/>
          <p:cNvSpPr>
            <a:spLocks noGrp="1"/>
          </p:cNvSpPr>
          <p:nvPr>
            <p:ph sz="quarter" idx="11"/>
          </p:nvPr>
        </p:nvSpPr>
        <p:spPr>
          <a:xfrm>
            <a:off x="567888" y="1419579"/>
            <a:ext cx="6912412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567888" y="479845"/>
            <a:ext cx="8982512" cy="726655"/>
          </a:xfrm>
          <a:prstGeom prst="rect">
            <a:avLst/>
          </a:prstGeom>
        </p:spPr>
        <p:txBody>
          <a:bodyPr/>
          <a:lstStyle>
            <a:lvl1pPr marL="0" algn="l" defTabSz="609630" rtl="0" eaLnBrk="1" latinLnBrk="0" hangingPunct="1">
              <a:lnSpc>
                <a:spcPct val="120000"/>
              </a:lnSpc>
              <a:defRPr lang="ru-RU" sz="32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66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Лого слева-текст слева голуб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0" descr="preencoded.png">
            <a:extLst>
              <a:ext uri="{FF2B5EF4-FFF2-40B4-BE49-F238E27FC236}">
                <a16:creationId xmlns:a16="http://schemas.microsoft.com/office/drawing/2014/main" id="{5B34EA35-75E5-78B1-FC81-799896F5F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619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9"/>
          <p:cNvSpPr>
            <a:spLocks noGrp="1"/>
          </p:cNvSpPr>
          <p:nvPr>
            <p:ph type="title"/>
          </p:nvPr>
        </p:nvSpPr>
        <p:spPr bwMode="auto">
          <a:xfrm>
            <a:off x="567888" y="1267245"/>
            <a:ext cx="6950512" cy="726655"/>
          </a:xfrm>
          <a:prstGeom prst="rect">
            <a:avLst/>
          </a:prstGeom>
        </p:spPr>
        <p:txBody>
          <a:bodyPr/>
          <a:lstStyle>
            <a:lvl1pPr marL="0" algn="l" defTabSz="609630">
              <a:lnSpc>
                <a:spcPct val="120000"/>
              </a:lnSpc>
              <a:defRPr lang="ru-RU" sz="3200" b="1" i="0">
                <a:solidFill>
                  <a:srgbClr val="292929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5" name="Объект 13"/>
          <p:cNvSpPr>
            <a:spLocks noGrp="1"/>
          </p:cNvSpPr>
          <p:nvPr>
            <p:ph sz="quarter" idx="10"/>
          </p:nvPr>
        </p:nvSpPr>
        <p:spPr bwMode="auto">
          <a:xfrm>
            <a:off x="567888" y="2143479"/>
            <a:ext cx="6950512" cy="3502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rgbClr val="292929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136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>
  <p:cSld name="2_Пользовательский маке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CDD1CC-9335-8BD8-B74F-B599D52AA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0" descr="preencoded.png">
            <a:extLst>
              <a:ext uri="{FF2B5EF4-FFF2-40B4-BE49-F238E27FC236}">
                <a16:creationId xmlns:a16="http://schemas.microsoft.com/office/drawing/2014/main" id="{DEEECCD6-B05A-F443-DFF3-69A5EF9709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619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57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 preserve="1">
  <p:cSld name="1_Пользовательский макет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A33487-B8AD-6EE2-9918-0E023974AD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10" descr="preencoded.png">
            <a:extLst>
              <a:ext uri="{FF2B5EF4-FFF2-40B4-BE49-F238E27FC236}">
                <a16:creationId xmlns:a16="http://schemas.microsoft.com/office/drawing/2014/main" id="{F060FAA8-83BD-4CB5-BC8E-1D4D3CF376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25" y="61150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7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reencoded.png">
            <a:extLst>
              <a:ext uri="{FF2B5EF4-FFF2-40B4-BE49-F238E27FC236}">
                <a16:creationId xmlns:a16="http://schemas.microsoft.com/office/drawing/2014/main" id="{3C98E743-32BA-4106-A851-9EAEEC4DA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7700" y="644525"/>
            <a:ext cx="2197100" cy="587375"/>
          </a:xfrm>
          <a:prstGeom prst="rect">
            <a:avLst/>
          </a:prstGeom>
        </p:spPr>
      </p:pic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7193280" y="767292"/>
            <a:ext cx="4734137" cy="5323417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3" name="Заголовок 9"/>
          <p:cNvSpPr>
            <a:spLocks noGrp="1"/>
          </p:cNvSpPr>
          <p:nvPr>
            <p:ph type="title"/>
          </p:nvPr>
        </p:nvSpPr>
        <p:spPr>
          <a:xfrm>
            <a:off x="647700" y="1803401"/>
            <a:ext cx="6098540" cy="1066800"/>
          </a:xfrm>
          <a:prstGeom prst="rect">
            <a:avLst/>
          </a:prstGeom>
        </p:spPr>
        <p:txBody>
          <a:bodyPr/>
          <a:lstStyle>
            <a:lvl1pPr marL="0" algn="l" defTabSz="609630" rtl="0" eaLnBrk="1" latinLnBrk="0" hangingPunct="1">
              <a:lnSpc>
                <a:spcPct val="120000"/>
              </a:lnSpc>
              <a:defRPr lang="ru-RU" sz="36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773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еребивка"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reencoded.png">
            <a:extLst>
              <a:ext uri="{FF2B5EF4-FFF2-40B4-BE49-F238E27FC236}">
                <a16:creationId xmlns:a16="http://schemas.microsoft.com/office/drawing/2014/main" id="{1CF443FE-5D51-6C47-F14E-CD7A0A7AA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74300" y="647700"/>
            <a:ext cx="1257300" cy="336550"/>
          </a:xfrm>
          <a:prstGeom prst="rect">
            <a:avLst/>
          </a:prstGeom>
        </p:spPr>
      </p:pic>
      <p:sp>
        <p:nvSpPr>
          <p:cNvPr id="3" name="Заголовок 9"/>
          <p:cNvSpPr>
            <a:spLocks noGrp="1"/>
          </p:cNvSpPr>
          <p:nvPr>
            <p:ph type="title"/>
          </p:nvPr>
        </p:nvSpPr>
        <p:spPr>
          <a:xfrm>
            <a:off x="3663950" y="2273300"/>
            <a:ext cx="4864100" cy="2311400"/>
          </a:xfrm>
          <a:prstGeom prst="rect">
            <a:avLst/>
          </a:prstGeom>
        </p:spPr>
        <p:txBody>
          <a:bodyPr anchor="ctr"/>
          <a:lstStyle>
            <a:lvl1pPr marL="0" algn="ctr" defTabSz="609630" rtl="0" eaLnBrk="1" latinLnBrk="0" hangingPunct="1">
              <a:lnSpc>
                <a:spcPct val="120000"/>
              </a:lnSpc>
              <a:defRPr lang="ru-RU" sz="4800" b="1" i="0" kern="1200" dirty="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165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72E25-56D4-D836-4F11-8FB7BAA88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00" y="6356350"/>
            <a:ext cx="723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B67EF0-C4BA-3844-81E8-F42086779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4" r:id="rId8"/>
    <p:sldLayoutId id="2147483746" r:id="rId9"/>
    <p:sldLayoutId id="2147483747" r:id="rId10"/>
    <p:sldLayoutId id="2147483748" r:id="rId11"/>
    <p:sldLayoutId id="2147483751" r:id="rId12"/>
    <p:sldLayoutId id="2147483752" r:id="rId13"/>
    <p:sldLayoutId id="2147483756" r:id="rId14"/>
    <p:sldLayoutId id="2147483755" r:id="rId15"/>
    <p:sldLayoutId id="2147483754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8.png"/><Relationship Id="rId4" Type="http://schemas.openxmlformats.org/officeDocument/2006/relationships/hyperlink" Target="https://github.com/AI4Finance-Foundation/FinGP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irahsab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29.gif"/><Relationship Id="rId4" Type="http://schemas.openxmlformats.org/officeDocument/2006/relationships/hyperlink" Target="mailto:anton@swordfishsecurity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 descr="preencoded.png">
            <a:extLst>
              <a:ext uri="{FF2B5EF4-FFF2-40B4-BE49-F238E27FC236}">
                <a16:creationId xmlns:a16="http://schemas.microsoft.com/office/drawing/2014/main" id="{F312A905-9A9C-748C-902C-8D0B412C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138" y="277813"/>
            <a:ext cx="1928812" cy="515937"/>
          </a:xfrm>
          <a:prstGeom prst="rect">
            <a:avLst/>
          </a:prstGeom>
        </p:spPr>
      </p:pic>
      <p:sp>
        <p:nvSpPr>
          <p:cNvPr id="5" name="Прямоугольник: скругленные углы 63">
            <a:extLst>
              <a:ext uri="{FF2B5EF4-FFF2-40B4-BE49-F238E27FC236}">
                <a16:creationId xmlns:a16="http://schemas.microsoft.com/office/drawing/2014/main" id="{F45F1904-3052-A109-E189-00243FA7F87E}"/>
              </a:ext>
            </a:extLst>
          </p:cNvPr>
          <p:cNvSpPr/>
          <p:nvPr/>
        </p:nvSpPr>
        <p:spPr>
          <a:xfrm>
            <a:off x="9053513" y="6296913"/>
            <a:ext cx="2762250" cy="46355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Swordfish-security.ru</a:t>
            </a:r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F9B6E71B-B9A0-6AEC-98E3-A22554A43426}"/>
              </a:ext>
            </a:extLst>
          </p:cNvPr>
          <p:cNvSpPr txBox="1"/>
          <p:nvPr/>
        </p:nvSpPr>
        <p:spPr bwMode="auto">
          <a:xfrm>
            <a:off x="458911" y="2674426"/>
            <a:ext cx="8993100" cy="1351286"/>
          </a:xfrm>
          <a:prstGeom prst="rect">
            <a:avLst/>
          </a:prstGeom>
          <a:grpFill/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en-US" sz="72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DEV</a:t>
            </a:r>
            <a:r>
              <a:rPr lang="en-US" sz="7200" b="1" dirty="0">
                <a:solidFill>
                  <a:srgbClr val="16ABFF"/>
                </a:solidFill>
                <a:latin typeface="+mj-lt"/>
                <a:ea typeface="Open Sans"/>
                <a:cs typeface="Open Sans"/>
              </a:rPr>
              <a:t>SEC</a:t>
            </a:r>
            <a:r>
              <a:rPr lang="en-US" sz="72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OPS</a:t>
            </a:r>
            <a:r>
              <a:rPr lang="ru-RU" sz="72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 2.0</a:t>
            </a:r>
            <a:endParaRPr sz="1050" dirty="0">
              <a:latin typeface="+mj-lt"/>
            </a:endParaRPr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338FF972-AC53-71AE-2E9D-C74FD2F815A0}"/>
              </a:ext>
            </a:extLst>
          </p:cNvPr>
          <p:cNvSpPr txBox="1"/>
          <p:nvPr/>
        </p:nvSpPr>
        <p:spPr bwMode="auto">
          <a:xfrm>
            <a:off x="458911" y="3810026"/>
            <a:ext cx="6534317" cy="1351286"/>
          </a:xfrm>
          <a:prstGeom prst="rect">
            <a:avLst/>
          </a:prstGeom>
          <a:grpFill/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Будущее безопасности и разработки в эпоху искусственного интеллекта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0AA7-8DD8-9495-CB57-56E556D7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E48407-4C4A-B862-7F53-BBFDCC6C29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326" y="1419225"/>
            <a:ext cx="6445696" cy="4838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уровне взаимодействия</a:t>
            </a:r>
            <a:endParaRPr lang="en-US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Инъекции промптов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Внедрение скрытых инструкций в запрос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Jailbreak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-атаки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Обход системных ограничений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Command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Injection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Генерация вредоносных команд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SSRF через LLM API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Доступ к внутренним ресурсам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Извлечение конфиденциальных данных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Выпрашивание скрытой информации</a:t>
            </a: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внутреннюю логику ML</a:t>
            </a:r>
            <a:endParaRPr lang="en-US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Мутация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Малые искажения входа вызывают ошибочную классификацию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>
              <a:buClr>
                <a:srgbClr val="1F51FD"/>
              </a:buClr>
              <a:buSzPct val="175000"/>
            </a:pPr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этические аспекты и выравнивание</a:t>
            </a:r>
            <a:endParaRPr lang="en-US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Подрыв AI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alignment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Принуждение модели нарушать нормы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Bias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Exploitation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Усиление предвзятости модели</a:t>
            </a:r>
            <a:endParaRPr lang="en-US" altLang="ru-RU" sz="1200" b="1" i="1" dirty="0">
              <a:solidFill>
                <a:srgbClr val="404040"/>
              </a:solidFill>
              <a:latin typeface="+mj-lt"/>
            </a:endParaRP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Комплексные атаки</a:t>
            </a:r>
            <a:endParaRPr lang="en-US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Model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Stealing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Клонирование модели через массовые запросы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endParaRPr lang="ru-RU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br>
              <a:rPr lang="ru-RU" altLang="ru-RU" sz="1200" dirty="0">
                <a:solidFill>
                  <a:srgbClr val="404040"/>
                </a:solidFill>
                <a:latin typeface="+mn-lt"/>
              </a:rPr>
            </a:br>
            <a:endParaRPr lang="ru-RU" altLang="ru-RU" sz="12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A23079A-377E-3A87-4EA9-AF0FE974C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479425"/>
            <a:ext cx="8982075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00"/>
            <a:r>
              <a:rPr lang="ru-RU" altLang="ru-RU" dirty="0">
                <a:latin typeface="+mj-lt"/>
              </a:rPr>
              <a:t>Работающая </a:t>
            </a:r>
            <a:r>
              <a:rPr lang="en-US" altLang="ru-RU" dirty="0">
                <a:latin typeface="+mj-lt"/>
              </a:rPr>
              <a:t>LLM</a:t>
            </a:r>
            <a:endParaRPr altLang="ru-RU" dirty="0">
              <a:latin typeface="+mj-lt"/>
            </a:endParaRPr>
          </a:p>
        </p:txBody>
      </p:sp>
      <p:grpSp>
        <p:nvGrpSpPr>
          <p:cNvPr id="22531" name="Группа 29">
            <a:extLst>
              <a:ext uri="{FF2B5EF4-FFF2-40B4-BE49-F238E27FC236}">
                <a16:creationId xmlns:a16="http://schemas.microsoft.com/office/drawing/2014/main" id="{CC3ED09B-C164-27F2-E46C-EC3C23582C2A}"/>
              </a:ext>
            </a:extLst>
          </p:cNvPr>
          <p:cNvGrpSpPr>
            <a:grpSpLocks/>
          </p:cNvGrpSpPr>
          <p:nvPr/>
        </p:nvGrpSpPr>
        <p:grpSpPr bwMode="auto">
          <a:xfrm>
            <a:off x="7147775" y="1302026"/>
            <a:ext cx="4152050" cy="4543149"/>
            <a:chOff x="7800212" y="624332"/>
            <a:chExt cx="3500376" cy="511591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F4665F3-E3C6-041C-562E-544EF83C7787}"/>
                </a:ext>
              </a:extLst>
            </p:cNvPr>
            <p:cNvSpPr/>
            <p:nvPr/>
          </p:nvSpPr>
          <p:spPr>
            <a:xfrm>
              <a:off x="7800212" y="624332"/>
              <a:ext cx="3500376" cy="5115911"/>
            </a:xfrm>
            <a:prstGeom prst="roundRect">
              <a:avLst>
                <a:gd name="adj" fmla="val 5057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50800" dir="5400000" sx="102000" sy="102000" algn="ctr" rotWithShape="0">
                <a:srgbClr val="3F4BB6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0" name="Овал 28">
              <a:extLst>
                <a:ext uri="{FF2B5EF4-FFF2-40B4-BE49-F238E27FC236}">
                  <a16:creationId xmlns:a16="http://schemas.microsoft.com/office/drawing/2014/main" id="{DFB39B69-DBC4-DCAC-0110-B75EA0E37DC9}"/>
                </a:ext>
              </a:extLst>
            </p:cNvPr>
            <p:cNvSpPr/>
            <p:nvPr/>
          </p:nvSpPr>
          <p:spPr>
            <a:xfrm>
              <a:off x="10118973" y="1642116"/>
              <a:ext cx="943386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4" name="Овал 37">
              <a:extLst>
                <a:ext uri="{FF2B5EF4-FFF2-40B4-BE49-F238E27FC236}">
                  <a16:creationId xmlns:a16="http://schemas.microsoft.com/office/drawing/2014/main" id="{97B5C8F8-D7BF-AB02-0DB4-B877BD144A0A}"/>
                </a:ext>
              </a:extLst>
            </p:cNvPr>
            <p:cNvSpPr/>
            <p:nvPr/>
          </p:nvSpPr>
          <p:spPr>
            <a:xfrm>
              <a:off x="9069178" y="1642116"/>
              <a:ext cx="944974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8" name="Овал 33">
              <a:extLst>
                <a:ext uri="{FF2B5EF4-FFF2-40B4-BE49-F238E27FC236}">
                  <a16:creationId xmlns:a16="http://schemas.microsoft.com/office/drawing/2014/main" id="{C48FD4B9-D78E-E8FC-6065-1809BB7D94CA}"/>
                </a:ext>
              </a:extLst>
            </p:cNvPr>
            <p:cNvSpPr/>
            <p:nvPr/>
          </p:nvSpPr>
          <p:spPr>
            <a:xfrm>
              <a:off x="9077119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9" name="Овал 35">
              <a:extLst>
                <a:ext uri="{FF2B5EF4-FFF2-40B4-BE49-F238E27FC236}">
                  <a16:creationId xmlns:a16="http://schemas.microsoft.com/office/drawing/2014/main" id="{61BD3765-F310-8FCB-B89D-E78B5E66CCF2}"/>
                </a:ext>
              </a:extLst>
            </p:cNvPr>
            <p:cNvSpPr/>
            <p:nvPr/>
          </p:nvSpPr>
          <p:spPr>
            <a:xfrm>
              <a:off x="10134855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D2C184-E90C-D167-D4A6-FA80B68C0939}"/>
              </a:ext>
            </a:extLst>
          </p:cNvPr>
          <p:cNvSpPr txBox="1"/>
          <p:nvPr/>
        </p:nvSpPr>
        <p:spPr>
          <a:xfrm>
            <a:off x="7340764" y="1976172"/>
            <a:ext cx="376418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Бенчмарки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Инструментальный анализ</a:t>
            </a:r>
          </a:p>
          <a:p>
            <a:pPr marL="745200" lvl="2" indent="-288000">
              <a:spcBef>
                <a:spcPts val="1200"/>
              </a:spcBef>
              <a:buClr>
                <a:srgbClr val="1F4CC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Инъекции и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jailbreak</a:t>
            </a:r>
          </a:p>
          <a:p>
            <a:pPr marL="745200" lvl="2" indent="-288000">
              <a:spcBef>
                <a:spcPts val="1200"/>
              </a:spcBef>
              <a:buClr>
                <a:srgbClr val="1F4CCA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MitM –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мутация данных</a:t>
            </a:r>
          </a:p>
          <a:p>
            <a:pPr marL="745200" lvl="2" indent="-288000">
              <a:spcBef>
                <a:spcPts val="1200"/>
              </a:spcBef>
              <a:buClr>
                <a:srgbClr val="1F4CC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Комплексные сканеры и платформы</a:t>
            </a:r>
          </a:p>
          <a:p>
            <a:pPr marL="288000" lvl="1" indent="-288000"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Экспертный аудит работы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LLM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CC0CD30-F8B5-D041-B06E-54F9E1301CE9}"/>
              </a:ext>
            </a:extLst>
          </p:cNvPr>
          <p:cNvSpPr txBox="1">
            <a:spLocks/>
          </p:cNvSpPr>
          <p:nvPr/>
        </p:nvSpPr>
        <p:spPr>
          <a:xfrm>
            <a:off x="7340764" y="1419225"/>
            <a:ext cx="3764184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Как предотвращаем?</a:t>
            </a:r>
            <a:endParaRPr lang="ru-RU" altLang="ru-RU" sz="1600" dirty="0">
              <a:solidFill>
                <a:srgbClr val="40404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1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>
            <a:extLst>
              <a:ext uri="{FF2B5EF4-FFF2-40B4-BE49-F238E27FC236}">
                <a16:creationId xmlns:a16="http://schemas.microsoft.com/office/drawing/2014/main" id="{52F89879-CBDC-F9F4-43BD-5986D08B44F6}"/>
              </a:ext>
            </a:extLst>
          </p:cNvPr>
          <p:cNvSpPr txBox="1"/>
          <p:nvPr/>
        </p:nvSpPr>
        <p:spPr bwMode="auto">
          <a:xfrm>
            <a:off x="458911" y="2890514"/>
            <a:ext cx="6468663" cy="3002286"/>
          </a:xfrm>
          <a:prstGeom prst="rect">
            <a:avLst/>
          </a:prstGeom>
          <a:grpFill/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Интеграция </a:t>
            </a:r>
            <a:r>
              <a:rPr lang="en-US" sz="54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LLM </a:t>
            </a:r>
            <a:r>
              <a:rPr lang="ru-RU" sz="54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в «привычные» системы</a:t>
            </a:r>
            <a:endParaRPr sz="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31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6426-42A6-DEEF-0848-49B654A7B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D5F1187-F39B-A9B6-B14C-080C02CEA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479425"/>
            <a:ext cx="8982075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00"/>
            <a:r>
              <a:rPr lang="en-US" altLang="ru-RU" dirty="0">
                <a:latin typeface="+mj-lt"/>
              </a:rPr>
              <a:t>LLM </a:t>
            </a:r>
            <a:r>
              <a:rPr lang="ru-RU" altLang="ru-RU" dirty="0">
                <a:latin typeface="+mj-lt"/>
              </a:rPr>
              <a:t>как часть архитектуры</a:t>
            </a:r>
            <a:endParaRPr altLang="ru-RU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CA510-33C9-DFB1-965F-E099D401F3A6}"/>
              </a:ext>
            </a:extLst>
          </p:cNvPr>
          <p:cNvSpPr txBox="1"/>
          <p:nvPr/>
        </p:nvSpPr>
        <p:spPr>
          <a:xfrm>
            <a:off x="2152693" y="6132354"/>
            <a:ext cx="40562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t"/>
            <a:r>
              <a:rPr lang="ru-RU" sz="1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Источник: </a:t>
            </a:r>
            <a:r>
              <a:rPr lang="en-US" sz="1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https://github.com/AI4Finance-Foundation/FinGPT</a:t>
            </a:r>
            <a:endParaRPr lang="ru-RU" sz="1000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35804-2EFF-912B-61BE-496C958AD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30" y="1206500"/>
            <a:ext cx="7569140" cy="4925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09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DB2D-15D9-D15B-818A-026085AA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8F160B-5ED7-ADEB-C281-047E52E2A8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326" y="1419225"/>
            <a:ext cx="6445696" cy="4838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аутентификацию и идентификацию агентов</a:t>
            </a:r>
            <a:endParaRPr lang="en-US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Identity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Forgery</a:t>
            </a:r>
            <a:r>
              <a:rPr lang="en-US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выдать себя за легитимного агента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en-US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Privilege Escalation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повышение привилегий агента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Intent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Deception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введение агента в заблуждение</a:t>
            </a:r>
            <a:endParaRPr lang="en-US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механизм доверия между агентами</a:t>
            </a:r>
            <a:endParaRPr lang="en-US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Hallucination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Cascade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распространение ложной информации между агентами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Knowledge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Poisoning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искажение поведение агентов из-за ложных данных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Prompt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Injection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изменения поведения агента</a:t>
            </a:r>
            <a:endParaRPr lang="ru-RU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Угрозы конфиденциальности и утечки данных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Privacy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Inference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-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извлечение личных данных из поведения или ответов агентов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RAG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Privacy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Leakage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-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раскрытие информации через системы генерации ответов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Agent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Memorization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– непреднамеренное сохранение и раскрытие чувствительных данных агентами</a:t>
            </a:r>
            <a:br>
              <a:rPr lang="ru-RU" altLang="ru-RU" sz="1200" dirty="0">
                <a:solidFill>
                  <a:srgbClr val="404040"/>
                </a:solidFill>
                <a:latin typeface="+mn-lt"/>
              </a:rPr>
            </a:br>
            <a:endParaRPr lang="ru-RU" altLang="ru-RU" sz="12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4C217F3F-414E-6EAC-B0AE-1E33CFF74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479425"/>
            <a:ext cx="8982075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00"/>
            <a:r>
              <a:rPr lang="ru-RU" altLang="ru-RU" dirty="0">
                <a:latin typeface="+mj-lt"/>
              </a:rPr>
              <a:t>Безопасность в </a:t>
            </a:r>
            <a:r>
              <a:rPr lang="en-US" altLang="ru-RU" dirty="0" err="1">
                <a:latin typeface="+mj-lt"/>
              </a:rPr>
              <a:t>IoA</a:t>
            </a:r>
            <a:endParaRPr altLang="ru-RU" dirty="0">
              <a:latin typeface="+mj-lt"/>
            </a:endParaRPr>
          </a:p>
        </p:txBody>
      </p:sp>
      <p:grpSp>
        <p:nvGrpSpPr>
          <p:cNvPr id="22531" name="Группа 29">
            <a:extLst>
              <a:ext uri="{FF2B5EF4-FFF2-40B4-BE49-F238E27FC236}">
                <a16:creationId xmlns:a16="http://schemas.microsoft.com/office/drawing/2014/main" id="{5844612A-10AF-06C2-A4E1-CAD201560120}"/>
              </a:ext>
            </a:extLst>
          </p:cNvPr>
          <p:cNvGrpSpPr>
            <a:grpSpLocks/>
          </p:cNvGrpSpPr>
          <p:nvPr/>
        </p:nvGrpSpPr>
        <p:grpSpPr bwMode="auto">
          <a:xfrm>
            <a:off x="7147775" y="1302026"/>
            <a:ext cx="4152050" cy="4543149"/>
            <a:chOff x="7800212" y="624332"/>
            <a:chExt cx="3500376" cy="511591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BBE19910-D1B6-DF7A-B12D-6F1AC1D49326}"/>
                </a:ext>
              </a:extLst>
            </p:cNvPr>
            <p:cNvSpPr/>
            <p:nvPr/>
          </p:nvSpPr>
          <p:spPr>
            <a:xfrm>
              <a:off x="7800212" y="624332"/>
              <a:ext cx="3500376" cy="5115911"/>
            </a:xfrm>
            <a:prstGeom prst="roundRect">
              <a:avLst>
                <a:gd name="adj" fmla="val 5057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50800" dir="5400000" sx="102000" sy="102000" algn="ctr" rotWithShape="0">
                <a:srgbClr val="3F4BB6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0" name="Овал 28">
              <a:extLst>
                <a:ext uri="{FF2B5EF4-FFF2-40B4-BE49-F238E27FC236}">
                  <a16:creationId xmlns:a16="http://schemas.microsoft.com/office/drawing/2014/main" id="{F97ADF97-C2C9-81D1-2B62-C403281B0B7B}"/>
                </a:ext>
              </a:extLst>
            </p:cNvPr>
            <p:cNvSpPr/>
            <p:nvPr/>
          </p:nvSpPr>
          <p:spPr>
            <a:xfrm>
              <a:off x="10118973" y="1642116"/>
              <a:ext cx="943386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4" name="Овал 37">
              <a:extLst>
                <a:ext uri="{FF2B5EF4-FFF2-40B4-BE49-F238E27FC236}">
                  <a16:creationId xmlns:a16="http://schemas.microsoft.com/office/drawing/2014/main" id="{9CA0B6D2-B703-66D1-12F1-08027CE91DA1}"/>
                </a:ext>
              </a:extLst>
            </p:cNvPr>
            <p:cNvSpPr/>
            <p:nvPr/>
          </p:nvSpPr>
          <p:spPr>
            <a:xfrm>
              <a:off x="9069178" y="1642116"/>
              <a:ext cx="944974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8" name="Овал 33">
              <a:extLst>
                <a:ext uri="{FF2B5EF4-FFF2-40B4-BE49-F238E27FC236}">
                  <a16:creationId xmlns:a16="http://schemas.microsoft.com/office/drawing/2014/main" id="{96947EAC-227F-7CE8-BD8C-791D0C775C82}"/>
                </a:ext>
              </a:extLst>
            </p:cNvPr>
            <p:cNvSpPr/>
            <p:nvPr/>
          </p:nvSpPr>
          <p:spPr>
            <a:xfrm>
              <a:off x="9077119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9" name="Овал 35">
              <a:extLst>
                <a:ext uri="{FF2B5EF4-FFF2-40B4-BE49-F238E27FC236}">
                  <a16:creationId xmlns:a16="http://schemas.microsoft.com/office/drawing/2014/main" id="{8458A852-1E3C-458E-971B-AC838C05B041}"/>
                </a:ext>
              </a:extLst>
            </p:cNvPr>
            <p:cNvSpPr/>
            <p:nvPr/>
          </p:nvSpPr>
          <p:spPr>
            <a:xfrm>
              <a:off x="10134855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750060-C3E9-4B2A-495C-92064DF1EAD2}"/>
              </a:ext>
            </a:extLst>
          </p:cNvPr>
          <p:cNvSpPr txBox="1"/>
          <p:nvPr/>
        </p:nvSpPr>
        <p:spPr>
          <a:xfrm>
            <a:off x="7340764" y="1976172"/>
            <a:ext cx="376418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Secure by Design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Внедрение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DevSecOps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1A4CF21-9241-4ED9-6EA7-B01289A656FF}"/>
              </a:ext>
            </a:extLst>
          </p:cNvPr>
          <p:cNvSpPr txBox="1">
            <a:spLocks/>
          </p:cNvSpPr>
          <p:nvPr/>
        </p:nvSpPr>
        <p:spPr>
          <a:xfrm>
            <a:off x="7340764" y="1419225"/>
            <a:ext cx="3764184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Как предотвращаем?</a:t>
            </a:r>
            <a:endParaRPr lang="ru-RU" altLang="ru-RU" sz="1600" dirty="0">
              <a:solidFill>
                <a:srgbClr val="40404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72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2">
            <a:extLst>
              <a:ext uri="{FF2B5EF4-FFF2-40B4-BE49-F238E27FC236}">
                <a16:creationId xmlns:a16="http://schemas.microsoft.com/office/drawing/2014/main" id="{C53412FC-1571-462A-F755-45436EB40748}"/>
              </a:ext>
            </a:extLst>
          </p:cNvPr>
          <p:cNvGrpSpPr>
            <a:grpSpLocks/>
          </p:cNvGrpSpPr>
          <p:nvPr/>
        </p:nvGrpSpPr>
        <p:grpSpPr bwMode="auto">
          <a:xfrm>
            <a:off x="854075" y="1309687"/>
            <a:ext cx="9420225" cy="420687"/>
            <a:chOff x="853507" y="1309787"/>
            <a:chExt cx="9420792" cy="4205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C286F8-595A-A68B-1D7B-589440867E59}"/>
                </a:ext>
              </a:extLst>
            </p:cNvPr>
            <p:cNvSpPr txBox="1"/>
            <p:nvPr/>
          </p:nvSpPr>
          <p:spPr>
            <a:xfrm>
              <a:off x="1274220" y="1360574"/>
              <a:ext cx="9000079" cy="338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5389" lvl="1" eaLnBrk="1" fontAlgn="auto" hangingPunct="1">
                <a:spcBef>
                  <a:spcPts val="500"/>
                </a:spcBef>
                <a:spcAft>
                  <a:spcPts val="1200"/>
                </a:spcAft>
                <a:buClr>
                  <a:srgbClr val="0051F6"/>
                </a:buClr>
                <a:buSzPct val="120000"/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Использование ИИ растёт год-к-году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безопасность ИИ отстаёт</a:t>
              </a:r>
            </a:p>
          </p:txBody>
        </p:sp>
        <p:sp>
          <p:nvSpPr>
            <p:cNvPr id="9" name="Скругленный прямоугольник 2">
              <a:extLst>
                <a:ext uri="{FF2B5EF4-FFF2-40B4-BE49-F238E27FC236}">
                  <a16:creationId xmlns:a16="http://schemas.microsoft.com/office/drawing/2014/main" id="{43C1B085-B7E0-128D-3982-528B7D53CE16}"/>
                </a:ext>
              </a:extLst>
            </p:cNvPr>
            <p:cNvSpPr/>
            <p:nvPr/>
          </p:nvSpPr>
          <p:spPr>
            <a:xfrm>
              <a:off x="853507" y="1309787"/>
              <a:ext cx="420713" cy="420578"/>
            </a:xfrm>
            <a:prstGeom prst="roundRect">
              <a:avLst/>
            </a:prstGeom>
            <a:solidFill>
              <a:srgbClr val="1F5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Текст 12">
            <a:extLst>
              <a:ext uri="{FF2B5EF4-FFF2-40B4-BE49-F238E27FC236}">
                <a16:creationId xmlns:a16="http://schemas.microsoft.com/office/drawing/2014/main" id="{E6E984A3-A6D8-0548-ABE6-E71627CDADAB}"/>
              </a:ext>
            </a:extLst>
          </p:cNvPr>
          <p:cNvSpPr txBox="1">
            <a:spLocks/>
          </p:cNvSpPr>
          <p:nvPr/>
        </p:nvSpPr>
        <p:spPr>
          <a:xfrm>
            <a:off x="517525" y="331788"/>
            <a:ext cx="11831638" cy="560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404040"/>
                </a:solidFill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Подводим итоги</a:t>
            </a:r>
          </a:p>
        </p:txBody>
      </p:sp>
      <p:grpSp>
        <p:nvGrpSpPr>
          <p:cNvPr id="39939" name="Группа 12">
            <a:extLst>
              <a:ext uri="{FF2B5EF4-FFF2-40B4-BE49-F238E27FC236}">
                <a16:creationId xmlns:a16="http://schemas.microsoft.com/office/drawing/2014/main" id="{E815B774-C51B-9DEA-0819-B1DB2836B9E7}"/>
              </a:ext>
            </a:extLst>
          </p:cNvPr>
          <p:cNvGrpSpPr>
            <a:grpSpLocks/>
          </p:cNvGrpSpPr>
          <p:nvPr/>
        </p:nvGrpSpPr>
        <p:grpSpPr bwMode="auto">
          <a:xfrm>
            <a:off x="854075" y="1860550"/>
            <a:ext cx="9420225" cy="420688"/>
            <a:chOff x="853507" y="1309787"/>
            <a:chExt cx="9420792" cy="4205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DAA7AD-0BBF-961B-C731-EB67B7789A40}"/>
                </a:ext>
              </a:extLst>
            </p:cNvPr>
            <p:cNvSpPr txBox="1"/>
            <p:nvPr/>
          </p:nvSpPr>
          <p:spPr>
            <a:xfrm>
              <a:off x="1274220" y="1360574"/>
              <a:ext cx="9000079" cy="338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5389" lvl="1" eaLnBrk="1" fontAlgn="auto" hangingPunct="1">
                <a:spcBef>
                  <a:spcPts val="500"/>
                </a:spcBef>
                <a:spcAft>
                  <a:spcPts val="1200"/>
                </a:spcAft>
                <a:buClr>
                  <a:srgbClr val="0051F6"/>
                </a:buClr>
                <a:buSzPct val="120000"/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Инструментальных средств пока мало</a:t>
              </a:r>
            </a:p>
          </p:txBody>
        </p:sp>
        <p:sp>
          <p:nvSpPr>
            <p:cNvPr id="24" name="Скругленный прямоугольник 2">
              <a:extLst>
                <a:ext uri="{FF2B5EF4-FFF2-40B4-BE49-F238E27FC236}">
                  <a16:creationId xmlns:a16="http://schemas.microsoft.com/office/drawing/2014/main" id="{F3686116-3BE2-C9EB-8D33-8E57EB48BDCB}"/>
                </a:ext>
              </a:extLst>
            </p:cNvPr>
            <p:cNvSpPr/>
            <p:nvPr/>
          </p:nvSpPr>
          <p:spPr>
            <a:xfrm>
              <a:off x="853507" y="1309787"/>
              <a:ext cx="420713" cy="420578"/>
            </a:xfrm>
            <a:prstGeom prst="roundRect">
              <a:avLst/>
            </a:prstGeom>
            <a:solidFill>
              <a:srgbClr val="1F5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39940" name="Группа 24">
            <a:extLst>
              <a:ext uri="{FF2B5EF4-FFF2-40B4-BE49-F238E27FC236}">
                <a16:creationId xmlns:a16="http://schemas.microsoft.com/office/drawing/2014/main" id="{40DC3CDF-E950-B1C5-0BE2-3CEE9EF5FE4A}"/>
              </a:ext>
            </a:extLst>
          </p:cNvPr>
          <p:cNvGrpSpPr>
            <a:grpSpLocks/>
          </p:cNvGrpSpPr>
          <p:nvPr/>
        </p:nvGrpSpPr>
        <p:grpSpPr bwMode="auto">
          <a:xfrm>
            <a:off x="854075" y="2409825"/>
            <a:ext cx="9420225" cy="420688"/>
            <a:chOff x="853507" y="1309787"/>
            <a:chExt cx="9420792" cy="42057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7284C5-D005-0728-00F4-9AE918F37AC2}"/>
                </a:ext>
              </a:extLst>
            </p:cNvPr>
            <p:cNvSpPr txBox="1"/>
            <p:nvPr/>
          </p:nvSpPr>
          <p:spPr>
            <a:xfrm>
              <a:off x="1274220" y="1360574"/>
              <a:ext cx="9000079" cy="338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5389" lvl="1" eaLnBrk="1" fontAlgn="auto" hangingPunct="1">
                <a:spcBef>
                  <a:spcPts val="500"/>
                </a:spcBef>
                <a:spcAft>
                  <a:spcPts val="1200"/>
                </a:spcAft>
                <a:buClr>
                  <a:srgbClr val="0051F6"/>
                </a:buClr>
                <a:buSzPct val="120000"/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Количество и скорость вывода на рынок ИИ-решений будет только расти</a:t>
              </a:r>
            </a:p>
          </p:txBody>
        </p:sp>
        <p:sp>
          <p:nvSpPr>
            <p:cNvPr id="28" name="Скругленный прямоугольник 2">
              <a:extLst>
                <a:ext uri="{FF2B5EF4-FFF2-40B4-BE49-F238E27FC236}">
                  <a16:creationId xmlns:a16="http://schemas.microsoft.com/office/drawing/2014/main" id="{BA7E86D3-E1BA-4687-B566-5AC1E3B35664}"/>
                </a:ext>
              </a:extLst>
            </p:cNvPr>
            <p:cNvSpPr/>
            <p:nvPr/>
          </p:nvSpPr>
          <p:spPr>
            <a:xfrm>
              <a:off x="853507" y="1309787"/>
              <a:ext cx="420713" cy="420578"/>
            </a:xfrm>
            <a:prstGeom prst="roundRect">
              <a:avLst/>
            </a:prstGeom>
            <a:solidFill>
              <a:srgbClr val="1F5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39941" name="Группа 28">
            <a:extLst>
              <a:ext uri="{FF2B5EF4-FFF2-40B4-BE49-F238E27FC236}">
                <a16:creationId xmlns:a16="http://schemas.microsoft.com/office/drawing/2014/main" id="{338890AB-12A7-60CC-C1A2-AC1BA04DEA88}"/>
              </a:ext>
            </a:extLst>
          </p:cNvPr>
          <p:cNvGrpSpPr>
            <a:grpSpLocks/>
          </p:cNvGrpSpPr>
          <p:nvPr/>
        </p:nvGrpSpPr>
        <p:grpSpPr bwMode="auto">
          <a:xfrm>
            <a:off x="854075" y="2960688"/>
            <a:ext cx="9512439" cy="420687"/>
            <a:chOff x="853507" y="1309787"/>
            <a:chExt cx="9171634" cy="42057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C02687-FA35-7092-1F93-0B0F9D920F8B}"/>
                </a:ext>
              </a:extLst>
            </p:cNvPr>
            <p:cNvSpPr txBox="1"/>
            <p:nvPr/>
          </p:nvSpPr>
          <p:spPr>
            <a:xfrm>
              <a:off x="1274221" y="1360574"/>
              <a:ext cx="8750920" cy="338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75389" lvl="1" eaLnBrk="1" fontAlgn="auto" hangingPunct="1">
                <a:spcBef>
                  <a:spcPts val="500"/>
                </a:spcBef>
                <a:spcAft>
                  <a:spcPts val="1200"/>
                </a:spcAft>
                <a:buClr>
                  <a:srgbClr val="0051F6"/>
                </a:buClr>
                <a:buSzPct val="120000"/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Формирование методологии позволяет выстраивать системный подход к защите LLM</a:t>
              </a:r>
            </a:p>
          </p:txBody>
        </p:sp>
        <p:sp>
          <p:nvSpPr>
            <p:cNvPr id="31" name="Скругленный прямоугольник 2">
              <a:extLst>
                <a:ext uri="{FF2B5EF4-FFF2-40B4-BE49-F238E27FC236}">
                  <a16:creationId xmlns:a16="http://schemas.microsoft.com/office/drawing/2014/main" id="{888332EC-90A0-685E-2144-660F94155A28}"/>
                </a:ext>
              </a:extLst>
            </p:cNvPr>
            <p:cNvSpPr/>
            <p:nvPr/>
          </p:nvSpPr>
          <p:spPr>
            <a:xfrm>
              <a:off x="853507" y="1309787"/>
              <a:ext cx="420713" cy="420578"/>
            </a:xfrm>
            <a:prstGeom prst="roundRect">
              <a:avLst/>
            </a:prstGeom>
            <a:solidFill>
              <a:srgbClr val="1F5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grpSp>
        <p:nvGrpSpPr>
          <p:cNvPr id="3" name="Группа 28">
            <a:extLst>
              <a:ext uri="{FF2B5EF4-FFF2-40B4-BE49-F238E27FC236}">
                <a16:creationId xmlns:a16="http://schemas.microsoft.com/office/drawing/2014/main" id="{ACFD7C01-2736-7838-E70E-91331F4EB820}"/>
              </a:ext>
            </a:extLst>
          </p:cNvPr>
          <p:cNvGrpSpPr>
            <a:grpSpLocks/>
          </p:cNvGrpSpPr>
          <p:nvPr/>
        </p:nvGrpSpPr>
        <p:grpSpPr bwMode="auto">
          <a:xfrm>
            <a:off x="854075" y="3542883"/>
            <a:ext cx="9420225" cy="420687"/>
            <a:chOff x="853507" y="1309787"/>
            <a:chExt cx="9420792" cy="4205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4F1F8B-E00F-BE68-D7B1-1ED26E4D2AA8}"/>
                </a:ext>
              </a:extLst>
            </p:cNvPr>
            <p:cNvSpPr txBox="1"/>
            <p:nvPr/>
          </p:nvSpPr>
          <p:spPr>
            <a:xfrm>
              <a:off x="1274220" y="1360574"/>
              <a:ext cx="9000079" cy="338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5389" lvl="1" eaLnBrk="1" fontAlgn="auto" hangingPunct="1">
                <a:spcBef>
                  <a:spcPts val="500"/>
                </a:spcBef>
                <a:spcAft>
                  <a:spcPts val="1200"/>
                </a:spcAft>
                <a:buClr>
                  <a:srgbClr val="0051F6"/>
                </a:buClr>
                <a:buSzPct val="120000"/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Технологии ИИ становятся частью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legacy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систем</a:t>
              </a:r>
            </a:p>
          </p:txBody>
        </p:sp>
        <p:sp>
          <p:nvSpPr>
            <p:cNvPr id="6" name="Скругленный прямоугольник 2">
              <a:extLst>
                <a:ext uri="{FF2B5EF4-FFF2-40B4-BE49-F238E27FC236}">
                  <a16:creationId xmlns:a16="http://schemas.microsoft.com/office/drawing/2014/main" id="{7DAFAB87-DBF5-F83D-D0BD-BD42952BC69D}"/>
                </a:ext>
              </a:extLst>
            </p:cNvPr>
            <p:cNvSpPr/>
            <p:nvPr/>
          </p:nvSpPr>
          <p:spPr>
            <a:xfrm>
              <a:off x="853507" y="1309787"/>
              <a:ext cx="420713" cy="420578"/>
            </a:xfrm>
            <a:prstGeom prst="roundRect">
              <a:avLst/>
            </a:prstGeom>
            <a:solidFill>
              <a:srgbClr val="1F5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Группа 28">
            <a:extLst>
              <a:ext uri="{FF2B5EF4-FFF2-40B4-BE49-F238E27FC236}">
                <a16:creationId xmlns:a16="http://schemas.microsoft.com/office/drawing/2014/main" id="{5F75F4EC-5F65-7063-06B9-E116007FD381}"/>
              </a:ext>
            </a:extLst>
          </p:cNvPr>
          <p:cNvGrpSpPr>
            <a:grpSpLocks/>
          </p:cNvGrpSpPr>
          <p:nvPr/>
        </p:nvGrpSpPr>
        <p:grpSpPr bwMode="auto">
          <a:xfrm>
            <a:off x="854075" y="4125078"/>
            <a:ext cx="9420225" cy="420687"/>
            <a:chOff x="853507" y="1309787"/>
            <a:chExt cx="9420792" cy="4205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5BDCE3-0BB2-2DE7-6C0D-24C7DB59A273}"/>
                </a:ext>
              </a:extLst>
            </p:cNvPr>
            <p:cNvSpPr txBox="1"/>
            <p:nvPr/>
          </p:nvSpPr>
          <p:spPr>
            <a:xfrm>
              <a:off x="1274220" y="1360574"/>
              <a:ext cx="9000079" cy="338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5389" lvl="1" eaLnBrk="1" fontAlgn="auto" hangingPunct="1">
                <a:spcBef>
                  <a:spcPts val="500"/>
                </a:spcBef>
                <a:spcAft>
                  <a:spcPts val="1200"/>
                </a:spcAft>
                <a:buClr>
                  <a:srgbClr val="0051F6"/>
                </a:buClr>
                <a:buSzPct val="120000"/>
                <a:defRPr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DevSecOps 2.0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–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объединение процессов 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DevSecOps 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и </a:t>
              </a:r>
              <a:r>
                <a:rPr lang="ru-RU" sz="1600" dirty="0" err="1">
                  <a:solidFill>
                    <a:schemeClr val="bg2">
                      <a:lumMod val="25000"/>
                    </a:schemeClr>
                  </a:solidFill>
                </a:rPr>
                <a:t>MLSecOps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 в единое целое</a:t>
              </a:r>
            </a:p>
          </p:txBody>
        </p:sp>
        <p:sp>
          <p:nvSpPr>
            <p:cNvPr id="10" name="Скругленный прямоугольник 2">
              <a:extLst>
                <a:ext uri="{FF2B5EF4-FFF2-40B4-BE49-F238E27FC236}">
                  <a16:creationId xmlns:a16="http://schemas.microsoft.com/office/drawing/2014/main" id="{6B4431C2-7CC0-9B35-20B8-4EDE41CFAED0}"/>
                </a:ext>
              </a:extLst>
            </p:cNvPr>
            <p:cNvSpPr/>
            <p:nvPr/>
          </p:nvSpPr>
          <p:spPr>
            <a:xfrm>
              <a:off x="853507" y="1309787"/>
              <a:ext cx="420713" cy="420578"/>
            </a:xfrm>
            <a:prstGeom prst="roundRect">
              <a:avLst/>
            </a:prstGeom>
            <a:solidFill>
              <a:srgbClr val="1F51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7171F0-C310-CFD4-C2E0-A45B6570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сегодня всё!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1E579-1480-4AAB-AD4A-F99297F09F31}"/>
              </a:ext>
            </a:extLst>
          </p:cNvPr>
          <p:cNvSpPr txBox="1"/>
          <p:nvPr/>
        </p:nvSpPr>
        <p:spPr>
          <a:xfrm>
            <a:off x="3563347" y="3973696"/>
            <a:ext cx="5313042" cy="1316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561BA"/>
              </a:buClr>
            </a:pPr>
            <a:r>
              <a:rPr lang="ru-RU" sz="2800" kern="0" dirty="0">
                <a:solidFill>
                  <a:srgbClr val="0E1E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Антон Башарин </a:t>
            </a:r>
            <a:r>
              <a:rPr lang="en-US" sz="2800" kern="0" dirty="0">
                <a:solidFill>
                  <a:srgbClr val="0E1E2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800" kern="0" dirty="0">
                <a:solidFill>
                  <a:srgbClr val="0E1E21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@nirahsab</a:t>
            </a:r>
            <a:endParaRPr lang="ru-RU" sz="2800" kern="0" dirty="0">
              <a:solidFill>
                <a:srgbClr val="0E1E2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  <a:buClr>
                <a:srgbClr val="0561BA"/>
              </a:buClr>
            </a:pPr>
            <a:r>
              <a:rPr lang="en-US" sz="2800" kern="0" dirty="0">
                <a:solidFill>
                  <a:srgbClr val="0E1E21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anton@swordfishsecurity.ru</a:t>
            </a:r>
            <a:endParaRPr lang="ru-RU" sz="2800" kern="0" dirty="0">
              <a:solidFill>
                <a:srgbClr val="0E1E2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AC1640-2ECC-A9A5-F4E4-007347D4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740" y="388012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B23E-C4F7-B5AC-5774-23956799C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9">
            <a:extLst>
              <a:ext uri="{FF2B5EF4-FFF2-40B4-BE49-F238E27FC236}">
                <a16:creationId xmlns:a16="http://schemas.microsoft.com/office/drawing/2014/main" id="{B70AC339-91A4-AD92-C588-D599636C6FDF}"/>
              </a:ext>
            </a:extLst>
          </p:cNvPr>
          <p:cNvGrpSpPr>
            <a:grpSpLocks/>
          </p:cNvGrpSpPr>
          <p:nvPr/>
        </p:nvGrpSpPr>
        <p:grpSpPr bwMode="auto">
          <a:xfrm>
            <a:off x="4253948" y="1448105"/>
            <a:ext cx="7140113" cy="3961790"/>
            <a:chOff x="7800212" y="624332"/>
            <a:chExt cx="3500376" cy="511591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B8C057E-CC43-2D26-4784-22390DAA7FC4}"/>
                </a:ext>
              </a:extLst>
            </p:cNvPr>
            <p:cNvSpPr/>
            <p:nvPr/>
          </p:nvSpPr>
          <p:spPr>
            <a:xfrm>
              <a:off x="7800212" y="624332"/>
              <a:ext cx="3500376" cy="5115911"/>
            </a:xfrm>
            <a:prstGeom prst="roundRect">
              <a:avLst>
                <a:gd name="adj" fmla="val 5057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50800" dir="5400000" sx="102000" sy="102000" algn="ctr" rotWithShape="0">
                <a:srgbClr val="3F4BB6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25" name="Овал 28">
              <a:extLst>
                <a:ext uri="{FF2B5EF4-FFF2-40B4-BE49-F238E27FC236}">
                  <a16:creationId xmlns:a16="http://schemas.microsoft.com/office/drawing/2014/main" id="{B46263ED-2CFC-44B6-A107-489C31BFFEF5}"/>
                </a:ext>
              </a:extLst>
            </p:cNvPr>
            <p:cNvSpPr/>
            <p:nvPr/>
          </p:nvSpPr>
          <p:spPr>
            <a:xfrm>
              <a:off x="10118973" y="1642116"/>
              <a:ext cx="943386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26" name="Овал 37">
              <a:extLst>
                <a:ext uri="{FF2B5EF4-FFF2-40B4-BE49-F238E27FC236}">
                  <a16:creationId xmlns:a16="http://schemas.microsoft.com/office/drawing/2014/main" id="{01EA09D2-77FC-7CB2-C52C-3A0986280430}"/>
                </a:ext>
              </a:extLst>
            </p:cNvPr>
            <p:cNvSpPr/>
            <p:nvPr/>
          </p:nvSpPr>
          <p:spPr>
            <a:xfrm>
              <a:off x="9069178" y="1642116"/>
              <a:ext cx="944974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27" name="Овал 33">
              <a:extLst>
                <a:ext uri="{FF2B5EF4-FFF2-40B4-BE49-F238E27FC236}">
                  <a16:creationId xmlns:a16="http://schemas.microsoft.com/office/drawing/2014/main" id="{E6CF19B8-CA01-9717-23E5-EE61E78BEE7F}"/>
                </a:ext>
              </a:extLst>
            </p:cNvPr>
            <p:cNvSpPr/>
            <p:nvPr/>
          </p:nvSpPr>
          <p:spPr>
            <a:xfrm>
              <a:off x="9077119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28" name="Овал 35">
              <a:extLst>
                <a:ext uri="{FF2B5EF4-FFF2-40B4-BE49-F238E27FC236}">
                  <a16:creationId xmlns:a16="http://schemas.microsoft.com/office/drawing/2014/main" id="{DA033871-2685-D106-2BA8-30D80D44305E}"/>
                </a:ext>
              </a:extLst>
            </p:cNvPr>
            <p:cNvSpPr/>
            <p:nvPr/>
          </p:nvSpPr>
          <p:spPr>
            <a:xfrm>
              <a:off x="10134855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</p:grpSp>
      <p:sp>
        <p:nvSpPr>
          <p:cNvPr id="3" name="Текст 12">
            <a:extLst>
              <a:ext uri="{FF2B5EF4-FFF2-40B4-BE49-F238E27FC236}">
                <a16:creationId xmlns:a16="http://schemas.microsoft.com/office/drawing/2014/main" id="{81CA2FB0-E268-4D09-0AC5-5F2875E7B57D}"/>
              </a:ext>
            </a:extLst>
          </p:cNvPr>
          <p:cNvSpPr txBox="1">
            <a:spLocks/>
          </p:cNvSpPr>
          <p:nvPr/>
        </p:nvSpPr>
        <p:spPr>
          <a:xfrm>
            <a:off x="517525" y="331788"/>
            <a:ext cx="11831638" cy="560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3B3838"/>
                </a:solidFill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О себе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20A16-4AFD-973F-F0EC-89491CEB2679}"/>
              </a:ext>
            </a:extLst>
          </p:cNvPr>
          <p:cNvSpPr txBox="1"/>
          <p:nvPr/>
        </p:nvSpPr>
        <p:spPr>
          <a:xfrm>
            <a:off x="4426449" y="1448105"/>
            <a:ext cx="7173318" cy="396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lnSpc>
                <a:spcPct val="200000"/>
              </a:lnSpc>
              <a:buClr>
                <a:srgbClr val="0561BA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Антон Башарин</a:t>
            </a:r>
          </a:p>
          <a:p>
            <a:pPr marL="304815" indent="-304815">
              <a:lnSpc>
                <a:spcPct val="200000"/>
              </a:lnSpc>
              <a:buClr>
                <a:srgbClr val="0561BA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20+ лет в ИТ</a:t>
            </a:r>
          </a:p>
          <a:p>
            <a:pPr marL="304815" indent="-304815">
              <a:lnSpc>
                <a:spcPct val="200000"/>
              </a:lnSpc>
              <a:buClr>
                <a:srgbClr val="0561BA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От рядового разработчика до системного архитектора и руководителя команды разработки</a:t>
            </a:r>
          </a:p>
          <a:p>
            <a:pPr marL="304815" indent="-304815">
              <a:lnSpc>
                <a:spcPct val="200000"/>
              </a:lnSpc>
              <a:buClr>
                <a:srgbClr val="0561BA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Luxoft, EPAM Systems, Сбербанк, Альфа-Банк</a:t>
            </a:r>
          </a:p>
          <a:p>
            <a:pPr marL="304815" indent="-304815">
              <a:lnSpc>
                <a:spcPct val="200000"/>
              </a:lnSpc>
              <a:buClr>
                <a:srgbClr val="0561BA"/>
              </a:buClr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СберТех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: внедрение SSDL и практик ИБ</a:t>
            </a:r>
          </a:p>
          <a:p>
            <a:pPr marL="304815" indent="-304815">
              <a:lnSpc>
                <a:spcPct val="200000"/>
              </a:lnSpc>
              <a:buClr>
                <a:srgbClr val="0561BA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 2017 в Swordfish Security – разработчик, архитектор, эксперт по внедрению процессов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DevSecOps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2AE42-5457-9B29-56F8-93CDC3C7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9275" r="17464" b="45653"/>
          <a:stretch/>
        </p:blipFill>
        <p:spPr>
          <a:xfrm>
            <a:off x="517525" y="1448105"/>
            <a:ext cx="3401280" cy="3961789"/>
          </a:xfrm>
          <a:prstGeom prst="roundRect">
            <a:avLst>
              <a:gd name="adj" fmla="val 52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25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>
            <a:extLst>
              <a:ext uri="{FF2B5EF4-FFF2-40B4-BE49-F238E27FC236}">
                <a16:creationId xmlns:a16="http://schemas.microsoft.com/office/drawing/2014/main" id="{B6E09D9A-D48A-3269-2A44-ABB0712CE08B}"/>
              </a:ext>
            </a:extLst>
          </p:cNvPr>
          <p:cNvSpPr txBox="1">
            <a:spLocks/>
          </p:cNvSpPr>
          <p:nvPr/>
        </p:nvSpPr>
        <p:spPr>
          <a:xfrm>
            <a:off x="517525" y="331788"/>
            <a:ext cx="11831638" cy="560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3B3838"/>
                </a:solidFill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Тренд использования искусственного интеллекта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5BAC3D5E-E65D-755C-C96B-A50447EC7ADD}"/>
              </a:ext>
            </a:extLst>
          </p:cNvPr>
          <p:cNvSpPr/>
          <p:nvPr/>
        </p:nvSpPr>
        <p:spPr>
          <a:xfrm>
            <a:off x="7396333" y="973178"/>
            <a:ext cx="4136855" cy="4384118"/>
          </a:xfrm>
          <a:prstGeom prst="roundRect">
            <a:avLst>
              <a:gd name="adj" fmla="val 5087"/>
            </a:avLst>
          </a:prstGeom>
          <a:solidFill>
            <a:srgbClr val="DFE4F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23F9C-3ECF-0543-DA23-AC96B0F775D0}"/>
              </a:ext>
            </a:extLst>
          </p:cNvPr>
          <p:cNvSpPr txBox="1"/>
          <p:nvPr/>
        </p:nvSpPr>
        <p:spPr>
          <a:xfrm>
            <a:off x="7522086" y="5562042"/>
            <a:ext cx="40562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t"/>
            <a:r>
              <a:rPr lang="ru-RU" sz="1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Источник: Индекс готовности к внедрению ИИ, 2024</a:t>
            </a:r>
            <a:endParaRPr lang="ru-RU" sz="1000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ABA8EF-DB8F-7376-E9B1-538BA78E6B8F}"/>
              </a:ext>
            </a:extLst>
          </p:cNvPr>
          <p:cNvSpPr/>
          <p:nvPr/>
        </p:nvSpPr>
        <p:spPr>
          <a:xfrm>
            <a:off x="7848856" y="1500705"/>
            <a:ext cx="35890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>
                <a:solidFill>
                  <a:srgbClr val="1F4C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</a:t>
            </a:r>
            <a:r>
              <a:rPr lang="ru-RU" sz="9600" b="1" dirty="0">
                <a:solidFill>
                  <a:srgbClr val="1F4C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ru-RU" sz="13800" b="1" dirty="0">
              <a:solidFill>
                <a:srgbClr val="1F4CC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(+11 </a:t>
            </a:r>
            <a:r>
              <a:rPr lang="ru-R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п.п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к 2023 году)</a:t>
            </a:r>
            <a:b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средний уровень </a:t>
            </a:r>
            <a:b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использования 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3D7A3-7BE7-4AAB-9938-B97BF1A2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79" y="834885"/>
            <a:ext cx="6416085" cy="58869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CA004-2DF2-9CBE-1CEE-CBA34390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>
            <a:extLst>
              <a:ext uri="{FF2B5EF4-FFF2-40B4-BE49-F238E27FC236}">
                <a16:creationId xmlns:a16="http://schemas.microsoft.com/office/drawing/2014/main" id="{6A3923A5-A961-0FE2-48A1-DAF63A1FE362}"/>
              </a:ext>
            </a:extLst>
          </p:cNvPr>
          <p:cNvSpPr txBox="1">
            <a:spLocks/>
          </p:cNvSpPr>
          <p:nvPr/>
        </p:nvSpPr>
        <p:spPr>
          <a:xfrm>
            <a:off x="517525" y="331788"/>
            <a:ext cx="11831638" cy="560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3B3838"/>
                </a:solidFill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Безопасность и доверие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59BF248E-8D74-96E7-447E-BEE25840E9F1}"/>
              </a:ext>
            </a:extLst>
          </p:cNvPr>
          <p:cNvSpPr/>
          <p:nvPr/>
        </p:nvSpPr>
        <p:spPr>
          <a:xfrm>
            <a:off x="7396333" y="973178"/>
            <a:ext cx="4136855" cy="4384118"/>
          </a:xfrm>
          <a:prstGeom prst="roundRect">
            <a:avLst>
              <a:gd name="adj" fmla="val 5087"/>
            </a:avLst>
          </a:prstGeom>
          <a:solidFill>
            <a:srgbClr val="DFE4F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18991-AD0A-DE98-92F4-212D998C3200}"/>
              </a:ext>
            </a:extLst>
          </p:cNvPr>
          <p:cNvSpPr txBox="1"/>
          <p:nvPr/>
        </p:nvSpPr>
        <p:spPr>
          <a:xfrm>
            <a:off x="7522086" y="5562042"/>
            <a:ext cx="40562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t"/>
            <a:r>
              <a:rPr lang="ru-RU" sz="1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Источник: Индекс готовности к внедрению ИИ, 2024</a:t>
            </a:r>
            <a:endParaRPr lang="ru-RU" sz="1000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84819A-3C44-948A-3EE1-7BAEFE8430B8}"/>
              </a:ext>
            </a:extLst>
          </p:cNvPr>
          <p:cNvSpPr/>
          <p:nvPr/>
        </p:nvSpPr>
        <p:spPr>
          <a:xfrm>
            <a:off x="7848856" y="1500705"/>
            <a:ext cx="35890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800" b="1" dirty="0">
                <a:solidFill>
                  <a:srgbClr val="1F4C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  <a:r>
              <a:rPr lang="ru-RU" sz="9600" b="1" dirty="0">
                <a:solidFill>
                  <a:srgbClr val="1F4CC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ru-RU" sz="13800" b="1" dirty="0">
              <a:solidFill>
                <a:srgbClr val="1F4CC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организаций утвердили политику обеспечения информационной безопасности в области 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26171A-1151-0CAD-2A92-A8608E5C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2" t="2771" r="2252" b="2087"/>
          <a:stretch/>
        </p:blipFill>
        <p:spPr>
          <a:xfrm>
            <a:off x="588820" y="773621"/>
            <a:ext cx="6194326" cy="5767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054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524D2551-94B5-5385-3E38-AB9D31633945}"/>
              </a:ext>
            </a:extLst>
          </p:cNvPr>
          <p:cNvSpPr txBox="1">
            <a:spLocks/>
          </p:cNvSpPr>
          <p:nvPr/>
        </p:nvSpPr>
        <p:spPr>
          <a:xfrm>
            <a:off x="5996096" y="949311"/>
            <a:ext cx="5280587" cy="448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Запросы бизнеса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5FF3C-9793-BE89-D367-27336DB5A005}"/>
              </a:ext>
            </a:extLst>
          </p:cNvPr>
          <p:cNvSpPr txBox="1"/>
          <p:nvPr/>
        </p:nvSpPr>
        <p:spPr>
          <a:xfrm>
            <a:off x="6534150" y="1936658"/>
            <a:ext cx="4821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5389" lvl="1">
              <a:spcBef>
                <a:spcPts val="500"/>
              </a:spcBef>
              <a:spcAft>
                <a:spcPts val="1200"/>
              </a:spcAft>
              <a:buClr>
                <a:srgbClr val="0051F6"/>
              </a:buClr>
              <a:buSzPct val="12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проанализировать киберугрозы AI быстро и эффективно?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9D6A70-1A6A-EDBA-E1E5-48B7EB7A5A52}"/>
              </a:ext>
            </a:extLst>
          </p:cNvPr>
          <p:cNvSpPr txBox="1"/>
          <p:nvPr/>
        </p:nvSpPr>
        <p:spPr>
          <a:xfrm>
            <a:off x="6566927" y="2698164"/>
            <a:ext cx="4821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5389" lvl="1">
              <a:spcBef>
                <a:spcPts val="500"/>
              </a:spcBef>
              <a:spcAft>
                <a:spcPts val="1200"/>
              </a:spcAft>
              <a:buClr>
                <a:srgbClr val="0051F6"/>
              </a:buClr>
              <a:buSzPct val="12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мне протестировать модель ИИ, чтобы оценить риски?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4110B-1CA5-C475-2E53-988B2F6C0D4E}"/>
              </a:ext>
            </a:extLst>
          </p:cNvPr>
          <p:cNvSpPr txBox="1"/>
          <p:nvPr/>
        </p:nvSpPr>
        <p:spPr>
          <a:xfrm>
            <a:off x="6566927" y="3433395"/>
            <a:ext cx="4821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5389" lvl="1">
              <a:spcBef>
                <a:spcPts val="500"/>
              </a:spcBef>
              <a:spcAft>
                <a:spcPts val="1200"/>
              </a:spcAft>
              <a:buClr>
                <a:srgbClr val="0051F6"/>
              </a:buClr>
              <a:buSzPct val="120000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Какие модели можно считать доверенными / проверенными?</a:t>
            </a: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5B4911EF-67D6-86D7-A761-180ADAAE124E}"/>
              </a:ext>
            </a:extLst>
          </p:cNvPr>
          <p:cNvSpPr/>
          <p:nvPr/>
        </p:nvSpPr>
        <p:spPr>
          <a:xfrm>
            <a:off x="6113571" y="2033687"/>
            <a:ext cx="420578" cy="420578"/>
          </a:xfrm>
          <a:prstGeom prst="roundRect">
            <a:avLst/>
          </a:prstGeom>
          <a:solidFill>
            <a:srgbClr val="1F5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3C836B35-8230-77BD-A989-44ABCD3FC421}"/>
              </a:ext>
            </a:extLst>
          </p:cNvPr>
          <p:cNvSpPr/>
          <p:nvPr/>
        </p:nvSpPr>
        <p:spPr>
          <a:xfrm>
            <a:off x="6113571" y="2814350"/>
            <a:ext cx="420578" cy="420578"/>
          </a:xfrm>
          <a:prstGeom prst="roundRect">
            <a:avLst/>
          </a:prstGeom>
          <a:solidFill>
            <a:srgbClr val="1F5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52D31F67-10FC-D829-3432-7D1B556D8F77}"/>
              </a:ext>
            </a:extLst>
          </p:cNvPr>
          <p:cNvSpPr/>
          <p:nvPr/>
        </p:nvSpPr>
        <p:spPr>
          <a:xfrm>
            <a:off x="6113571" y="3532656"/>
            <a:ext cx="420578" cy="420578"/>
          </a:xfrm>
          <a:prstGeom prst="roundRect">
            <a:avLst/>
          </a:prstGeom>
          <a:solidFill>
            <a:srgbClr val="1F5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6432F3B-8F0A-EA82-6CA3-C7A63085BA60}"/>
              </a:ext>
            </a:extLst>
          </p:cNvPr>
          <p:cNvGrpSpPr/>
          <p:nvPr/>
        </p:nvGrpSpPr>
        <p:grpSpPr>
          <a:xfrm>
            <a:off x="803158" y="1181562"/>
            <a:ext cx="4599395" cy="4812376"/>
            <a:chOff x="915317" y="899117"/>
            <a:chExt cx="4392043" cy="459542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D9D53A5-05C5-BD40-4E29-876E74B8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1018" y="899117"/>
              <a:ext cx="4256342" cy="4595422"/>
            </a:xfrm>
            <a:prstGeom prst="rect">
              <a:avLst/>
            </a:prstGeom>
          </p:spPr>
        </p:pic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C95AD05-D017-AFB2-11A0-35EA993DFD09}"/>
                </a:ext>
              </a:extLst>
            </p:cNvPr>
            <p:cNvSpPr/>
            <p:nvPr/>
          </p:nvSpPr>
          <p:spPr>
            <a:xfrm>
              <a:off x="915317" y="1950208"/>
              <a:ext cx="1281188" cy="128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dist="279400" dir="3600000" sx="111000" sy="111000" algn="ctr" rotWithShape="0">
                <a:schemeClr val="accent1">
                  <a:lumMod val="75000"/>
                  <a:alpha val="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latin typeface="Montserrat" pitchFamily="2" charset="-52"/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62721C3-1847-C63E-35E0-753DF42E161E}"/>
                </a:ext>
              </a:extLst>
            </p:cNvPr>
            <p:cNvSpPr/>
            <p:nvPr/>
          </p:nvSpPr>
          <p:spPr>
            <a:xfrm>
              <a:off x="1850567" y="2271440"/>
              <a:ext cx="925388" cy="925388"/>
            </a:xfrm>
            <a:prstGeom prst="ellipse">
              <a:avLst/>
            </a:prstGeom>
            <a:solidFill>
              <a:srgbClr val="1E7DFF"/>
            </a:solidFill>
            <a:ln>
              <a:noFill/>
            </a:ln>
            <a:effectLst>
              <a:outerShdw blurRad="292100" dist="50800" dir="4140000" sx="99000" sy="99000" algn="ctr" rotWithShape="0">
                <a:srgbClr val="1A1F8C">
                  <a:alpha val="4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Montserrat" pitchFamily="2" charset="-52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ED26DA1-A62D-90BC-3B1F-780BC9E3B493}"/>
                </a:ext>
              </a:extLst>
            </p:cNvPr>
            <p:cNvSpPr/>
            <p:nvPr/>
          </p:nvSpPr>
          <p:spPr>
            <a:xfrm>
              <a:off x="1387174" y="1614664"/>
              <a:ext cx="743674" cy="743674"/>
            </a:xfrm>
            <a:prstGeom prst="ellipse">
              <a:avLst/>
            </a:prstGeom>
            <a:solidFill>
              <a:srgbClr val="FF896D"/>
            </a:solidFill>
            <a:ln>
              <a:noFill/>
            </a:ln>
            <a:effectLst>
              <a:outerShdw blurRad="177800" dist="101600" dir="5100000" sx="96000" sy="96000" algn="ctr" rotWithShape="0">
                <a:srgbClr val="FF896D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chemeClr val="tx1"/>
                </a:solidFill>
                <a:latin typeface="Montserrat" pitchFamily="2" charset="-52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AD4D14-B27F-B6E3-A5B9-1974B74D0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822889">
              <a:off x="2751887" y="1390829"/>
              <a:ext cx="605073" cy="1786406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E1483E-4E17-F11A-FB67-22210D766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926" y="2757514"/>
            <a:ext cx="712347" cy="6913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37523-2231-F2B4-73D0-355E0FE99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66950" y="2066817"/>
            <a:ext cx="443976" cy="4309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CCF326-82A0-B90D-30E9-98F31784A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0690" y="2665155"/>
            <a:ext cx="712347" cy="7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9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86B64-DAF7-32D1-D3EA-9A17886C5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2">
            <a:extLst>
              <a:ext uri="{FF2B5EF4-FFF2-40B4-BE49-F238E27FC236}">
                <a16:creationId xmlns:a16="http://schemas.microsoft.com/office/drawing/2014/main" id="{18C5D9C9-0775-C6CB-DA1C-3CFEEE5387B9}"/>
              </a:ext>
            </a:extLst>
          </p:cNvPr>
          <p:cNvSpPr txBox="1">
            <a:spLocks/>
          </p:cNvSpPr>
          <p:nvPr/>
        </p:nvSpPr>
        <p:spPr>
          <a:xfrm>
            <a:off x="517525" y="331788"/>
            <a:ext cx="11831638" cy="560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3B3838"/>
                </a:solidFill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Разработка – Безопасность - ИИ</a:t>
            </a:r>
          </a:p>
        </p:txBody>
      </p:sp>
      <p:grpSp>
        <p:nvGrpSpPr>
          <p:cNvPr id="11" name="Группа 29">
            <a:extLst>
              <a:ext uri="{FF2B5EF4-FFF2-40B4-BE49-F238E27FC236}">
                <a16:creationId xmlns:a16="http://schemas.microsoft.com/office/drawing/2014/main" id="{86DBFC32-1E5C-E8E1-73B6-488FA2B29CE9}"/>
              </a:ext>
            </a:extLst>
          </p:cNvPr>
          <p:cNvGrpSpPr>
            <a:grpSpLocks/>
          </p:cNvGrpSpPr>
          <p:nvPr/>
        </p:nvGrpSpPr>
        <p:grpSpPr bwMode="auto">
          <a:xfrm>
            <a:off x="7147775" y="730250"/>
            <a:ext cx="4152050" cy="5201405"/>
            <a:chOff x="7800212" y="624332"/>
            <a:chExt cx="3500376" cy="511591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57C0C62-5AC1-0D57-BDE7-73B0EDCB631B}"/>
                </a:ext>
              </a:extLst>
            </p:cNvPr>
            <p:cNvSpPr/>
            <p:nvPr/>
          </p:nvSpPr>
          <p:spPr>
            <a:xfrm>
              <a:off x="7800212" y="624332"/>
              <a:ext cx="3500376" cy="5115911"/>
            </a:xfrm>
            <a:prstGeom prst="roundRect">
              <a:avLst>
                <a:gd name="adj" fmla="val 5057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50800" dir="5400000" sx="102000" sy="102000" algn="ctr" rotWithShape="0">
                <a:srgbClr val="3F4BB6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3" name="Овал 28">
              <a:extLst>
                <a:ext uri="{FF2B5EF4-FFF2-40B4-BE49-F238E27FC236}">
                  <a16:creationId xmlns:a16="http://schemas.microsoft.com/office/drawing/2014/main" id="{F257DEB7-E98E-FB73-528A-45D4EEC97743}"/>
                </a:ext>
              </a:extLst>
            </p:cNvPr>
            <p:cNvSpPr/>
            <p:nvPr/>
          </p:nvSpPr>
          <p:spPr>
            <a:xfrm>
              <a:off x="10118973" y="1642116"/>
              <a:ext cx="943386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4" name="Овал 34">
              <a:extLst>
                <a:ext uri="{FF2B5EF4-FFF2-40B4-BE49-F238E27FC236}">
                  <a16:creationId xmlns:a16="http://schemas.microsoft.com/office/drawing/2014/main" id="{A45705DA-1768-E692-C5D6-C8DE0B41ABEF}"/>
                </a:ext>
              </a:extLst>
            </p:cNvPr>
            <p:cNvSpPr/>
            <p:nvPr/>
          </p:nvSpPr>
          <p:spPr>
            <a:xfrm>
              <a:off x="9069178" y="624332"/>
              <a:ext cx="944974" cy="9368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5" name="Овал 37">
              <a:extLst>
                <a:ext uri="{FF2B5EF4-FFF2-40B4-BE49-F238E27FC236}">
                  <a16:creationId xmlns:a16="http://schemas.microsoft.com/office/drawing/2014/main" id="{D3EA0E1E-5C3E-0A24-E1F1-5C9FBF3085BE}"/>
                </a:ext>
              </a:extLst>
            </p:cNvPr>
            <p:cNvSpPr/>
            <p:nvPr/>
          </p:nvSpPr>
          <p:spPr>
            <a:xfrm>
              <a:off x="9069178" y="1642116"/>
              <a:ext cx="944974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6" name="Овал 33">
              <a:extLst>
                <a:ext uri="{FF2B5EF4-FFF2-40B4-BE49-F238E27FC236}">
                  <a16:creationId xmlns:a16="http://schemas.microsoft.com/office/drawing/2014/main" id="{2E223365-6C77-DC10-3D8D-046597FF3A80}"/>
                </a:ext>
              </a:extLst>
            </p:cNvPr>
            <p:cNvSpPr/>
            <p:nvPr/>
          </p:nvSpPr>
          <p:spPr>
            <a:xfrm>
              <a:off x="9077119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7" name="Овал 35">
              <a:extLst>
                <a:ext uri="{FF2B5EF4-FFF2-40B4-BE49-F238E27FC236}">
                  <a16:creationId xmlns:a16="http://schemas.microsoft.com/office/drawing/2014/main" id="{AED16B5E-F992-59E9-67A8-15D27461E945}"/>
                </a:ext>
              </a:extLst>
            </p:cNvPr>
            <p:cNvSpPr/>
            <p:nvPr/>
          </p:nvSpPr>
          <p:spPr>
            <a:xfrm>
              <a:off x="10134855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DDE1A9-901F-3B43-21E5-35DA93F71C30}"/>
              </a:ext>
            </a:extLst>
          </p:cNvPr>
          <p:cNvSpPr txBox="1"/>
          <p:nvPr/>
        </p:nvSpPr>
        <p:spPr>
          <a:xfrm>
            <a:off x="7340764" y="1571007"/>
            <a:ext cx="37641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Инъекции в 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</a:rPr>
              <a:t>промт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Утечка конфиденциальной информации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Атака на цепочку поставок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Отравление обучающих данных и модели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Отсутствие проверок и обработки вывода данных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Чрезмерное использование LLM для принятия решений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Утечка внутренних системных подсказок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Слабые места в моделях векторных представлений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Генерация ложной или вводящей в заблуждение информации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Неограниченное потребление вычислительных ресурсов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6F145B1-3B63-4D79-70F9-B30A9CE9F412}"/>
              </a:ext>
            </a:extLst>
          </p:cNvPr>
          <p:cNvSpPr txBox="1">
            <a:spLocks/>
          </p:cNvSpPr>
          <p:nvPr/>
        </p:nvSpPr>
        <p:spPr>
          <a:xfrm>
            <a:off x="7340764" y="926345"/>
            <a:ext cx="3764185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ru-RU" sz="1600" b="1" dirty="0">
                <a:solidFill>
                  <a:srgbClr val="404040"/>
                </a:solidFill>
                <a:latin typeface="+mj-lt"/>
              </a:rPr>
              <a:t>OWASP Top 10 for LLM Applications 2025</a:t>
            </a:r>
            <a:endParaRPr lang="ru-RU" altLang="ru-RU" sz="16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A14C4D-696A-9F10-7416-6A43713F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289" y="1623754"/>
            <a:ext cx="6622600" cy="3610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16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2">
            <a:extLst>
              <a:ext uri="{FF2B5EF4-FFF2-40B4-BE49-F238E27FC236}">
                <a16:creationId xmlns:a16="http://schemas.microsoft.com/office/drawing/2014/main" id="{F9B6E71B-B9A0-6AEC-98E3-A22554A43426}"/>
              </a:ext>
            </a:extLst>
          </p:cNvPr>
          <p:cNvSpPr txBox="1"/>
          <p:nvPr/>
        </p:nvSpPr>
        <p:spPr bwMode="auto">
          <a:xfrm>
            <a:off x="458911" y="2861486"/>
            <a:ext cx="5405176" cy="3002286"/>
          </a:xfrm>
          <a:prstGeom prst="rect">
            <a:avLst/>
          </a:prstGeom>
          <a:grpFill/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latin typeface="+mj-lt"/>
                <a:ea typeface="Open Sans"/>
                <a:cs typeface="Open Sans"/>
              </a:rPr>
              <a:t>Объекты атак / анализа</a:t>
            </a:r>
            <a:endParaRPr lang="ru-RU" sz="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75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B3D285-0AD3-C987-D08A-5B36238C73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326" y="1419225"/>
            <a:ext cx="6445696" cy="4838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внутреннюю логику ML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Backdoor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-атаки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Встраивание паттернов в обучающую выборку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Model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Inversion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Восстановление обучающих данных по откликам модели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Membership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Inference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Определение, был ли конкретный пример частью обучающего датасета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Data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Poisoning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Внедрение искажённых данных для нарушения логики модели</a:t>
            </a:r>
            <a:endParaRPr lang="ru-RU" altLang="ru-RU" sz="1200" b="1" i="1" dirty="0">
              <a:solidFill>
                <a:srgbClr val="404040"/>
              </a:solidFill>
              <a:latin typeface="+mj-lt"/>
              <a:cs typeface="Segoe UI" panose="020F0502020204030204" pitchFamily="34" charset="0"/>
            </a:endParaRP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генеративные модели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Посягательства на приватность данных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Извлечение примеров из обучающей выборки</a:t>
            </a: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Комплексные атаки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Transfer Learning атаки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Унаследование уязвимостей из предварительно обученной модели</a:t>
            </a:r>
          </a:p>
        </p:txBody>
      </p:sp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276B713F-0123-AB0B-460C-2FAFD50D4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479425"/>
            <a:ext cx="8982075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00"/>
            <a:r>
              <a:rPr lang="ru-RU" altLang="ru-RU" dirty="0">
                <a:latin typeface="+mj-lt"/>
              </a:rPr>
              <a:t>Обучающие данные</a:t>
            </a:r>
            <a:endParaRPr altLang="ru-RU" dirty="0">
              <a:latin typeface="+mj-lt"/>
            </a:endParaRPr>
          </a:p>
        </p:txBody>
      </p:sp>
      <p:grpSp>
        <p:nvGrpSpPr>
          <p:cNvPr id="22531" name="Группа 29">
            <a:extLst>
              <a:ext uri="{FF2B5EF4-FFF2-40B4-BE49-F238E27FC236}">
                <a16:creationId xmlns:a16="http://schemas.microsoft.com/office/drawing/2014/main" id="{B3133E24-1A5A-E2D3-ADBA-BE182B1C022C}"/>
              </a:ext>
            </a:extLst>
          </p:cNvPr>
          <p:cNvGrpSpPr>
            <a:grpSpLocks/>
          </p:cNvGrpSpPr>
          <p:nvPr/>
        </p:nvGrpSpPr>
        <p:grpSpPr bwMode="auto">
          <a:xfrm>
            <a:off x="7147775" y="1302026"/>
            <a:ext cx="4152050" cy="4543149"/>
            <a:chOff x="7800212" y="624332"/>
            <a:chExt cx="3500376" cy="511591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24B791BF-DCFA-8E02-43F0-B5B140E2F511}"/>
                </a:ext>
              </a:extLst>
            </p:cNvPr>
            <p:cNvSpPr/>
            <p:nvPr/>
          </p:nvSpPr>
          <p:spPr>
            <a:xfrm>
              <a:off x="7800212" y="624332"/>
              <a:ext cx="3500376" cy="5115911"/>
            </a:xfrm>
            <a:prstGeom prst="roundRect">
              <a:avLst>
                <a:gd name="adj" fmla="val 5057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50800" dir="5400000" sx="102000" sy="102000" algn="ctr" rotWithShape="0">
                <a:srgbClr val="3F4BB6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0" name="Овал 28">
              <a:extLst>
                <a:ext uri="{FF2B5EF4-FFF2-40B4-BE49-F238E27FC236}">
                  <a16:creationId xmlns:a16="http://schemas.microsoft.com/office/drawing/2014/main" id="{2A1CF86B-413B-02F8-42FB-AC9D304C12BB}"/>
                </a:ext>
              </a:extLst>
            </p:cNvPr>
            <p:cNvSpPr/>
            <p:nvPr/>
          </p:nvSpPr>
          <p:spPr>
            <a:xfrm>
              <a:off x="10118973" y="1642116"/>
              <a:ext cx="943386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4" name="Овал 37">
              <a:extLst>
                <a:ext uri="{FF2B5EF4-FFF2-40B4-BE49-F238E27FC236}">
                  <a16:creationId xmlns:a16="http://schemas.microsoft.com/office/drawing/2014/main" id="{1EF73F25-A5A0-97C9-6219-F068BFFE0486}"/>
                </a:ext>
              </a:extLst>
            </p:cNvPr>
            <p:cNvSpPr/>
            <p:nvPr/>
          </p:nvSpPr>
          <p:spPr>
            <a:xfrm>
              <a:off x="9069178" y="1642116"/>
              <a:ext cx="944974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8" name="Овал 33">
              <a:extLst>
                <a:ext uri="{FF2B5EF4-FFF2-40B4-BE49-F238E27FC236}">
                  <a16:creationId xmlns:a16="http://schemas.microsoft.com/office/drawing/2014/main" id="{F93654E1-D007-C8B1-0F0F-D88FEE7D5BDB}"/>
                </a:ext>
              </a:extLst>
            </p:cNvPr>
            <p:cNvSpPr/>
            <p:nvPr/>
          </p:nvSpPr>
          <p:spPr>
            <a:xfrm>
              <a:off x="9077119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9" name="Овал 35">
              <a:extLst>
                <a:ext uri="{FF2B5EF4-FFF2-40B4-BE49-F238E27FC236}">
                  <a16:creationId xmlns:a16="http://schemas.microsoft.com/office/drawing/2014/main" id="{EBCB1095-B22F-0F51-9CC1-FE211AC74D4C}"/>
                </a:ext>
              </a:extLst>
            </p:cNvPr>
            <p:cNvSpPr/>
            <p:nvPr/>
          </p:nvSpPr>
          <p:spPr>
            <a:xfrm>
              <a:off x="10134855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48A129D-2AB3-F88B-362E-D5D2B95E9C35}"/>
              </a:ext>
            </a:extLst>
          </p:cNvPr>
          <p:cNvSpPr txBox="1"/>
          <p:nvPr/>
        </p:nvSpPr>
        <p:spPr>
          <a:xfrm>
            <a:off x="7340764" y="1976172"/>
            <a:ext cx="376418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Контроль доступа к данным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Контроль изменений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Поиск аномалий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D253EFD-963A-5886-6704-ACD9DA89C959}"/>
              </a:ext>
            </a:extLst>
          </p:cNvPr>
          <p:cNvSpPr txBox="1">
            <a:spLocks/>
          </p:cNvSpPr>
          <p:nvPr/>
        </p:nvSpPr>
        <p:spPr>
          <a:xfrm>
            <a:off x="7340764" y="1419225"/>
            <a:ext cx="3764184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Как предотвращаем?</a:t>
            </a:r>
            <a:endParaRPr lang="ru-RU" altLang="ru-RU" sz="1600" dirty="0">
              <a:solidFill>
                <a:srgbClr val="40404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854E4-2BB2-4DC3-3709-7438537A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11067C-ADE7-1E00-0D75-25F45D1CDD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326" y="1419225"/>
            <a:ext cx="6445696" cy="4838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</a:t>
            </a:r>
            <a:r>
              <a:rPr lang="ru-RU" altLang="ru-RU" sz="1600" b="1" dirty="0" err="1">
                <a:solidFill>
                  <a:srgbClr val="404040"/>
                </a:solidFill>
                <a:latin typeface="+mj-lt"/>
              </a:rPr>
              <a:t>MLOps</a:t>
            </a:r>
            <a:endParaRPr lang="ru-RU" altLang="ru-RU" sz="1600" b="1" dirty="0">
              <a:solidFill>
                <a:srgbClr val="404040"/>
              </a:solidFill>
              <a:latin typeface="+mj-lt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Обход API и окружения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Эксплуатация уязвимостей API и авторизации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Supply </a:t>
            </a:r>
            <a:r>
              <a:rPr lang="ru-RU" altLang="ru-RU" sz="1200" dirty="0" err="1">
                <a:solidFill>
                  <a:srgbClr val="404040"/>
                </a:solidFill>
                <a:cs typeface="Segoe UI" panose="020F0502020204030204" pitchFamily="34" charset="0"/>
              </a:rPr>
              <a:t>Chain</a:t>
            </a: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Вмешательство в цепочку поставки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Мониторинг и аудит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Обход или выведение из строя систем логирования</a:t>
            </a:r>
            <a:endParaRPr lang="ru-RU" altLang="ru-RU" sz="1200" i="1" dirty="0">
              <a:solidFill>
                <a:srgbClr val="404040"/>
              </a:solidFill>
              <a:latin typeface="+mn-lt"/>
            </a:endParaRP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интерпретируемость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Атаки на системы аудита – </a:t>
            </a:r>
            <a:r>
              <a:rPr lang="ru-RU" altLang="ru-RU" sz="1200" i="1" dirty="0">
                <a:solidFill>
                  <a:srgbClr val="404040"/>
                </a:solidFill>
                <a:cs typeface="Segoe UI" panose="020F0502020204030204" pitchFamily="34" charset="0"/>
              </a:rPr>
              <a:t>Удаление или подделка логов</a:t>
            </a:r>
          </a:p>
          <a:p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Атаки на инфраструктуру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Отказ в обслуживании (</a:t>
            </a:r>
            <a:r>
              <a:rPr lang="en-US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DoS)</a:t>
            </a:r>
            <a:endParaRPr lang="ru-RU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04040"/>
                </a:solidFill>
                <a:cs typeface="Segoe UI" panose="020F0502020204030204" pitchFamily="34" charset="0"/>
              </a:rPr>
              <a:t>Неограниченное потребление вычислительных ресурсов</a:t>
            </a:r>
          </a:p>
          <a:p>
            <a:pPr marL="279400" indent="-17145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1F51FD"/>
              </a:buClr>
              <a:buSzPct val="175000"/>
              <a:buFont typeface="Arial" panose="020B0604020202020204" pitchFamily="34" charset="0"/>
              <a:buChar char="•"/>
            </a:pPr>
            <a:endParaRPr lang="ru-RU" altLang="ru-RU" sz="1200" i="1" dirty="0">
              <a:solidFill>
                <a:srgbClr val="404040"/>
              </a:solidFill>
              <a:cs typeface="Segoe UI" panose="020F0502020204030204" pitchFamily="34" charset="0"/>
            </a:endParaRPr>
          </a:p>
          <a:p>
            <a:br>
              <a:rPr lang="ru-RU" altLang="ru-RU" sz="1200" dirty="0">
                <a:solidFill>
                  <a:srgbClr val="404040"/>
                </a:solidFill>
                <a:latin typeface="+mn-lt"/>
              </a:rPr>
            </a:br>
            <a:endParaRPr lang="ru-RU" altLang="ru-RU" sz="12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3309816-86D1-4364-ED0E-1EC6C101E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479425"/>
            <a:ext cx="8982075" cy="72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600"/>
            <a:r>
              <a:rPr lang="ru-RU" altLang="ru-RU" dirty="0">
                <a:latin typeface="+mj-lt"/>
              </a:rPr>
              <a:t>Инфраструктура и </a:t>
            </a:r>
            <a:r>
              <a:rPr lang="en-US" altLang="ru-RU" dirty="0" err="1">
                <a:latin typeface="+mj-lt"/>
              </a:rPr>
              <a:t>MLOps</a:t>
            </a:r>
            <a:endParaRPr altLang="ru-RU" dirty="0">
              <a:latin typeface="+mj-lt"/>
            </a:endParaRPr>
          </a:p>
        </p:txBody>
      </p:sp>
      <p:grpSp>
        <p:nvGrpSpPr>
          <p:cNvPr id="22531" name="Группа 29">
            <a:extLst>
              <a:ext uri="{FF2B5EF4-FFF2-40B4-BE49-F238E27FC236}">
                <a16:creationId xmlns:a16="http://schemas.microsoft.com/office/drawing/2014/main" id="{9ED4F4C6-5579-D2D1-B440-91A3139F189E}"/>
              </a:ext>
            </a:extLst>
          </p:cNvPr>
          <p:cNvGrpSpPr>
            <a:grpSpLocks/>
          </p:cNvGrpSpPr>
          <p:nvPr/>
        </p:nvGrpSpPr>
        <p:grpSpPr bwMode="auto">
          <a:xfrm>
            <a:off x="7147775" y="1302026"/>
            <a:ext cx="4152050" cy="4543149"/>
            <a:chOff x="7800212" y="624332"/>
            <a:chExt cx="3500376" cy="5115911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DDA85BBD-4EFC-886C-7BFE-AB8A83B02FA5}"/>
                </a:ext>
              </a:extLst>
            </p:cNvPr>
            <p:cNvSpPr/>
            <p:nvPr/>
          </p:nvSpPr>
          <p:spPr>
            <a:xfrm>
              <a:off x="7800212" y="624332"/>
              <a:ext cx="3500376" cy="5115911"/>
            </a:xfrm>
            <a:prstGeom prst="roundRect">
              <a:avLst>
                <a:gd name="adj" fmla="val 5057"/>
              </a:avLst>
            </a:prstGeom>
            <a:solidFill>
              <a:schemeClr val="bg1"/>
            </a:solidFill>
            <a:ln>
              <a:noFill/>
            </a:ln>
            <a:effectLst>
              <a:outerShdw blurRad="457200" dist="50800" dir="5400000" sx="102000" sy="102000" algn="ctr" rotWithShape="0">
                <a:srgbClr val="3F4BB6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0" name="Овал 28">
              <a:extLst>
                <a:ext uri="{FF2B5EF4-FFF2-40B4-BE49-F238E27FC236}">
                  <a16:creationId xmlns:a16="http://schemas.microsoft.com/office/drawing/2014/main" id="{0501583D-26EC-2771-9382-5420A921DA39}"/>
                </a:ext>
              </a:extLst>
            </p:cNvPr>
            <p:cNvSpPr/>
            <p:nvPr/>
          </p:nvSpPr>
          <p:spPr>
            <a:xfrm>
              <a:off x="10118973" y="1642116"/>
              <a:ext cx="943386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4" name="Овал 37">
              <a:extLst>
                <a:ext uri="{FF2B5EF4-FFF2-40B4-BE49-F238E27FC236}">
                  <a16:creationId xmlns:a16="http://schemas.microsoft.com/office/drawing/2014/main" id="{29A80C56-1845-491F-14C2-E53F3F09800E}"/>
                </a:ext>
              </a:extLst>
            </p:cNvPr>
            <p:cNvSpPr/>
            <p:nvPr/>
          </p:nvSpPr>
          <p:spPr>
            <a:xfrm>
              <a:off x="9069178" y="1642116"/>
              <a:ext cx="944974" cy="9352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8" name="Овал 33">
              <a:extLst>
                <a:ext uri="{FF2B5EF4-FFF2-40B4-BE49-F238E27FC236}">
                  <a16:creationId xmlns:a16="http://schemas.microsoft.com/office/drawing/2014/main" id="{C6E034E2-7811-1ADC-FE26-EBCD4DF69506}"/>
                </a:ext>
              </a:extLst>
            </p:cNvPr>
            <p:cNvSpPr/>
            <p:nvPr/>
          </p:nvSpPr>
          <p:spPr>
            <a:xfrm>
              <a:off x="9077119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  <p:sp>
          <p:nvSpPr>
            <p:cNvPr id="19" name="Овал 35">
              <a:extLst>
                <a:ext uri="{FF2B5EF4-FFF2-40B4-BE49-F238E27FC236}">
                  <a16:creationId xmlns:a16="http://schemas.microsoft.com/office/drawing/2014/main" id="{ED2B1CA5-79C6-55E5-C54E-194E6D86CDD8}"/>
                </a:ext>
              </a:extLst>
            </p:cNvPr>
            <p:cNvSpPr/>
            <p:nvPr/>
          </p:nvSpPr>
          <p:spPr>
            <a:xfrm>
              <a:off x="10134855" y="3672920"/>
              <a:ext cx="944975" cy="9352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j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0D7B71-32E8-E804-7EE9-0F67E07379D1}"/>
              </a:ext>
            </a:extLst>
          </p:cNvPr>
          <p:cNvSpPr txBox="1"/>
          <p:nvPr/>
        </p:nvSpPr>
        <p:spPr>
          <a:xfrm>
            <a:off x="7340764" y="1976172"/>
            <a:ext cx="37641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Контроль используемых компонент -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SCA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Анализ собственного кода -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SAST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Контроль развёртывания –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IaC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/ CS</a:t>
            </a:r>
          </a:p>
          <a:p>
            <a:pPr marL="288000" lvl="1" indent="-288000">
              <a:lnSpc>
                <a:spcPct val="100000"/>
              </a:lnSpc>
              <a:spcBef>
                <a:spcPts val="1200"/>
              </a:spcBef>
              <a:buClr>
                <a:srgbClr val="1F4CCA"/>
              </a:buClr>
              <a:buSzPct val="120000"/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Выстраивание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DevSecOps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ML -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MLSecOps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C70FAAE-91BA-3B08-C2EB-FDB6AC9578B9}"/>
              </a:ext>
            </a:extLst>
          </p:cNvPr>
          <p:cNvSpPr txBox="1">
            <a:spLocks/>
          </p:cNvSpPr>
          <p:nvPr/>
        </p:nvSpPr>
        <p:spPr>
          <a:xfrm>
            <a:off x="7340764" y="1419225"/>
            <a:ext cx="3764184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2929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404040"/>
                </a:solidFill>
                <a:latin typeface="+mj-lt"/>
              </a:rPr>
              <a:t>Как предотвращаем?</a:t>
            </a:r>
            <a:endParaRPr lang="ru-RU" altLang="ru-RU" sz="1600" dirty="0">
              <a:solidFill>
                <a:srgbClr val="40404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688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ТЕМА OFFICE" val="Z8lHB5qa"/>
  <p:tag name="ARTICULATE_PROJECT_OPEN" val="0"/>
  <p:tag name="ARTICULATE_SLIDE_THUMBNAIL_REFRESH" val="1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5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C479307D99674A8200DDB0ED1F8197" ma:contentTypeVersion="2" ma:contentTypeDescription="Создание документа." ma:contentTypeScope="" ma:versionID="98a37cdd3813f7b213538ba6a27e7e12">
  <xsd:schema xmlns:xsd="http://www.w3.org/2001/XMLSchema" xmlns:xs="http://www.w3.org/2001/XMLSchema" xmlns:p="http://schemas.microsoft.com/office/2006/metadata/properties" xmlns:ns2="6351a68b-dc0a-45d6-9531-793a3ca35919" targetNamespace="http://schemas.microsoft.com/office/2006/metadata/properties" ma:root="true" ma:fieldsID="77832081a1bf6c27654c52a179954bf0" ns2:_="">
    <xsd:import namespace="6351a68b-dc0a-45d6-9531-793a3ca35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1a68b-dc0a-45d6-9531-793a3ca35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F1CAFD-D03A-471A-B7F6-0E229210D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1a68b-dc0a-45d6-9531-793a3ca35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EFDD72-94EC-4650-ACBA-4471E3154C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04612-FA78-47CB-B778-A5393102CCC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6351a68b-dc0a-45d6-9531-793a3ca35919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15479</TotalTime>
  <Words>687</Words>
  <Application>Microsoft Office PowerPoint</Application>
  <PresentationFormat>Широкоэкранный</PresentationFormat>
  <Paragraphs>135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Wingdings</vt:lpstr>
      <vt:lpstr>Open Sans</vt:lpstr>
      <vt:lpstr>Roboto</vt:lpstr>
      <vt:lpstr>Arial</vt:lpstr>
      <vt:lpstr>Montserrat</vt:lpstr>
      <vt:lpstr>Segoe UI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Обучающие данные</vt:lpstr>
      <vt:lpstr>Инфраструктура и MLOps</vt:lpstr>
      <vt:lpstr>Работающая LLM</vt:lpstr>
      <vt:lpstr>Презентация PowerPoint</vt:lpstr>
      <vt:lpstr>LLM как часть архитектуры</vt:lpstr>
      <vt:lpstr>Безопасность в IoA</vt:lpstr>
      <vt:lpstr>Презентация PowerPoint</vt:lpstr>
      <vt:lpstr>На сегодня всё!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 Va</dc:creator>
  <cp:lastModifiedBy>Антон Башарин</cp:lastModifiedBy>
  <cp:revision>230</cp:revision>
  <cp:lastPrinted>2022-08-01T15:23:03Z</cp:lastPrinted>
  <dcterms:created xsi:type="dcterms:W3CDTF">2020-12-08T09:46:46Z</dcterms:created>
  <dcterms:modified xsi:type="dcterms:W3CDTF">2025-05-19T15:05:31Z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6637EE7F-E3E4-44E1-A16C-D42CDC6DE3CB</vt:lpwstr>
  </property>
  <property fmtid="{D5CDD505-2E9C-101B-9397-08002B2CF9AE}" pid="3" name="ArticulatePath">
    <vt:lpwstr>Шаблон презентации Swordfish Security</vt:lpwstr>
  </property>
  <property fmtid="{D5CDD505-2E9C-101B-9397-08002B2CF9AE}" pid="4" name="ContentTypeId">
    <vt:lpwstr>0x01010044C479307D99674A8200DDB0ED1F8197</vt:lpwstr>
  </property>
</Properties>
</file>