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7" r:id="rId1"/>
  </p:sldMasterIdLst>
  <p:notesMasterIdLst>
    <p:notesMasterId r:id="rId23"/>
  </p:notesMasterIdLst>
  <p:sldIdLst>
    <p:sldId id="256" r:id="rId2"/>
    <p:sldId id="257" r:id="rId3"/>
    <p:sldId id="289" r:id="rId4"/>
    <p:sldId id="291" r:id="rId5"/>
    <p:sldId id="258" r:id="rId6"/>
    <p:sldId id="259" r:id="rId7"/>
    <p:sldId id="261" r:id="rId8"/>
    <p:sldId id="262" r:id="rId9"/>
    <p:sldId id="265" r:id="rId10"/>
    <p:sldId id="269" r:id="rId11"/>
    <p:sldId id="271" r:id="rId12"/>
    <p:sldId id="292" r:id="rId13"/>
    <p:sldId id="272" r:id="rId14"/>
    <p:sldId id="293" r:id="rId15"/>
    <p:sldId id="284" r:id="rId16"/>
    <p:sldId id="285" r:id="rId17"/>
    <p:sldId id="283" r:id="rId18"/>
    <p:sldId id="260" r:id="rId19"/>
    <p:sldId id="268" r:id="rId20"/>
    <p:sldId id="287" r:id="rId21"/>
    <p:sldId id="27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nter" panose="02000503000000020004" pitchFamily="2" charset="0"/>
      <p:regular r:id="rId28"/>
      <p:bold r:id="rId29"/>
      <p:italic r:id="rId30"/>
      <p:boldItalic r:id="rId31"/>
    </p:embeddedFont>
    <p:embeddedFont>
      <p:font typeface="Inter Medium" panose="02000503000000020004" pitchFamily="2" charset="0"/>
      <p:regular r:id="rId32"/>
      <p:bold r:id="rId33"/>
      <p:italic r:id="rId34"/>
      <p:boldItalic r:id="rId35"/>
    </p:embeddedFont>
    <p:embeddedFont>
      <p:font typeface="Inter SemiBold" panose="02000503000000020004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/>
    <p:restoredTop sz="94592"/>
  </p:normalViewPr>
  <p:slideViewPr>
    <p:cSldViewPr snapToGrid="0">
      <p:cViewPr varScale="1">
        <p:scale>
          <a:sx n="104" d="100"/>
          <a:sy n="104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1dacb2ba85_4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1dacb2ba85_43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31dacb2ba85_43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327893ecd1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3" name="Google Shape;1183;g327893ecd1e_0_55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/>
              <a:t>Primary and processed results of research in the form of graphs, tables, pictures, and charts.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4" name="Google Shape;1184;g327893ecd1e_0_55:notes"/>
          <p:cNvSpPr txBox="1">
            <a:spLocks noGrp="1"/>
          </p:cNvSpPr>
          <p:nvPr>
            <p:ph type="sldNum" idx="12"/>
          </p:nvPr>
        </p:nvSpPr>
        <p:spPr>
          <a:xfrm>
            <a:off x="9207500" y="8685213"/>
            <a:ext cx="7045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327893ecd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4" name="Google Shape;1144;g327893ecd1e_0_10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/>
              <a:t>Primary and processed results of research in the form of graphs, tables, pictures, and charts.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5" name="Google Shape;1145;g327893ecd1e_0_10:notes"/>
          <p:cNvSpPr txBox="1">
            <a:spLocks noGrp="1"/>
          </p:cNvSpPr>
          <p:nvPr>
            <p:ph type="sldNum" idx="12"/>
          </p:nvPr>
        </p:nvSpPr>
        <p:spPr>
          <a:xfrm>
            <a:off x="9207500" y="8685213"/>
            <a:ext cx="7045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1d88155ff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1d88155ff9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31d88155ff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8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6" name="Google Shape;1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1d7b1d8b3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31d7b1d8b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649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1d7b1d8b3e_3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31d7b1d8b3e_3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67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cf30c3dc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4cf30c3dc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4d483d7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4d483d7d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4cf30c3d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4cf30c3dc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1d7b1d8b3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31d7b1d8b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4cf30c3d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4cf30c3dc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228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1d88155ff9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31d88155ff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2a52f0b6c7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2" name="Google Shape;982;g2a52f0b6c7a_4_0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Phrases you may find useful: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i="1"/>
              <a:t>The area of my research covers 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i="1"/>
              <a:t>Today … has been already studied in the field.</a:t>
            </a:r>
            <a:endParaRPr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1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1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(To update the footer ON ALL SLIDES, go to</a:t>
            </a:r>
            <a:r>
              <a:rPr lang="en-US" i="0"/>
              <a:t> the </a:t>
            </a:r>
            <a:r>
              <a:rPr lang="en-US" b="1" i="0"/>
              <a:t>Insert </a:t>
            </a:r>
            <a:r>
              <a:rPr lang="en-US" i="0"/>
              <a:t>tab, click </a:t>
            </a:r>
            <a:r>
              <a:rPr lang="en-US" b="1" i="0"/>
              <a:t>Header &amp; Footer </a:t>
            </a:r>
            <a:r>
              <a:rPr lang="en-US" i="0"/>
              <a:t>button. On the </a:t>
            </a:r>
            <a:r>
              <a:rPr lang="en-US" b="1" i="0"/>
              <a:t>Slide </a:t>
            </a:r>
            <a:r>
              <a:rPr lang="en-US" i="0"/>
              <a:t>tab, select the </a:t>
            </a:r>
            <a:r>
              <a:rPr lang="en-US" b="1" i="0"/>
              <a:t>Footer </a:t>
            </a:r>
            <a:r>
              <a:rPr lang="en-US" i="0"/>
              <a:t>check box, and then type the footer text that you want, i.e. </a:t>
            </a:r>
            <a:r>
              <a:rPr lang="en-US"/>
              <a:t>with your Name Surname and Thesis Title</a:t>
            </a:r>
            <a:r>
              <a:rPr lang="en-US" i="0"/>
              <a:t>. </a:t>
            </a:r>
            <a:r>
              <a:rPr lang="en-US" b="1" i="0"/>
              <a:t>Click Apply to All</a:t>
            </a:r>
            <a:r>
              <a:rPr lang="en-US" i="0"/>
              <a:t>)</a:t>
            </a: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3" name="Google Shape;983;g2a52f0b6c7a_4_0:notes"/>
          <p:cNvSpPr txBox="1">
            <a:spLocks noGrp="1"/>
          </p:cNvSpPr>
          <p:nvPr>
            <p:ph type="sldNum" idx="12"/>
          </p:nvPr>
        </p:nvSpPr>
        <p:spPr>
          <a:xfrm>
            <a:off x="9207500" y="8685213"/>
            <a:ext cx="7045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a52f0b6c7a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2" name="Google Shape;992;g2a52f0b6c7a_5_8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Phrases you may find useful: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i="1"/>
              <a:t>The area of my research covers 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i="1"/>
              <a:t>Today … has been already studied in the field.</a:t>
            </a:r>
            <a:endParaRPr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1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1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(To update the footer ON ALL SLIDES, go to</a:t>
            </a:r>
            <a:r>
              <a:rPr lang="en-US" i="0"/>
              <a:t> the </a:t>
            </a:r>
            <a:r>
              <a:rPr lang="en-US" b="1" i="0"/>
              <a:t>Insert </a:t>
            </a:r>
            <a:r>
              <a:rPr lang="en-US" i="0"/>
              <a:t>tab, click </a:t>
            </a:r>
            <a:r>
              <a:rPr lang="en-US" b="1" i="0"/>
              <a:t>Header &amp; Footer </a:t>
            </a:r>
            <a:r>
              <a:rPr lang="en-US" i="0"/>
              <a:t>button. On the </a:t>
            </a:r>
            <a:r>
              <a:rPr lang="en-US" b="1" i="0"/>
              <a:t>Slide </a:t>
            </a:r>
            <a:r>
              <a:rPr lang="en-US" i="0"/>
              <a:t>tab, select the </a:t>
            </a:r>
            <a:r>
              <a:rPr lang="en-US" b="1" i="0"/>
              <a:t>Footer </a:t>
            </a:r>
            <a:r>
              <a:rPr lang="en-US" i="0"/>
              <a:t>check box, and then type the footer text that you want, i.e. </a:t>
            </a:r>
            <a:r>
              <a:rPr lang="en-US"/>
              <a:t>with your Name Surname and Thesis Title</a:t>
            </a:r>
            <a:r>
              <a:rPr lang="en-US" i="0"/>
              <a:t>. </a:t>
            </a:r>
            <a:r>
              <a:rPr lang="en-US" b="1" i="0"/>
              <a:t>Click Apply to All</a:t>
            </a:r>
            <a:r>
              <a:rPr lang="en-US" i="0"/>
              <a:t>)</a:t>
            </a: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3" name="Google Shape;993;g2a52f0b6c7a_5_8:notes"/>
          <p:cNvSpPr txBox="1">
            <a:spLocks noGrp="1"/>
          </p:cNvSpPr>
          <p:nvPr>
            <p:ph type="sldNum" idx="12"/>
          </p:nvPr>
        </p:nvSpPr>
        <p:spPr>
          <a:xfrm>
            <a:off x="9207500" y="8685213"/>
            <a:ext cx="7045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1d7781276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31d778127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1d7b1d8b3e_3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31d7b1d8b3e_3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1d7b1d8b3e_3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31d7b1d8b3e_3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1d7b1d8b3e_32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31d7b1d8b3e_3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3275d77d1cd_0_0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5" name="Google Shape;1105;g3275d77d1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 column">
  <p:cSld name="Text 1 column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5">
  <p:cSld name="Title slide_5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4"/>
            <a:ext cx="2016000" cy="61221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/>
          <p:nvPr/>
        </p:nvSpPr>
        <p:spPr>
          <a:xfrm>
            <a:off x="6888088" y="0"/>
            <a:ext cx="5303913" cy="6858000"/>
          </a:xfrm>
          <a:custGeom>
            <a:avLst/>
            <a:gdLst/>
            <a:ahLst/>
            <a:cxnLst/>
            <a:rect l="l" t="t" r="r" b="b"/>
            <a:pathLst>
              <a:path w="5303913" h="6858000" extrusionOk="0">
                <a:moveTo>
                  <a:pt x="4200891" y="6506822"/>
                </a:moveTo>
                <a:lnTo>
                  <a:pt x="4552068" y="6858000"/>
                </a:lnTo>
                <a:lnTo>
                  <a:pt x="3849713" y="6858000"/>
                </a:lnTo>
                <a:close/>
                <a:moveTo>
                  <a:pt x="5303913" y="5403801"/>
                </a:moveTo>
                <a:lnTo>
                  <a:pt x="5303913" y="6815914"/>
                </a:lnTo>
                <a:lnTo>
                  <a:pt x="4597856" y="6109858"/>
                </a:lnTo>
                <a:close/>
                <a:moveTo>
                  <a:pt x="3051427" y="5357359"/>
                </a:moveTo>
                <a:lnTo>
                  <a:pt x="3803925" y="6109858"/>
                </a:lnTo>
                <a:lnTo>
                  <a:pt x="3055783" y="6858000"/>
                </a:lnTo>
                <a:lnTo>
                  <a:pt x="3047071" y="6858000"/>
                </a:lnTo>
                <a:lnTo>
                  <a:pt x="2298928" y="6109858"/>
                </a:lnTo>
                <a:close/>
                <a:moveTo>
                  <a:pt x="4200888" y="4207896"/>
                </a:moveTo>
                <a:lnTo>
                  <a:pt x="4953386" y="4960395"/>
                </a:lnTo>
                <a:lnTo>
                  <a:pt x="4200888" y="5712893"/>
                </a:lnTo>
                <a:lnTo>
                  <a:pt x="3448389" y="4960395"/>
                </a:lnTo>
                <a:close/>
                <a:moveTo>
                  <a:pt x="1901962" y="4207896"/>
                </a:moveTo>
                <a:lnTo>
                  <a:pt x="2654460" y="4960395"/>
                </a:lnTo>
                <a:lnTo>
                  <a:pt x="1901962" y="5712893"/>
                </a:lnTo>
                <a:lnTo>
                  <a:pt x="1149463" y="4960395"/>
                </a:lnTo>
                <a:close/>
                <a:moveTo>
                  <a:pt x="5303913" y="3104873"/>
                </a:moveTo>
                <a:lnTo>
                  <a:pt x="5303913" y="4516991"/>
                </a:lnTo>
                <a:lnTo>
                  <a:pt x="4597853" y="3810932"/>
                </a:lnTo>
                <a:close/>
                <a:moveTo>
                  <a:pt x="3051426" y="3058434"/>
                </a:moveTo>
                <a:lnTo>
                  <a:pt x="3803924" y="3810932"/>
                </a:lnTo>
                <a:lnTo>
                  <a:pt x="3051426" y="4563430"/>
                </a:lnTo>
                <a:lnTo>
                  <a:pt x="2298927" y="3810932"/>
                </a:lnTo>
                <a:close/>
                <a:moveTo>
                  <a:pt x="752499" y="3058434"/>
                </a:moveTo>
                <a:lnTo>
                  <a:pt x="1504997" y="3810932"/>
                </a:lnTo>
                <a:lnTo>
                  <a:pt x="752499" y="4563430"/>
                </a:lnTo>
                <a:lnTo>
                  <a:pt x="0" y="3810932"/>
                </a:lnTo>
                <a:close/>
                <a:moveTo>
                  <a:pt x="4200889" y="1908971"/>
                </a:moveTo>
                <a:lnTo>
                  <a:pt x="4953387" y="2661470"/>
                </a:lnTo>
                <a:lnTo>
                  <a:pt x="4200889" y="3413968"/>
                </a:lnTo>
                <a:lnTo>
                  <a:pt x="3448390" y="2661470"/>
                </a:lnTo>
                <a:close/>
                <a:moveTo>
                  <a:pt x="1901962" y="1908971"/>
                </a:moveTo>
                <a:lnTo>
                  <a:pt x="2654460" y="2661470"/>
                </a:lnTo>
                <a:lnTo>
                  <a:pt x="1901962" y="3413968"/>
                </a:lnTo>
                <a:lnTo>
                  <a:pt x="1149463" y="2661470"/>
                </a:lnTo>
                <a:close/>
                <a:moveTo>
                  <a:pt x="5303913" y="805946"/>
                </a:moveTo>
                <a:lnTo>
                  <a:pt x="5303913" y="2218068"/>
                </a:lnTo>
                <a:lnTo>
                  <a:pt x="4597852" y="1512007"/>
                </a:lnTo>
                <a:close/>
                <a:moveTo>
                  <a:pt x="3051425" y="759509"/>
                </a:moveTo>
                <a:lnTo>
                  <a:pt x="3803923" y="1512008"/>
                </a:lnTo>
                <a:lnTo>
                  <a:pt x="3051425" y="2264506"/>
                </a:lnTo>
                <a:lnTo>
                  <a:pt x="2298926" y="1512008"/>
                </a:lnTo>
                <a:close/>
                <a:moveTo>
                  <a:pt x="3810933" y="0"/>
                </a:moveTo>
                <a:lnTo>
                  <a:pt x="4590842" y="0"/>
                </a:lnTo>
                <a:lnTo>
                  <a:pt x="4953386" y="362544"/>
                </a:lnTo>
                <a:lnTo>
                  <a:pt x="4200888" y="1115042"/>
                </a:lnTo>
                <a:lnTo>
                  <a:pt x="3448389" y="36254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1"/>
          <p:cNvSpPr txBox="1">
            <a:spLocks noGrp="1"/>
          </p:cNvSpPr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95325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695325" y="5661248"/>
            <a:ext cx="54006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6">
  <p:cSld name="Title slide_6"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6888088" y="0"/>
            <a:ext cx="5303913" cy="6858000"/>
          </a:xfrm>
          <a:custGeom>
            <a:avLst/>
            <a:gdLst/>
            <a:ahLst/>
            <a:cxnLst/>
            <a:rect l="l" t="t" r="r" b="b"/>
            <a:pathLst>
              <a:path w="5303913" h="6858000" extrusionOk="0">
                <a:moveTo>
                  <a:pt x="4200891" y="6506822"/>
                </a:moveTo>
                <a:lnTo>
                  <a:pt x="4552068" y="6858000"/>
                </a:lnTo>
                <a:lnTo>
                  <a:pt x="3849713" y="6858000"/>
                </a:lnTo>
                <a:close/>
                <a:moveTo>
                  <a:pt x="5303913" y="5403801"/>
                </a:moveTo>
                <a:lnTo>
                  <a:pt x="5303913" y="6815914"/>
                </a:lnTo>
                <a:lnTo>
                  <a:pt x="4597856" y="6109858"/>
                </a:lnTo>
                <a:close/>
                <a:moveTo>
                  <a:pt x="3051427" y="5357359"/>
                </a:moveTo>
                <a:lnTo>
                  <a:pt x="3803925" y="6109858"/>
                </a:lnTo>
                <a:lnTo>
                  <a:pt x="3055783" y="6858000"/>
                </a:lnTo>
                <a:lnTo>
                  <a:pt x="3047071" y="6858000"/>
                </a:lnTo>
                <a:lnTo>
                  <a:pt x="2298928" y="6109858"/>
                </a:lnTo>
                <a:close/>
                <a:moveTo>
                  <a:pt x="4200888" y="4207896"/>
                </a:moveTo>
                <a:lnTo>
                  <a:pt x="4953386" y="4960395"/>
                </a:lnTo>
                <a:lnTo>
                  <a:pt x="4200888" y="5712893"/>
                </a:lnTo>
                <a:lnTo>
                  <a:pt x="3448389" y="4960395"/>
                </a:lnTo>
                <a:close/>
                <a:moveTo>
                  <a:pt x="1901962" y="4207896"/>
                </a:moveTo>
                <a:lnTo>
                  <a:pt x="2654460" y="4960395"/>
                </a:lnTo>
                <a:lnTo>
                  <a:pt x="1901962" y="5712893"/>
                </a:lnTo>
                <a:lnTo>
                  <a:pt x="1149463" y="4960395"/>
                </a:lnTo>
                <a:close/>
                <a:moveTo>
                  <a:pt x="5303913" y="3104873"/>
                </a:moveTo>
                <a:lnTo>
                  <a:pt x="5303913" y="4516991"/>
                </a:lnTo>
                <a:lnTo>
                  <a:pt x="4597853" y="3810932"/>
                </a:lnTo>
                <a:close/>
                <a:moveTo>
                  <a:pt x="3051426" y="3058434"/>
                </a:moveTo>
                <a:lnTo>
                  <a:pt x="3803924" y="3810932"/>
                </a:lnTo>
                <a:lnTo>
                  <a:pt x="3051426" y="4563430"/>
                </a:lnTo>
                <a:lnTo>
                  <a:pt x="2298927" y="3810932"/>
                </a:lnTo>
                <a:close/>
                <a:moveTo>
                  <a:pt x="752499" y="3058434"/>
                </a:moveTo>
                <a:lnTo>
                  <a:pt x="1504997" y="3810932"/>
                </a:lnTo>
                <a:lnTo>
                  <a:pt x="752499" y="4563430"/>
                </a:lnTo>
                <a:lnTo>
                  <a:pt x="0" y="3810932"/>
                </a:lnTo>
                <a:close/>
                <a:moveTo>
                  <a:pt x="4200889" y="1908971"/>
                </a:moveTo>
                <a:lnTo>
                  <a:pt x="4953387" y="2661470"/>
                </a:lnTo>
                <a:lnTo>
                  <a:pt x="4200889" y="3413968"/>
                </a:lnTo>
                <a:lnTo>
                  <a:pt x="3448390" y="2661470"/>
                </a:lnTo>
                <a:close/>
                <a:moveTo>
                  <a:pt x="1901962" y="1908971"/>
                </a:moveTo>
                <a:lnTo>
                  <a:pt x="2654460" y="2661470"/>
                </a:lnTo>
                <a:lnTo>
                  <a:pt x="1901962" y="3413968"/>
                </a:lnTo>
                <a:lnTo>
                  <a:pt x="1149463" y="2661470"/>
                </a:lnTo>
                <a:close/>
                <a:moveTo>
                  <a:pt x="5303913" y="805946"/>
                </a:moveTo>
                <a:lnTo>
                  <a:pt x="5303913" y="2218068"/>
                </a:lnTo>
                <a:lnTo>
                  <a:pt x="4597852" y="1512007"/>
                </a:lnTo>
                <a:close/>
                <a:moveTo>
                  <a:pt x="3051425" y="759509"/>
                </a:moveTo>
                <a:lnTo>
                  <a:pt x="3803923" y="1512008"/>
                </a:lnTo>
                <a:lnTo>
                  <a:pt x="3051425" y="2264506"/>
                </a:lnTo>
                <a:lnTo>
                  <a:pt x="2298926" y="1512008"/>
                </a:lnTo>
                <a:close/>
                <a:moveTo>
                  <a:pt x="3810933" y="0"/>
                </a:moveTo>
                <a:lnTo>
                  <a:pt x="4590842" y="0"/>
                </a:lnTo>
                <a:lnTo>
                  <a:pt x="4953386" y="362544"/>
                </a:lnTo>
                <a:lnTo>
                  <a:pt x="4200888" y="1115042"/>
                </a:lnTo>
                <a:lnTo>
                  <a:pt x="3448389" y="36254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5"/>
            <a:ext cx="2016000" cy="6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>
            <a:spLocks noGrp="1"/>
          </p:cNvSpPr>
          <p:nvPr>
            <p:ph type="pic" idx="2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95325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695325" y="5661248"/>
            <a:ext cx="54006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7">
  <p:cSld name="Title slide_7">
    <p:bg>
      <p:bgPr>
        <a:solidFill>
          <a:schemeClr val="accent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6888088" y="0"/>
            <a:ext cx="5303913" cy="6858000"/>
          </a:xfrm>
          <a:custGeom>
            <a:avLst/>
            <a:gdLst/>
            <a:ahLst/>
            <a:cxnLst/>
            <a:rect l="l" t="t" r="r" b="b"/>
            <a:pathLst>
              <a:path w="5303913" h="6858000" extrusionOk="0">
                <a:moveTo>
                  <a:pt x="4200891" y="6506822"/>
                </a:moveTo>
                <a:lnTo>
                  <a:pt x="4552068" y="6858000"/>
                </a:lnTo>
                <a:lnTo>
                  <a:pt x="3849713" y="6858000"/>
                </a:lnTo>
                <a:close/>
                <a:moveTo>
                  <a:pt x="5303913" y="5403801"/>
                </a:moveTo>
                <a:lnTo>
                  <a:pt x="5303913" y="6815914"/>
                </a:lnTo>
                <a:lnTo>
                  <a:pt x="4597856" y="6109858"/>
                </a:lnTo>
                <a:close/>
                <a:moveTo>
                  <a:pt x="3051427" y="5357359"/>
                </a:moveTo>
                <a:lnTo>
                  <a:pt x="3803925" y="6109858"/>
                </a:lnTo>
                <a:lnTo>
                  <a:pt x="3055783" y="6858000"/>
                </a:lnTo>
                <a:lnTo>
                  <a:pt x="3047071" y="6858000"/>
                </a:lnTo>
                <a:lnTo>
                  <a:pt x="2298928" y="6109858"/>
                </a:lnTo>
                <a:close/>
                <a:moveTo>
                  <a:pt x="4200888" y="4207896"/>
                </a:moveTo>
                <a:lnTo>
                  <a:pt x="4953386" y="4960395"/>
                </a:lnTo>
                <a:lnTo>
                  <a:pt x="4200888" y="5712893"/>
                </a:lnTo>
                <a:lnTo>
                  <a:pt x="3448389" y="4960395"/>
                </a:lnTo>
                <a:close/>
                <a:moveTo>
                  <a:pt x="1901962" y="4207896"/>
                </a:moveTo>
                <a:lnTo>
                  <a:pt x="2654460" y="4960395"/>
                </a:lnTo>
                <a:lnTo>
                  <a:pt x="1901962" y="5712893"/>
                </a:lnTo>
                <a:lnTo>
                  <a:pt x="1149463" y="4960395"/>
                </a:lnTo>
                <a:close/>
                <a:moveTo>
                  <a:pt x="5303913" y="3104873"/>
                </a:moveTo>
                <a:lnTo>
                  <a:pt x="5303913" y="4516991"/>
                </a:lnTo>
                <a:lnTo>
                  <a:pt x="4597853" y="3810932"/>
                </a:lnTo>
                <a:close/>
                <a:moveTo>
                  <a:pt x="3051426" y="3058434"/>
                </a:moveTo>
                <a:lnTo>
                  <a:pt x="3803924" y="3810932"/>
                </a:lnTo>
                <a:lnTo>
                  <a:pt x="3051426" y="4563430"/>
                </a:lnTo>
                <a:lnTo>
                  <a:pt x="2298927" y="3810932"/>
                </a:lnTo>
                <a:close/>
                <a:moveTo>
                  <a:pt x="752499" y="3058434"/>
                </a:moveTo>
                <a:lnTo>
                  <a:pt x="1504997" y="3810932"/>
                </a:lnTo>
                <a:lnTo>
                  <a:pt x="752499" y="4563430"/>
                </a:lnTo>
                <a:lnTo>
                  <a:pt x="0" y="3810932"/>
                </a:lnTo>
                <a:close/>
                <a:moveTo>
                  <a:pt x="4200889" y="1908971"/>
                </a:moveTo>
                <a:lnTo>
                  <a:pt x="4953387" y="2661470"/>
                </a:lnTo>
                <a:lnTo>
                  <a:pt x="4200889" y="3413968"/>
                </a:lnTo>
                <a:lnTo>
                  <a:pt x="3448390" y="2661470"/>
                </a:lnTo>
                <a:close/>
                <a:moveTo>
                  <a:pt x="1901962" y="1908971"/>
                </a:moveTo>
                <a:lnTo>
                  <a:pt x="2654460" y="2661470"/>
                </a:lnTo>
                <a:lnTo>
                  <a:pt x="1901962" y="3413968"/>
                </a:lnTo>
                <a:lnTo>
                  <a:pt x="1149463" y="2661470"/>
                </a:lnTo>
                <a:close/>
                <a:moveTo>
                  <a:pt x="5303913" y="805946"/>
                </a:moveTo>
                <a:lnTo>
                  <a:pt x="5303913" y="2218068"/>
                </a:lnTo>
                <a:lnTo>
                  <a:pt x="4597852" y="1512007"/>
                </a:lnTo>
                <a:close/>
                <a:moveTo>
                  <a:pt x="3051425" y="759509"/>
                </a:moveTo>
                <a:lnTo>
                  <a:pt x="3803923" y="1512008"/>
                </a:lnTo>
                <a:lnTo>
                  <a:pt x="3051425" y="2264506"/>
                </a:lnTo>
                <a:lnTo>
                  <a:pt x="2298926" y="1512008"/>
                </a:lnTo>
                <a:close/>
                <a:moveTo>
                  <a:pt x="3810933" y="0"/>
                </a:moveTo>
                <a:lnTo>
                  <a:pt x="4590842" y="0"/>
                </a:lnTo>
                <a:lnTo>
                  <a:pt x="4953386" y="362544"/>
                </a:lnTo>
                <a:lnTo>
                  <a:pt x="4200888" y="1115042"/>
                </a:lnTo>
                <a:lnTo>
                  <a:pt x="3448389" y="36254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5"/>
            <a:ext cx="2016000" cy="6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>
            <a:spLocks noGrp="1"/>
          </p:cNvSpPr>
          <p:nvPr>
            <p:ph type="pic" idx="2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695325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3"/>
          </p:nvPr>
        </p:nvSpPr>
        <p:spPr>
          <a:xfrm>
            <a:off x="695325" y="5661248"/>
            <a:ext cx="54006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two speakers_1">
  <p:cSld name="Title_two speakers_1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695324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95324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695324" y="5661248"/>
            <a:ext cx="252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4"/>
            <a:ext cx="2016000" cy="61221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6888088" y="0"/>
            <a:ext cx="5303913" cy="6858000"/>
          </a:xfrm>
          <a:custGeom>
            <a:avLst/>
            <a:gdLst/>
            <a:ahLst/>
            <a:cxnLst/>
            <a:rect l="l" t="t" r="r" b="b"/>
            <a:pathLst>
              <a:path w="5303913" h="6858000" extrusionOk="0">
                <a:moveTo>
                  <a:pt x="4200891" y="6506822"/>
                </a:moveTo>
                <a:lnTo>
                  <a:pt x="4552068" y="6858000"/>
                </a:lnTo>
                <a:lnTo>
                  <a:pt x="3849713" y="6858000"/>
                </a:lnTo>
                <a:close/>
                <a:moveTo>
                  <a:pt x="5303913" y="5403801"/>
                </a:moveTo>
                <a:lnTo>
                  <a:pt x="5303913" y="6815914"/>
                </a:lnTo>
                <a:lnTo>
                  <a:pt x="4597856" y="6109858"/>
                </a:lnTo>
                <a:close/>
                <a:moveTo>
                  <a:pt x="3051427" y="5357359"/>
                </a:moveTo>
                <a:lnTo>
                  <a:pt x="3803925" y="6109858"/>
                </a:lnTo>
                <a:lnTo>
                  <a:pt x="3055783" y="6858000"/>
                </a:lnTo>
                <a:lnTo>
                  <a:pt x="3047071" y="6858000"/>
                </a:lnTo>
                <a:lnTo>
                  <a:pt x="2298928" y="6109858"/>
                </a:lnTo>
                <a:close/>
                <a:moveTo>
                  <a:pt x="4200888" y="4207896"/>
                </a:moveTo>
                <a:lnTo>
                  <a:pt x="4953386" y="4960395"/>
                </a:lnTo>
                <a:lnTo>
                  <a:pt x="4200888" y="5712893"/>
                </a:lnTo>
                <a:lnTo>
                  <a:pt x="3448389" y="4960395"/>
                </a:lnTo>
                <a:close/>
                <a:moveTo>
                  <a:pt x="1901962" y="4207896"/>
                </a:moveTo>
                <a:lnTo>
                  <a:pt x="2654460" y="4960395"/>
                </a:lnTo>
                <a:lnTo>
                  <a:pt x="1901962" y="5712893"/>
                </a:lnTo>
                <a:lnTo>
                  <a:pt x="1149463" y="4960395"/>
                </a:lnTo>
                <a:close/>
                <a:moveTo>
                  <a:pt x="5303913" y="3104873"/>
                </a:moveTo>
                <a:lnTo>
                  <a:pt x="5303913" y="4516991"/>
                </a:lnTo>
                <a:lnTo>
                  <a:pt x="4597853" y="3810932"/>
                </a:lnTo>
                <a:close/>
                <a:moveTo>
                  <a:pt x="3051426" y="3058434"/>
                </a:moveTo>
                <a:lnTo>
                  <a:pt x="3803924" y="3810932"/>
                </a:lnTo>
                <a:lnTo>
                  <a:pt x="3051426" y="4563430"/>
                </a:lnTo>
                <a:lnTo>
                  <a:pt x="2298927" y="3810932"/>
                </a:lnTo>
                <a:close/>
                <a:moveTo>
                  <a:pt x="752499" y="3058434"/>
                </a:moveTo>
                <a:lnTo>
                  <a:pt x="1504997" y="3810932"/>
                </a:lnTo>
                <a:lnTo>
                  <a:pt x="752499" y="4563430"/>
                </a:lnTo>
                <a:lnTo>
                  <a:pt x="0" y="3810932"/>
                </a:lnTo>
                <a:close/>
                <a:moveTo>
                  <a:pt x="4200889" y="1908971"/>
                </a:moveTo>
                <a:lnTo>
                  <a:pt x="4953387" y="2661470"/>
                </a:lnTo>
                <a:lnTo>
                  <a:pt x="4200889" y="3413968"/>
                </a:lnTo>
                <a:lnTo>
                  <a:pt x="3448390" y="2661470"/>
                </a:lnTo>
                <a:close/>
                <a:moveTo>
                  <a:pt x="1901962" y="1908971"/>
                </a:moveTo>
                <a:lnTo>
                  <a:pt x="2654460" y="2661470"/>
                </a:lnTo>
                <a:lnTo>
                  <a:pt x="1901962" y="3413968"/>
                </a:lnTo>
                <a:lnTo>
                  <a:pt x="1149463" y="2661470"/>
                </a:lnTo>
                <a:close/>
                <a:moveTo>
                  <a:pt x="5303913" y="805946"/>
                </a:moveTo>
                <a:lnTo>
                  <a:pt x="5303913" y="2218068"/>
                </a:lnTo>
                <a:lnTo>
                  <a:pt x="4597852" y="1512007"/>
                </a:lnTo>
                <a:close/>
                <a:moveTo>
                  <a:pt x="3051425" y="759509"/>
                </a:moveTo>
                <a:lnTo>
                  <a:pt x="3803923" y="1512008"/>
                </a:lnTo>
                <a:lnTo>
                  <a:pt x="3051425" y="2264506"/>
                </a:lnTo>
                <a:lnTo>
                  <a:pt x="2298926" y="1512008"/>
                </a:lnTo>
                <a:close/>
                <a:moveTo>
                  <a:pt x="3810933" y="0"/>
                </a:moveTo>
                <a:lnTo>
                  <a:pt x="4590842" y="0"/>
                </a:lnTo>
                <a:lnTo>
                  <a:pt x="4953386" y="362544"/>
                </a:lnTo>
                <a:lnTo>
                  <a:pt x="4200888" y="1115042"/>
                </a:lnTo>
                <a:lnTo>
                  <a:pt x="3448389" y="36254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3"/>
          </p:nvPr>
        </p:nvSpPr>
        <p:spPr>
          <a:xfrm>
            <a:off x="3575720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4"/>
          </p:nvPr>
        </p:nvSpPr>
        <p:spPr>
          <a:xfrm>
            <a:off x="3575720" y="5661248"/>
            <a:ext cx="252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3575720" y="-737435"/>
            <a:ext cx="3636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Если презентация готовится для двух и более спикеров из разных организаций, то лучше использовать один логотип AIRI и добавить спикерам аффилиацию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4"/>
          <p:cNvSpPr>
            <a:spLocks noGrp="1"/>
          </p:cNvSpPr>
          <p:nvPr>
            <p:ph type="pic" idx="5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two speakers_2">
  <p:cSld name="Title_two speakers_2">
    <p:bg>
      <p:bgPr>
        <a:solidFill>
          <a:schemeClr val="accen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695324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695324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2"/>
          </p:nvPr>
        </p:nvSpPr>
        <p:spPr>
          <a:xfrm>
            <a:off x="695324" y="5661248"/>
            <a:ext cx="252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6888088" y="0"/>
            <a:ext cx="5303913" cy="6858000"/>
          </a:xfrm>
          <a:custGeom>
            <a:avLst/>
            <a:gdLst/>
            <a:ahLst/>
            <a:cxnLst/>
            <a:rect l="l" t="t" r="r" b="b"/>
            <a:pathLst>
              <a:path w="5303913" h="6858000" extrusionOk="0">
                <a:moveTo>
                  <a:pt x="4200891" y="6506822"/>
                </a:moveTo>
                <a:lnTo>
                  <a:pt x="4552068" y="6858000"/>
                </a:lnTo>
                <a:lnTo>
                  <a:pt x="3849713" y="6858000"/>
                </a:lnTo>
                <a:close/>
                <a:moveTo>
                  <a:pt x="5303913" y="5403801"/>
                </a:moveTo>
                <a:lnTo>
                  <a:pt x="5303913" y="6815914"/>
                </a:lnTo>
                <a:lnTo>
                  <a:pt x="4597856" y="6109858"/>
                </a:lnTo>
                <a:close/>
                <a:moveTo>
                  <a:pt x="3051427" y="5357359"/>
                </a:moveTo>
                <a:lnTo>
                  <a:pt x="3803925" y="6109858"/>
                </a:lnTo>
                <a:lnTo>
                  <a:pt x="3055783" y="6858000"/>
                </a:lnTo>
                <a:lnTo>
                  <a:pt x="3047071" y="6858000"/>
                </a:lnTo>
                <a:lnTo>
                  <a:pt x="2298928" y="6109858"/>
                </a:lnTo>
                <a:close/>
                <a:moveTo>
                  <a:pt x="4200888" y="4207896"/>
                </a:moveTo>
                <a:lnTo>
                  <a:pt x="4953386" y="4960395"/>
                </a:lnTo>
                <a:lnTo>
                  <a:pt x="4200888" y="5712893"/>
                </a:lnTo>
                <a:lnTo>
                  <a:pt x="3448389" y="4960395"/>
                </a:lnTo>
                <a:close/>
                <a:moveTo>
                  <a:pt x="1901962" y="4207896"/>
                </a:moveTo>
                <a:lnTo>
                  <a:pt x="2654460" y="4960395"/>
                </a:lnTo>
                <a:lnTo>
                  <a:pt x="1901962" y="5712893"/>
                </a:lnTo>
                <a:lnTo>
                  <a:pt x="1149463" y="4960395"/>
                </a:lnTo>
                <a:close/>
                <a:moveTo>
                  <a:pt x="5303913" y="3104873"/>
                </a:moveTo>
                <a:lnTo>
                  <a:pt x="5303913" y="4516991"/>
                </a:lnTo>
                <a:lnTo>
                  <a:pt x="4597853" y="3810932"/>
                </a:lnTo>
                <a:close/>
                <a:moveTo>
                  <a:pt x="3051426" y="3058434"/>
                </a:moveTo>
                <a:lnTo>
                  <a:pt x="3803924" y="3810932"/>
                </a:lnTo>
                <a:lnTo>
                  <a:pt x="3051426" y="4563430"/>
                </a:lnTo>
                <a:lnTo>
                  <a:pt x="2298927" y="3810932"/>
                </a:lnTo>
                <a:close/>
                <a:moveTo>
                  <a:pt x="752499" y="3058434"/>
                </a:moveTo>
                <a:lnTo>
                  <a:pt x="1504997" y="3810932"/>
                </a:lnTo>
                <a:lnTo>
                  <a:pt x="752499" y="4563430"/>
                </a:lnTo>
                <a:lnTo>
                  <a:pt x="0" y="3810932"/>
                </a:lnTo>
                <a:close/>
                <a:moveTo>
                  <a:pt x="4200889" y="1908971"/>
                </a:moveTo>
                <a:lnTo>
                  <a:pt x="4953387" y="2661470"/>
                </a:lnTo>
                <a:lnTo>
                  <a:pt x="4200889" y="3413968"/>
                </a:lnTo>
                <a:lnTo>
                  <a:pt x="3448390" y="2661470"/>
                </a:lnTo>
                <a:close/>
                <a:moveTo>
                  <a:pt x="1901962" y="1908971"/>
                </a:moveTo>
                <a:lnTo>
                  <a:pt x="2654460" y="2661470"/>
                </a:lnTo>
                <a:lnTo>
                  <a:pt x="1901962" y="3413968"/>
                </a:lnTo>
                <a:lnTo>
                  <a:pt x="1149463" y="2661470"/>
                </a:lnTo>
                <a:close/>
                <a:moveTo>
                  <a:pt x="5303913" y="805946"/>
                </a:moveTo>
                <a:lnTo>
                  <a:pt x="5303913" y="2218068"/>
                </a:lnTo>
                <a:lnTo>
                  <a:pt x="4597852" y="1512007"/>
                </a:lnTo>
                <a:close/>
                <a:moveTo>
                  <a:pt x="3051425" y="759509"/>
                </a:moveTo>
                <a:lnTo>
                  <a:pt x="3803923" y="1512008"/>
                </a:lnTo>
                <a:lnTo>
                  <a:pt x="3051425" y="2264506"/>
                </a:lnTo>
                <a:lnTo>
                  <a:pt x="2298926" y="1512008"/>
                </a:lnTo>
                <a:close/>
                <a:moveTo>
                  <a:pt x="3810933" y="0"/>
                </a:moveTo>
                <a:lnTo>
                  <a:pt x="4590842" y="0"/>
                </a:lnTo>
                <a:lnTo>
                  <a:pt x="4953386" y="362544"/>
                </a:lnTo>
                <a:lnTo>
                  <a:pt x="4200888" y="1115042"/>
                </a:lnTo>
                <a:lnTo>
                  <a:pt x="3448389" y="36254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3"/>
          </p:nvPr>
        </p:nvSpPr>
        <p:spPr>
          <a:xfrm>
            <a:off x="3575720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4"/>
          </p:nvPr>
        </p:nvSpPr>
        <p:spPr>
          <a:xfrm>
            <a:off x="3575720" y="5661248"/>
            <a:ext cx="252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3575720" y="-737435"/>
            <a:ext cx="3636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Если презентация готовится для двух и более спикеров из разных организаций, то лучше использовать один логотип AIRI и добавить спикерам аффилиацию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5"/>
            <a:ext cx="2016000" cy="6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>
            <a:spLocks noGrp="1"/>
          </p:cNvSpPr>
          <p:nvPr>
            <p:ph type="pic" idx="5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two speakers_3">
  <p:cSld name="Title_two speakers_3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ctrTitle"/>
          </p:nvPr>
        </p:nvSpPr>
        <p:spPr>
          <a:xfrm>
            <a:off x="695324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95324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695324" y="5661248"/>
            <a:ext cx="252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6888088" y="0"/>
            <a:ext cx="5303913" cy="6858000"/>
          </a:xfrm>
          <a:custGeom>
            <a:avLst/>
            <a:gdLst/>
            <a:ahLst/>
            <a:cxnLst/>
            <a:rect l="l" t="t" r="r" b="b"/>
            <a:pathLst>
              <a:path w="5303913" h="6858000" extrusionOk="0">
                <a:moveTo>
                  <a:pt x="4200891" y="6506822"/>
                </a:moveTo>
                <a:lnTo>
                  <a:pt x="4552068" y="6858000"/>
                </a:lnTo>
                <a:lnTo>
                  <a:pt x="3849713" y="6858000"/>
                </a:lnTo>
                <a:close/>
                <a:moveTo>
                  <a:pt x="5303913" y="5403801"/>
                </a:moveTo>
                <a:lnTo>
                  <a:pt x="5303913" y="6815914"/>
                </a:lnTo>
                <a:lnTo>
                  <a:pt x="4597856" y="6109858"/>
                </a:lnTo>
                <a:close/>
                <a:moveTo>
                  <a:pt x="3051427" y="5357359"/>
                </a:moveTo>
                <a:lnTo>
                  <a:pt x="3803925" y="6109858"/>
                </a:lnTo>
                <a:lnTo>
                  <a:pt x="3055783" y="6858000"/>
                </a:lnTo>
                <a:lnTo>
                  <a:pt x="3047071" y="6858000"/>
                </a:lnTo>
                <a:lnTo>
                  <a:pt x="2298928" y="6109858"/>
                </a:lnTo>
                <a:close/>
                <a:moveTo>
                  <a:pt x="4200888" y="4207896"/>
                </a:moveTo>
                <a:lnTo>
                  <a:pt x="4953386" y="4960395"/>
                </a:lnTo>
                <a:lnTo>
                  <a:pt x="4200888" y="5712893"/>
                </a:lnTo>
                <a:lnTo>
                  <a:pt x="3448389" y="4960395"/>
                </a:lnTo>
                <a:close/>
                <a:moveTo>
                  <a:pt x="1901962" y="4207896"/>
                </a:moveTo>
                <a:lnTo>
                  <a:pt x="2654460" y="4960395"/>
                </a:lnTo>
                <a:lnTo>
                  <a:pt x="1901962" y="5712893"/>
                </a:lnTo>
                <a:lnTo>
                  <a:pt x="1149463" y="4960395"/>
                </a:lnTo>
                <a:close/>
                <a:moveTo>
                  <a:pt x="5303913" y="3104873"/>
                </a:moveTo>
                <a:lnTo>
                  <a:pt x="5303913" y="4516991"/>
                </a:lnTo>
                <a:lnTo>
                  <a:pt x="4597853" y="3810932"/>
                </a:lnTo>
                <a:close/>
                <a:moveTo>
                  <a:pt x="3051426" y="3058434"/>
                </a:moveTo>
                <a:lnTo>
                  <a:pt x="3803924" y="3810932"/>
                </a:lnTo>
                <a:lnTo>
                  <a:pt x="3051426" y="4563430"/>
                </a:lnTo>
                <a:lnTo>
                  <a:pt x="2298927" y="3810932"/>
                </a:lnTo>
                <a:close/>
                <a:moveTo>
                  <a:pt x="752499" y="3058434"/>
                </a:moveTo>
                <a:lnTo>
                  <a:pt x="1504997" y="3810932"/>
                </a:lnTo>
                <a:lnTo>
                  <a:pt x="752499" y="4563430"/>
                </a:lnTo>
                <a:lnTo>
                  <a:pt x="0" y="3810932"/>
                </a:lnTo>
                <a:close/>
                <a:moveTo>
                  <a:pt x="4200889" y="1908971"/>
                </a:moveTo>
                <a:lnTo>
                  <a:pt x="4953387" y="2661470"/>
                </a:lnTo>
                <a:lnTo>
                  <a:pt x="4200889" y="3413968"/>
                </a:lnTo>
                <a:lnTo>
                  <a:pt x="3448390" y="2661470"/>
                </a:lnTo>
                <a:close/>
                <a:moveTo>
                  <a:pt x="1901962" y="1908971"/>
                </a:moveTo>
                <a:lnTo>
                  <a:pt x="2654460" y="2661470"/>
                </a:lnTo>
                <a:lnTo>
                  <a:pt x="1901962" y="3413968"/>
                </a:lnTo>
                <a:lnTo>
                  <a:pt x="1149463" y="2661470"/>
                </a:lnTo>
                <a:close/>
                <a:moveTo>
                  <a:pt x="5303913" y="805946"/>
                </a:moveTo>
                <a:lnTo>
                  <a:pt x="5303913" y="2218068"/>
                </a:lnTo>
                <a:lnTo>
                  <a:pt x="4597852" y="1512007"/>
                </a:lnTo>
                <a:close/>
                <a:moveTo>
                  <a:pt x="3051425" y="759509"/>
                </a:moveTo>
                <a:lnTo>
                  <a:pt x="3803923" y="1512008"/>
                </a:lnTo>
                <a:lnTo>
                  <a:pt x="3051425" y="2264506"/>
                </a:lnTo>
                <a:lnTo>
                  <a:pt x="2298926" y="1512008"/>
                </a:lnTo>
                <a:close/>
                <a:moveTo>
                  <a:pt x="3810933" y="0"/>
                </a:moveTo>
                <a:lnTo>
                  <a:pt x="4590842" y="0"/>
                </a:lnTo>
                <a:lnTo>
                  <a:pt x="4953386" y="362544"/>
                </a:lnTo>
                <a:lnTo>
                  <a:pt x="4200888" y="1115042"/>
                </a:lnTo>
                <a:lnTo>
                  <a:pt x="3448389" y="36254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3"/>
          </p:nvPr>
        </p:nvSpPr>
        <p:spPr>
          <a:xfrm>
            <a:off x="3575720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4"/>
          </p:nvPr>
        </p:nvSpPr>
        <p:spPr>
          <a:xfrm>
            <a:off x="3575720" y="5661248"/>
            <a:ext cx="252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3575720" y="-737435"/>
            <a:ext cx="3636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Если презентация готовится для двух и более спикеров из разных организаций, то лучше использовать один логотип AIRI и добавить спикерам аффилиацию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5"/>
            <a:ext cx="2016000" cy="6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>
            <a:spLocks noGrp="1"/>
          </p:cNvSpPr>
          <p:nvPr>
            <p:ph type="pic" idx="5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1">
  <p:cSld name="Section divider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95325" y="3059668"/>
            <a:ext cx="93353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623392" y="634282"/>
            <a:ext cx="1676741" cy="138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Inter"/>
              <a:buNone/>
              <a:defRPr sz="12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695325" y="2504682"/>
            <a:ext cx="167674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3575720" y="-737435"/>
            <a:ext cx="38884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Разделитель с названием раздела.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Номер раздела можно указать по желанию.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3">
  <p:cSld name="Section divider_3">
    <p:bg>
      <p:bgPr>
        <a:solidFill>
          <a:srgbClr val="F5ECE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695325" y="3059668"/>
            <a:ext cx="93353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695325" y="2504682"/>
            <a:ext cx="167674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3575720" y="-737435"/>
            <a:ext cx="38884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Разделитель с названием раздела.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Номер раздела можно указать по желанию.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623392" y="634282"/>
            <a:ext cx="1676741" cy="138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Inter"/>
              <a:buNone/>
              <a:defRPr sz="12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divider_4">
  <p:cSld name="2_Section divider_4">
    <p:bg>
      <p:bgPr>
        <a:solidFill>
          <a:schemeClr val="accent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95325" y="3059668"/>
            <a:ext cx="93353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695325" y="2504682"/>
            <a:ext cx="167674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3575720" y="-737435"/>
            <a:ext cx="38884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Разделитель с названием раздела.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Номер раздела можно указать по желанию.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623392" y="634282"/>
            <a:ext cx="1676741" cy="138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Inter"/>
              <a:buNone/>
              <a:defRPr sz="12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_1">
  <p:cSld name="Key messag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1428315" y="3059668"/>
            <a:ext cx="93353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3575720" y="-737435"/>
            <a:ext cx="3888432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Слайд для важной идеи, цитаты или вывода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titleOnly">
  <p:cSld name="TITLE_ONLY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95325" y="1464460"/>
            <a:ext cx="48966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 Medium"/>
              <a:buNone/>
              <a:defRPr sz="4800" b="0" i="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95325" y="2504682"/>
            <a:ext cx="167674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3575720" y="-737435"/>
            <a:ext cx="38884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 слайда с содержанием презентации.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Перечисли здесь смысловые части своей презентации, чтобы рассказать слушателям о ходе выступления.</a:t>
            </a:r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_2">
  <p:cSld name="Key message_2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1428315" y="3059668"/>
            <a:ext cx="93353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3575720" y="-737435"/>
            <a:ext cx="3888432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Слайд для важной идеи, цитаты или вывода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_3">
  <p:cSld name="Key message_3">
    <p:bg>
      <p:bgPr>
        <a:solidFill>
          <a:srgbClr val="F5ECE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428315" y="3059668"/>
            <a:ext cx="93353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3575720" y="-737435"/>
            <a:ext cx="3888432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Слайд для важной идеи, цитаты или вывода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_4">
  <p:cSld name="Key message_4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428315" y="3059668"/>
            <a:ext cx="93353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3575720" y="-737435"/>
            <a:ext cx="3888432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Слайд для важной идеи, цитаты или вывода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123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695324" y="1809338"/>
            <a:ext cx="504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6456675" y="1809338"/>
            <a:ext cx="504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9480376" y="6492744"/>
            <a:ext cx="60045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9420" y="6434970"/>
            <a:ext cx="887255" cy="26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 ">
  <p:cSld name="Confidential 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123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/>
          <p:nvPr/>
        </p:nvSpPr>
        <p:spPr>
          <a:xfrm rot="-5400000">
            <a:off x="11494126" y="6000623"/>
            <a:ext cx="113813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Confidential. AIRI. 2024</a:t>
            </a:r>
            <a:endParaRPr/>
          </a:p>
        </p:txBody>
      </p:sp>
      <p:sp>
        <p:nvSpPr>
          <p:cNvPr id="174" name="Google Shape;174;p25"/>
          <p:cNvSpPr txBox="1"/>
          <p:nvPr/>
        </p:nvSpPr>
        <p:spPr>
          <a:xfrm>
            <a:off x="9480376" y="6492744"/>
            <a:ext cx="60045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9420" y="6434970"/>
            <a:ext cx="887255" cy="26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contacts">
  <p:cSld name="Personal contacts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695325" y="1464460"/>
            <a:ext cx="417653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 Medium"/>
              <a:buNone/>
              <a:defRPr sz="4800" b="0" i="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695325" y="2504682"/>
            <a:ext cx="167674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0801" y="5675328"/>
            <a:ext cx="432048" cy="43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s">
  <p:cSld name="Contacts">
    <p:bg>
      <p:bgPr>
        <a:solidFill>
          <a:srgbClr val="E8ECEE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4" y="909000"/>
            <a:ext cx="2620800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>
            <a:off x="7271786" y="909000"/>
            <a:ext cx="3744416" cy="5040000"/>
          </a:xfrm>
          <a:prstGeom prst="roundRect">
            <a:avLst>
              <a:gd name="adj" fmla="val 71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l="7663" t="7663" r="7663" b="7663"/>
          <a:stretch/>
        </p:blipFill>
        <p:spPr>
          <a:xfrm>
            <a:off x="7649994" y="1268760"/>
            <a:ext cx="2988000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8686339" y="4596517"/>
            <a:ext cx="9153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Telegram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8954040" y="512699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acts">
  <p:cSld name="1_Contacts">
    <p:bg>
      <p:bgPr>
        <a:solidFill>
          <a:schemeClr val="accent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3" y="909000"/>
            <a:ext cx="2620809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7271786" y="909000"/>
            <a:ext cx="3744416" cy="5040000"/>
          </a:xfrm>
          <a:prstGeom prst="roundRect">
            <a:avLst>
              <a:gd name="adj" fmla="val 71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l="7663" t="7663" r="7663" b="7663"/>
          <a:stretch/>
        </p:blipFill>
        <p:spPr>
          <a:xfrm>
            <a:off x="7649994" y="1268760"/>
            <a:ext cx="2988000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8686339" y="4596517"/>
            <a:ext cx="9153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Telegram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8954039" y="512699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acts">
  <p:cSld name="2_Contacts">
    <p:bg>
      <p:bgPr>
        <a:solidFill>
          <a:srgbClr val="151A26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3" y="909000"/>
            <a:ext cx="2620809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7271786" y="909000"/>
            <a:ext cx="3744416" cy="5040000"/>
          </a:xfrm>
          <a:prstGeom prst="roundRect">
            <a:avLst>
              <a:gd name="adj" fmla="val 71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3">
            <a:alphaModFix/>
          </a:blip>
          <a:srcRect l="7663" t="7663" r="7663" b="7663"/>
          <a:stretch/>
        </p:blipFill>
        <p:spPr>
          <a:xfrm>
            <a:off x="7649994" y="1268760"/>
            <a:ext cx="2988000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8686339" y="4596517"/>
            <a:ext cx="9153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Telegram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8954039" y="512699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acts">
  <p:cSld name="3_Contacts">
    <p:bg>
      <p:bgPr>
        <a:solidFill>
          <a:srgbClr val="F6EDE6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4" y="909000"/>
            <a:ext cx="2620800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/>
          <p:nvPr/>
        </p:nvSpPr>
        <p:spPr>
          <a:xfrm>
            <a:off x="7271786" y="909000"/>
            <a:ext cx="3744416" cy="5040000"/>
          </a:xfrm>
          <a:prstGeom prst="roundRect">
            <a:avLst>
              <a:gd name="adj" fmla="val 71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 l="7663" t="7663" r="7663" b="7663"/>
          <a:stretch/>
        </p:blipFill>
        <p:spPr>
          <a:xfrm>
            <a:off x="7649994" y="1268760"/>
            <a:ext cx="2988000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8686339" y="4596517"/>
            <a:ext cx="9153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Telegram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8954039" y="512699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2">
  <p:cSld name="Section divider_2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95325" y="3059668"/>
            <a:ext cx="93353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695325" y="2504682"/>
            <a:ext cx="167674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3575720" y="-737435"/>
            <a:ext cx="38884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Разделитель с названием раздела.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Номер раздела можно указать по желанию.</a:t>
            </a:r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392" y="634282"/>
            <a:ext cx="1676741" cy="138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Inter"/>
              <a:buNone/>
              <a:defRPr sz="12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acts">
  <p:cSld name="8_Contacts">
    <p:bg>
      <p:bgPr>
        <a:solidFill>
          <a:srgbClr val="E8ECEE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14" name="Google Shape;214;p31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4" y="909000"/>
            <a:ext cx="2620800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/>
          <p:nvPr/>
        </p:nvSpPr>
        <p:spPr>
          <a:xfrm>
            <a:off x="7271786" y="909000"/>
            <a:ext cx="3744416" cy="5040000"/>
          </a:xfrm>
          <a:prstGeom prst="roundRect">
            <a:avLst>
              <a:gd name="adj" fmla="val 71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8813781" y="4596517"/>
            <a:ext cx="6604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airi.net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8954040" y="512699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437" y="1185989"/>
            <a:ext cx="3179115" cy="317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acts">
  <p:cSld name="10_Contacts">
    <p:bg>
      <p:bgPr>
        <a:solidFill>
          <a:schemeClr val="accen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3" y="909000"/>
            <a:ext cx="2620809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7271786" y="909000"/>
            <a:ext cx="3744416" cy="5040000"/>
          </a:xfrm>
          <a:prstGeom prst="roundRect">
            <a:avLst>
              <a:gd name="adj" fmla="val 71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8954039" y="512699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8813781" y="4596517"/>
            <a:ext cx="6604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airi.net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437" y="1185989"/>
            <a:ext cx="3179115" cy="317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acts">
  <p:cSld name="11_Contacts">
    <p:bg>
      <p:bgPr>
        <a:solidFill>
          <a:srgbClr val="151A26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3" y="909000"/>
            <a:ext cx="2620809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232" name="Google Shape;232;p33"/>
          <p:cNvSpPr/>
          <p:nvPr/>
        </p:nvSpPr>
        <p:spPr>
          <a:xfrm>
            <a:off x="7271786" y="909000"/>
            <a:ext cx="3744416" cy="5040000"/>
          </a:xfrm>
          <a:prstGeom prst="roundRect">
            <a:avLst>
              <a:gd name="adj" fmla="val 71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437" y="1185989"/>
            <a:ext cx="3179115" cy="31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/>
        </p:nvSpPr>
        <p:spPr>
          <a:xfrm>
            <a:off x="8954039" y="512699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8813781" y="4596517"/>
            <a:ext cx="6604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airi.net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acts">
  <p:cSld name="9_Contacts">
    <p:bg>
      <p:bgPr>
        <a:solidFill>
          <a:srgbClr val="F6EDE6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4" y="909000"/>
            <a:ext cx="2620800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/>
          <p:nvPr/>
        </p:nvSpPr>
        <p:spPr>
          <a:xfrm>
            <a:off x="7271786" y="909000"/>
            <a:ext cx="3744416" cy="5040000"/>
          </a:xfrm>
          <a:prstGeom prst="roundRect">
            <a:avLst>
              <a:gd name="adj" fmla="val 71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8954039" y="512699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8813781" y="4596517"/>
            <a:ext cx="6604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airi.net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437" y="1185989"/>
            <a:ext cx="3179115" cy="317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acts">
  <p:cSld name="4_Contacts">
    <p:bg>
      <p:bgPr>
        <a:solidFill>
          <a:srgbClr val="E8ECEE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4" y="909000"/>
            <a:ext cx="2620800" cy="795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35"/>
          <p:cNvGrpSpPr/>
          <p:nvPr/>
        </p:nvGrpSpPr>
        <p:grpSpPr>
          <a:xfrm>
            <a:off x="8343545" y="1885211"/>
            <a:ext cx="3153130" cy="4244127"/>
            <a:chOff x="7271786" y="909000"/>
            <a:chExt cx="3744416" cy="5040000"/>
          </a:xfrm>
        </p:grpSpPr>
        <p:sp>
          <p:nvSpPr>
            <p:cNvPr id="249" name="Google Shape;249;p35"/>
            <p:cNvSpPr/>
            <p:nvPr/>
          </p:nvSpPr>
          <p:spPr>
            <a:xfrm>
              <a:off x="7271786" y="909000"/>
              <a:ext cx="3744416" cy="5040000"/>
            </a:xfrm>
            <a:prstGeom prst="roundRect">
              <a:avLst>
                <a:gd name="adj" fmla="val 71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250" name="Google Shape;250;p35"/>
            <p:cNvGrpSpPr/>
            <p:nvPr/>
          </p:nvGrpSpPr>
          <p:grpSpPr>
            <a:xfrm>
              <a:off x="7586062" y="1127008"/>
              <a:ext cx="3230555" cy="4482570"/>
              <a:chOff x="7586062" y="1127008"/>
              <a:chExt cx="3230555" cy="4482570"/>
            </a:xfrm>
          </p:grpSpPr>
          <p:pic>
            <p:nvPicPr>
              <p:cNvPr id="251" name="Google Shape;251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586062" y="1127008"/>
                <a:ext cx="3230555" cy="32305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2" name="Google Shape;252;p35"/>
              <p:cNvSpPr txBox="1"/>
              <p:nvPr/>
            </p:nvSpPr>
            <p:spPr>
              <a:xfrm>
                <a:off x="8686341" y="4596519"/>
                <a:ext cx="9153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Telegram</a:t>
                </a:r>
                <a:endParaRPr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53" name="Google Shape;253;p35"/>
              <p:cNvSpPr txBox="1"/>
              <p:nvPr/>
            </p:nvSpPr>
            <p:spPr>
              <a:xfrm>
                <a:off x="8145562" y="5024790"/>
                <a:ext cx="1996881" cy="584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Канал </a:t>
                </a:r>
                <a:b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</a:b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Ивана Оселедца</a:t>
                </a:r>
                <a:endParaRPr/>
              </a:p>
            </p:txBody>
          </p:sp>
        </p:grpSp>
      </p:grpSp>
      <p:grpSp>
        <p:nvGrpSpPr>
          <p:cNvPr id="254" name="Google Shape;254;p35"/>
          <p:cNvGrpSpPr/>
          <p:nvPr/>
        </p:nvGrpSpPr>
        <p:grpSpPr>
          <a:xfrm>
            <a:off x="4930151" y="1885211"/>
            <a:ext cx="3153130" cy="4244127"/>
            <a:chOff x="4930151" y="1885210"/>
            <a:chExt cx="3153130" cy="4244127"/>
          </a:xfrm>
        </p:grpSpPr>
        <p:grpSp>
          <p:nvGrpSpPr>
            <p:cNvPr id="255" name="Google Shape;255;p35"/>
            <p:cNvGrpSpPr/>
            <p:nvPr/>
          </p:nvGrpSpPr>
          <p:grpSpPr>
            <a:xfrm>
              <a:off x="4930151" y="1885210"/>
              <a:ext cx="3153130" cy="4244127"/>
              <a:chOff x="7271786" y="909000"/>
              <a:chExt cx="3744416" cy="5040000"/>
            </a:xfrm>
          </p:grpSpPr>
          <p:sp>
            <p:nvSpPr>
              <p:cNvPr id="256" name="Google Shape;256;p35"/>
              <p:cNvSpPr/>
              <p:nvPr/>
            </p:nvSpPr>
            <p:spPr>
              <a:xfrm>
                <a:off x="7271786" y="909000"/>
                <a:ext cx="3744416" cy="5040000"/>
              </a:xfrm>
              <a:prstGeom prst="roundRect">
                <a:avLst>
                  <a:gd name="adj" fmla="val 717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257" name="Google Shape;257;p35"/>
              <p:cNvGrpSpPr/>
              <p:nvPr/>
            </p:nvGrpSpPr>
            <p:grpSpPr>
              <a:xfrm>
                <a:off x="7649994" y="1268760"/>
                <a:ext cx="2988000" cy="3573980"/>
                <a:chOff x="7649994" y="1268760"/>
                <a:chExt cx="2988000" cy="3573980"/>
              </a:xfrm>
            </p:grpSpPr>
            <p:pic>
              <p:nvPicPr>
                <p:cNvPr id="258" name="Google Shape;258;p3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7663" t="7663" r="7663" b="7663"/>
                <a:stretch/>
              </p:blipFill>
              <p:spPr>
                <a:xfrm>
                  <a:off x="7649994" y="1268760"/>
                  <a:ext cx="2988000" cy="298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9" name="Google Shape;259;p35"/>
                <p:cNvSpPr txBox="1"/>
                <p:nvPr/>
              </p:nvSpPr>
              <p:spPr>
                <a:xfrm>
                  <a:off x="8686341" y="4596519"/>
                  <a:ext cx="915314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600">
                      <a:solidFill>
                        <a:schemeClr val="dk1"/>
                      </a:solidFill>
                      <a:latin typeface="Inter"/>
                      <a:ea typeface="Inter"/>
                      <a:cs typeface="Inter"/>
                      <a:sym typeface="Inter"/>
                    </a:rPr>
                    <a:t>Telegram</a:t>
                  </a:r>
                  <a:endParaRPr sz="16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</p:grpSp>
        <p:sp>
          <p:nvSpPr>
            <p:cNvPr id="260" name="Google Shape;260;p35"/>
            <p:cNvSpPr txBox="1"/>
            <p:nvPr/>
          </p:nvSpPr>
          <p:spPr>
            <a:xfrm>
              <a:off x="6316761" y="5487035"/>
              <a:ext cx="379911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AIRI</a:t>
              </a:r>
              <a:endPara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acts">
  <p:cSld name="7_Contacts">
    <p:bg>
      <p:bgPr>
        <a:solidFill>
          <a:schemeClr val="accen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3" y="909000"/>
            <a:ext cx="2620809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64" name="Google Shape;264;p36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grpSp>
        <p:nvGrpSpPr>
          <p:cNvPr id="265" name="Google Shape;265;p36"/>
          <p:cNvGrpSpPr/>
          <p:nvPr/>
        </p:nvGrpSpPr>
        <p:grpSpPr>
          <a:xfrm>
            <a:off x="4930151" y="1885210"/>
            <a:ext cx="3153130" cy="4244127"/>
            <a:chOff x="7271786" y="909000"/>
            <a:chExt cx="3744416" cy="5040000"/>
          </a:xfrm>
        </p:grpSpPr>
        <p:sp>
          <p:nvSpPr>
            <p:cNvPr id="266" name="Google Shape;266;p36"/>
            <p:cNvSpPr/>
            <p:nvPr/>
          </p:nvSpPr>
          <p:spPr>
            <a:xfrm>
              <a:off x="7271786" y="909000"/>
              <a:ext cx="3744416" cy="5040000"/>
            </a:xfrm>
            <a:prstGeom prst="roundRect">
              <a:avLst>
                <a:gd name="adj" fmla="val 71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267" name="Google Shape;267;p36"/>
            <p:cNvGrpSpPr/>
            <p:nvPr/>
          </p:nvGrpSpPr>
          <p:grpSpPr>
            <a:xfrm>
              <a:off x="7649994" y="1268760"/>
              <a:ext cx="2988000" cy="3573980"/>
              <a:chOff x="7649994" y="1268760"/>
              <a:chExt cx="2988000" cy="3573980"/>
            </a:xfrm>
          </p:grpSpPr>
          <p:pic>
            <p:nvPicPr>
              <p:cNvPr id="268" name="Google Shape;268;p36"/>
              <p:cNvPicPr preferRelativeResize="0"/>
              <p:nvPr/>
            </p:nvPicPr>
            <p:blipFill rotWithShape="1">
              <a:blip r:embed="rId3">
                <a:alphaModFix/>
              </a:blip>
              <a:srcRect l="7663" t="7663" r="7663" b="7663"/>
              <a:stretch/>
            </p:blipFill>
            <p:spPr>
              <a:xfrm>
                <a:off x="7649994" y="1268760"/>
                <a:ext cx="2988000" cy="29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9" name="Google Shape;269;p36"/>
              <p:cNvSpPr txBox="1"/>
              <p:nvPr/>
            </p:nvSpPr>
            <p:spPr>
              <a:xfrm>
                <a:off x="8686341" y="4596519"/>
                <a:ext cx="9153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Telegram</a:t>
                </a:r>
                <a:endParaRPr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grpSp>
        <p:nvGrpSpPr>
          <p:cNvPr id="270" name="Google Shape;270;p36"/>
          <p:cNvGrpSpPr/>
          <p:nvPr/>
        </p:nvGrpSpPr>
        <p:grpSpPr>
          <a:xfrm>
            <a:off x="8343545" y="1885211"/>
            <a:ext cx="3153130" cy="4244127"/>
            <a:chOff x="7271786" y="909000"/>
            <a:chExt cx="3744416" cy="5040000"/>
          </a:xfrm>
        </p:grpSpPr>
        <p:sp>
          <p:nvSpPr>
            <p:cNvPr id="271" name="Google Shape;271;p36"/>
            <p:cNvSpPr/>
            <p:nvPr/>
          </p:nvSpPr>
          <p:spPr>
            <a:xfrm>
              <a:off x="7271786" y="909000"/>
              <a:ext cx="3744416" cy="5040000"/>
            </a:xfrm>
            <a:prstGeom prst="roundRect">
              <a:avLst>
                <a:gd name="adj" fmla="val 71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272" name="Google Shape;272;p36"/>
            <p:cNvGrpSpPr/>
            <p:nvPr/>
          </p:nvGrpSpPr>
          <p:grpSpPr>
            <a:xfrm>
              <a:off x="7586062" y="1127008"/>
              <a:ext cx="3230555" cy="4482570"/>
              <a:chOff x="7586062" y="1127008"/>
              <a:chExt cx="3230555" cy="4482570"/>
            </a:xfrm>
          </p:grpSpPr>
          <p:pic>
            <p:nvPicPr>
              <p:cNvPr id="273" name="Google Shape;273;p3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86062" y="1127008"/>
                <a:ext cx="3230555" cy="32305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4" name="Google Shape;274;p36"/>
              <p:cNvSpPr txBox="1"/>
              <p:nvPr/>
            </p:nvSpPr>
            <p:spPr>
              <a:xfrm>
                <a:off x="8686341" y="4596519"/>
                <a:ext cx="9153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Telegram</a:t>
                </a:r>
                <a:endParaRPr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75" name="Google Shape;275;p36"/>
              <p:cNvSpPr txBox="1"/>
              <p:nvPr/>
            </p:nvSpPr>
            <p:spPr>
              <a:xfrm>
                <a:off x="8145562" y="5024790"/>
                <a:ext cx="1996881" cy="584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Канал </a:t>
                </a:r>
                <a:b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</a:b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Ивана Оселедца</a:t>
                </a:r>
                <a:endParaRPr/>
              </a:p>
            </p:txBody>
          </p:sp>
        </p:grpSp>
      </p:grpSp>
      <p:sp>
        <p:nvSpPr>
          <p:cNvPr id="276" name="Google Shape;276;p36"/>
          <p:cNvSpPr txBox="1"/>
          <p:nvPr/>
        </p:nvSpPr>
        <p:spPr>
          <a:xfrm>
            <a:off x="6316761" y="548703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acts">
  <p:cSld name="5_Contacts">
    <p:bg>
      <p:bgPr>
        <a:solidFill>
          <a:srgbClr val="151A26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3" y="909000"/>
            <a:ext cx="2620809" cy="7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grpSp>
        <p:nvGrpSpPr>
          <p:cNvPr id="281" name="Google Shape;281;p37"/>
          <p:cNvGrpSpPr/>
          <p:nvPr/>
        </p:nvGrpSpPr>
        <p:grpSpPr>
          <a:xfrm>
            <a:off x="4930151" y="1885210"/>
            <a:ext cx="3153130" cy="4244127"/>
            <a:chOff x="7271786" y="909000"/>
            <a:chExt cx="3744416" cy="5040000"/>
          </a:xfrm>
        </p:grpSpPr>
        <p:sp>
          <p:nvSpPr>
            <p:cNvPr id="282" name="Google Shape;282;p37"/>
            <p:cNvSpPr/>
            <p:nvPr/>
          </p:nvSpPr>
          <p:spPr>
            <a:xfrm>
              <a:off x="7271786" y="909000"/>
              <a:ext cx="3744416" cy="5040000"/>
            </a:xfrm>
            <a:prstGeom prst="roundRect">
              <a:avLst>
                <a:gd name="adj" fmla="val 71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283" name="Google Shape;283;p37"/>
            <p:cNvGrpSpPr/>
            <p:nvPr/>
          </p:nvGrpSpPr>
          <p:grpSpPr>
            <a:xfrm>
              <a:off x="7649994" y="1268760"/>
              <a:ext cx="2988000" cy="4209884"/>
              <a:chOff x="7649994" y="1268760"/>
              <a:chExt cx="2988000" cy="4209884"/>
            </a:xfrm>
          </p:grpSpPr>
          <p:pic>
            <p:nvPicPr>
              <p:cNvPr id="284" name="Google Shape;284;p37"/>
              <p:cNvPicPr preferRelativeResize="0"/>
              <p:nvPr/>
            </p:nvPicPr>
            <p:blipFill rotWithShape="1">
              <a:blip r:embed="rId3">
                <a:alphaModFix/>
              </a:blip>
              <a:srcRect l="7663" t="7663" r="7663" b="7663"/>
              <a:stretch/>
            </p:blipFill>
            <p:spPr>
              <a:xfrm>
                <a:off x="7649994" y="1268760"/>
                <a:ext cx="2988000" cy="29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5" name="Google Shape;285;p37"/>
              <p:cNvSpPr txBox="1"/>
              <p:nvPr/>
            </p:nvSpPr>
            <p:spPr>
              <a:xfrm>
                <a:off x="8686341" y="4596519"/>
                <a:ext cx="9153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Telegram</a:t>
                </a:r>
                <a:endParaRPr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86" name="Google Shape;286;p37"/>
              <p:cNvSpPr txBox="1"/>
              <p:nvPr/>
            </p:nvSpPr>
            <p:spPr>
              <a:xfrm>
                <a:off x="8918417" y="5186251"/>
                <a:ext cx="451153" cy="2923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AIRI</a:t>
                </a:r>
                <a:endParaRPr sz="1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grpSp>
        <p:nvGrpSpPr>
          <p:cNvPr id="287" name="Google Shape;287;p37"/>
          <p:cNvGrpSpPr/>
          <p:nvPr/>
        </p:nvGrpSpPr>
        <p:grpSpPr>
          <a:xfrm>
            <a:off x="8343545" y="1885211"/>
            <a:ext cx="3153130" cy="4244127"/>
            <a:chOff x="7271786" y="909000"/>
            <a:chExt cx="3744416" cy="5040000"/>
          </a:xfrm>
        </p:grpSpPr>
        <p:sp>
          <p:nvSpPr>
            <p:cNvPr id="288" name="Google Shape;288;p37"/>
            <p:cNvSpPr/>
            <p:nvPr/>
          </p:nvSpPr>
          <p:spPr>
            <a:xfrm>
              <a:off x="7271786" y="909000"/>
              <a:ext cx="3744416" cy="5040000"/>
            </a:xfrm>
            <a:prstGeom prst="roundRect">
              <a:avLst>
                <a:gd name="adj" fmla="val 71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289" name="Google Shape;289;p37"/>
            <p:cNvGrpSpPr/>
            <p:nvPr/>
          </p:nvGrpSpPr>
          <p:grpSpPr>
            <a:xfrm>
              <a:off x="7586062" y="1127008"/>
              <a:ext cx="3230555" cy="4482570"/>
              <a:chOff x="7586062" y="1127008"/>
              <a:chExt cx="3230555" cy="4482570"/>
            </a:xfrm>
          </p:grpSpPr>
          <p:pic>
            <p:nvPicPr>
              <p:cNvPr id="290" name="Google Shape;290;p3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86062" y="1127008"/>
                <a:ext cx="3230555" cy="32305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1" name="Google Shape;291;p37"/>
              <p:cNvSpPr txBox="1"/>
              <p:nvPr/>
            </p:nvSpPr>
            <p:spPr>
              <a:xfrm>
                <a:off x="8686341" y="4596519"/>
                <a:ext cx="9153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Telegram</a:t>
                </a:r>
                <a:endParaRPr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92" name="Google Shape;292;p37"/>
              <p:cNvSpPr txBox="1"/>
              <p:nvPr/>
            </p:nvSpPr>
            <p:spPr>
              <a:xfrm>
                <a:off x="8145562" y="5024790"/>
                <a:ext cx="1996881" cy="584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Канал </a:t>
                </a:r>
                <a:b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</a:b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Ивана Оселедца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acts">
  <p:cSld name="6_Contacts">
    <p:bg>
      <p:bgPr>
        <a:solidFill>
          <a:srgbClr val="F6EDE6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/>
        </p:nvSpPr>
        <p:spPr>
          <a:xfrm>
            <a:off x="3575720" y="-737435"/>
            <a:ext cx="446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Завершающий слайд с ссылками на сайт и соцсети. Используй 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выступлений на конференциях и других внешних мероприятиях, чтобы дать слушателям возможность узнать больше об Институте.</a:t>
            </a:r>
            <a:endParaRPr/>
          </a:p>
        </p:txBody>
      </p:sp>
      <p:sp>
        <p:nvSpPr>
          <p:cNvPr id="295" name="Google Shape;295;p38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pic>
        <p:nvPicPr>
          <p:cNvPr id="296" name="Google Shape;29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424" y="909000"/>
            <a:ext cx="2620800" cy="795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38"/>
          <p:cNvGrpSpPr/>
          <p:nvPr/>
        </p:nvGrpSpPr>
        <p:grpSpPr>
          <a:xfrm>
            <a:off x="4930151" y="1885210"/>
            <a:ext cx="3153130" cy="4244127"/>
            <a:chOff x="7271786" y="909000"/>
            <a:chExt cx="3744416" cy="5040000"/>
          </a:xfrm>
        </p:grpSpPr>
        <p:sp>
          <p:nvSpPr>
            <p:cNvPr id="298" name="Google Shape;298;p38"/>
            <p:cNvSpPr/>
            <p:nvPr/>
          </p:nvSpPr>
          <p:spPr>
            <a:xfrm>
              <a:off x="7271786" y="909000"/>
              <a:ext cx="3744416" cy="5040000"/>
            </a:xfrm>
            <a:prstGeom prst="roundRect">
              <a:avLst>
                <a:gd name="adj" fmla="val 71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299" name="Google Shape;299;p38"/>
            <p:cNvGrpSpPr/>
            <p:nvPr/>
          </p:nvGrpSpPr>
          <p:grpSpPr>
            <a:xfrm>
              <a:off x="7649994" y="1268760"/>
              <a:ext cx="2988000" cy="3573980"/>
              <a:chOff x="7649994" y="1268760"/>
              <a:chExt cx="2988000" cy="3573980"/>
            </a:xfrm>
          </p:grpSpPr>
          <p:pic>
            <p:nvPicPr>
              <p:cNvPr id="300" name="Google Shape;300;p38"/>
              <p:cNvPicPr preferRelativeResize="0"/>
              <p:nvPr/>
            </p:nvPicPr>
            <p:blipFill rotWithShape="1">
              <a:blip r:embed="rId3">
                <a:alphaModFix/>
              </a:blip>
              <a:srcRect l="7663" t="7663" r="7663" b="7663"/>
              <a:stretch/>
            </p:blipFill>
            <p:spPr>
              <a:xfrm>
                <a:off x="7649994" y="1268760"/>
                <a:ext cx="2988000" cy="29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1" name="Google Shape;301;p38"/>
              <p:cNvSpPr txBox="1"/>
              <p:nvPr/>
            </p:nvSpPr>
            <p:spPr>
              <a:xfrm>
                <a:off x="8686341" y="4596519"/>
                <a:ext cx="9153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Telegram</a:t>
                </a:r>
                <a:endParaRPr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grpSp>
        <p:nvGrpSpPr>
          <p:cNvPr id="302" name="Google Shape;302;p38"/>
          <p:cNvGrpSpPr/>
          <p:nvPr/>
        </p:nvGrpSpPr>
        <p:grpSpPr>
          <a:xfrm>
            <a:off x="8343545" y="1885211"/>
            <a:ext cx="3153130" cy="4244127"/>
            <a:chOff x="7271786" y="909000"/>
            <a:chExt cx="3744416" cy="5040000"/>
          </a:xfrm>
        </p:grpSpPr>
        <p:sp>
          <p:nvSpPr>
            <p:cNvPr id="303" name="Google Shape;303;p38"/>
            <p:cNvSpPr/>
            <p:nvPr/>
          </p:nvSpPr>
          <p:spPr>
            <a:xfrm>
              <a:off x="7271786" y="909000"/>
              <a:ext cx="3744416" cy="5040000"/>
            </a:xfrm>
            <a:prstGeom prst="roundRect">
              <a:avLst>
                <a:gd name="adj" fmla="val 71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304" name="Google Shape;304;p38"/>
            <p:cNvGrpSpPr/>
            <p:nvPr/>
          </p:nvGrpSpPr>
          <p:grpSpPr>
            <a:xfrm>
              <a:off x="7586062" y="1127008"/>
              <a:ext cx="3230555" cy="4482570"/>
              <a:chOff x="7586062" y="1127008"/>
              <a:chExt cx="3230555" cy="4482570"/>
            </a:xfrm>
          </p:grpSpPr>
          <p:pic>
            <p:nvPicPr>
              <p:cNvPr id="305" name="Google Shape;305;p3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86062" y="1127008"/>
                <a:ext cx="3230555" cy="32305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6" name="Google Shape;306;p38"/>
              <p:cNvSpPr txBox="1"/>
              <p:nvPr/>
            </p:nvSpPr>
            <p:spPr>
              <a:xfrm>
                <a:off x="8686341" y="4596519"/>
                <a:ext cx="9153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Telegram</a:t>
                </a:r>
                <a:endParaRPr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307" name="Google Shape;307;p38"/>
              <p:cNvSpPr txBox="1"/>
              <p:nvPr/>
            </p:nvSpPr>
            <p:spPr>
              <a:xfrm>
                <a:off x="8145562" y="5024790"/>
                <a:ext cx="1996881" cy="584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Канал </a:t>
                </a:r>
                <a:b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</a:br>
                <a:r>
                  <a:rPr lang="ru-RU" sz="1600">
                    <a:solidFill>
                      <a:schemeClr val="dk2"/>
                    </a:solidFill>
                    <a:latin typeface="Inter"/>
                    <a:ea typeface="Inter"/>
                    <a:cs typeface="Inter"/>
                    <a:sym typeface="Inter"/>
                  </a:rPr>
                  <a:t>Ивана Оселедца</a:t>
                </a:r>
                <a:endParaRPr/>
              </a:p>
            </p:txBody>
          </p:sp>
        </p:grpSp>
      </p:grpSp>
      <p:sp>
        <p:nvSpPr>
          <p:cNvPr id="308" name="Google Shape;308;p38"/>
          <p:cNvSpPr txBox="1"/>
          <p:nvPr/>
        </p:nvSpPr>
        <p:spPr>
          <a:xfrm>
            <a:off x="6316761" y="5487035"/>
            <a:ext cx="379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AIRI</a:t>
            </a:r>
            <a:endParaRPr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35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body" idx="1"/>
          </p:nvPr>
        </p:nvSpPr>
        <p:spPr>
          <a:xfrm>
            <a:off x="695324" y="1809338"/>
            <a:ext cx="324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body" idx="2"/>
          </p:nvPr>
        </p:nvSpPr>
        <p:spPr>
          <a:xfrm>
            <a:off x="4475999" y="1809338"/>
            <a:ext cx="324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body" idx="3"/>
          </p:nvPr>
        </p:nvSpPr>
        <p:spPr>
          <a:xfrm>
            <a:off x="8256675" y="1809338"/>
            <a:ext cx="324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9"/>
          <p:cNvSpPr txBox="1"/>
          <p:nvPr/>
        </p:nvSpPr>
        <p:spPr>
          <a:xfrm>
            <a:off x="9480376" y="6492744"/>
            <a:ext cx="60045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15" name="Google Shape;31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9420" y="6434970"/>
            <a:ext cx="887255" cy="26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profile">
  <p:cSld name="Project profil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/>
          <p:nvPr/>
        </p:nvSpPr>
        <p:spPr>
          <a:xfrm rot="10800000" flipH="1">
            <a:off x="0" y="4500000"/>
            <a:ext cx="12190506" cy="23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8" name="Google Shape;318;p40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698455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0"/>
          <p:cNvSpPr txBox="1"/>
          <p:nvPr/>
        </p:nvSpPr>
        <p:spPr>
          <a:xfrm>
            <a:off x="695325" y="1814470"/>
            <a:ext cx="10291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</a:pPr>
            <a:r>
              <a:rPr lang="ru-RU" sz="1400" u="none" strike="noStrike" cap="none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ПРОБЛЕМА</a:t>
            </a:r>
            <a:endParaRPr/>
          </a:p>
        </p:txBody>
      </p:sp>
      <p:sp>
        <p:nvSpPr>
          <p:cNvPr id="320" name="Google Shape;320;p40"/>
          <p:cNvSpPr txBox="1"/>
          <p:nvPr/>
        </p:nvSpPr>
        <p:spPr>
          <a:xfrm>
            <a:off x="4444916" y="1814470"/>
            <a:ext cx="23852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</a:pPr>
            <a:r>
              <a:rPr lang="ru-RU" sz="1400" u="none" strike="noStrike" cap="none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ОЖИДАЕМЫЙ РЕЗУЛЬТАТ</a:t>
            </a:r>
            <a:endParaRPr/>
          </a:p>
        </p:txBody>
      </p:sp>
      <p:sp>
        <p:nvSpPr>
          <p:cNvPr id="321" name="Google Shape;321;p40"/>
          <p:cNvSpPr txBox="1"/>
          <p:nvPr/>
        </p:nvSpPr>
        <p:spPr>
          <a:xfrm>
            <a:off x="695325" y="4840427"/>
            <a:ext cx="31098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</a:pPr>
            <a:r>
              <a:rPr lang="ru-RU"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ТАЙМЛАЙН НА БЛИЖАЙШИЙ ГОД</a:t>
            </a:r>
            <a:endParaRPr sz="1400" u="none" strike="noStrike" cap="none">
              <a:solidFill>
                <a:schemeClr val="accen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9825879" y="672494"/>
            <a:ext cx="1670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Inter"/>
              <a:buNone/>
            </a:pPr>
            <a:r>
              <a:rPr lang="ru-RU" sz="120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Руководитель проекта</a:t>
            </a:r>
            <a:endParaRPr sz="1200" b="0" i="0" u="none" strike="noStrike" cap="none">
              <a:solidFill>
                <a:srgbClr val="11111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23" name="Google Shape;323;p40"/>
          <p:cNvCxnSpPr/>
          <p:nvPr/>
        </p:nvCxnSpPr>
        <p:spPr>
          <a:xfrm>
            <a:off x="0" y="4500000"/>
            <a:ext cx="12190506" cy="0"/>
          </a:xfrm>
          <a:prstGeom prst="straightConnector1">
            <a:avLst/>
          </a:prstGeom>
          <a:noFill/>
          <a:ln w="12700" cap="flat" cmpd="sng">
            <a:solidFill>
              <a:srgbClr val="637B8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40"/>
          <p:cNvCxnSpPr/>
          <p:nvPr/>
        </p:nvCxnSpPr>
        <p:spPr>
          <a:xfrm>
            <a:off x="8126106" y="0"/>
            <a:ext cx="0" cy="4500000"/>
          </a:xfrm>
          <a:prstGeom prst="straightConnector1">
            <a:avLst/>
          </a:prstGeom>
          <a:noFill/>
          <a:ln w="12700" cap="flat" cmpd="sng">
            <a:solidFill>
              <a:srgbClr val="637B8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40"/>
          <p:cNvSpPr txBox="1"/>
          <p:nvPr/>
        </p:nvSpPr>
        <p:spPr>
          <a:xfrm>
            <a:off x="10202389" y="1801119"/>
            <a:ext cx="108042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Длительность</a:t>
            </a:r>
            <a:endParaRPr/>
          </a:p>
        </p:txBody>
      </p:sp>
      <p:sp>
        <p:nvSpPr>
          <p:cNvPr id="326" name="Google Shape;326;p40"/>
          <p:cNvSpPr txBox="1"/>
          <p:nvPr/>
        </p:nvSpPr>
        <p:spPr>
          <a:xfrm>
            <a:off x="8572333" y="1801119"/>
            <a:ext cx="111729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Старт проекта</a:t>
            </a:r>
            <a:endParaRPr/>
          </a:p>
        </p:txBody>
      </p:sp>
      <p:cxnSp>
        <p:nvCxnSpPr>
          <p:cNvPr id="327" name="Google Shape;327;p40"/>
          <p:cNvCxnSpPr/>
          <p:nvPr/>
        </p:nvCxnSpPr>
        <p:spPr>
          <a:xfrm>
            <a:off x="695321" y="5297910"/>
            <a:ext cx="10801354" cy="0"/>
          </a:xfrm>
          <a:prstGeom prst="straightConnector1">
            <a:avLst/>
          </a:prstGeom>
          <a:noFill/>
          <a:ln w="25400" cap="flat" cmpd="sng">
            <a:solidFill>
              <a:srgbClr val="666D77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8" name="Google Shape;328;p40"/>
          <p:cNvSpPr/>
          <p:nvPr/>
        </p:nvSpPr>
        <p:spPr>
          <a:xfrm>
            <a:off x="9330649" y="5226287"/>
            <a:ext cx="143247" cy="14324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66D7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9" name="Google Shape;329;p40"/>
          <p:cNvSpPr/>
          <p:nvPr/>
        </p:nvSpPr>
        <p:spPr>
          <a:xfrm>
            <a:off x="6570197" y="5226287"/>
            <a:ext cx="143247" cy="14324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66D7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3809746" y="5226287"/>
            <a:ext cx="143247" cy="14324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66D7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1" name="Google Shape;331;p40"/>
          <p:cNvSpPr/>
          <p:nvPr/>
        </p:nvSpPr>
        <p:spPr>
          <a:xfrm>
            <a:off x="1049295" y="5226287"/>
            <a:ext cx="143247" cy="14324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66D7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2" name="Google Shape;332;p40"/>
          <p:cNvSpPr txBox="1"/>
          <p:nvPr/>
        </p:nvSpPr>
        <p:spPr>
          <a:xfrm>
            <a:off x="695325" y="3119002"/>
            <a:ext cx="19781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</a:pPr>
            <a:r>
              <a:rPr lang="ru-RU" sz="1400" u="none" strike="noStrike" cap="none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ПОДХОД К РЕШЕНИЮ</a:t>
            </a:r>
            <a:endParaRPr/>
          </a:p>
        </p:txBody>
      </p:sp>
      <p:sp>
        <p:nvSpPr>
          <p:cNvPr id="333" name="Google Shape;333;p40"/>
          <p:cNvSpPr>
            <a:spLocks noGrp="1"/>
          </p:cNvSpPr>
          <p:nvPr>
            <p:ph type="pic" idx="2"/>
          </p:nvPr>
        </p:nvSpPr>
        <p:spPr>
          <a:xfrm>
            <a:off x="8572332" y="469523"/>
            <a:ext cx="1080000" cy="10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4" name="Google Shape;334;p40"/>
          <p:cNvSpPr txBox="1">
            <a:spLocks noGrp="1"/>
          </p:cNvSpPr>
          <p:nvPr>
            <p:ph type="body" idx="1"/>
          </p:nvPr>
        </p:nvSpPr>
        <p:spPr>
          <a:xfrm>
            <a:off x="695325" y="295175"/>
            <a:ext cx="213199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body" idx="3"/>
          </p:nvPr>
        </p:nvSpPr>
        <p:spPr>
          <a:xfrm>
            <a:off x="695324" y="2131467"/>
            <a:ext cx="3240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11111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40"/>
          <p:cNvSpPr txBox="1">
            <a:spLocks noGrp="1"/>
          </p:cNvSpPr>
          <p:nvPr>
            <p:ph type="body" idx="4"/>
          </p:nvPr>
        </p:nvSpPr>
        <p:spPr>
          <a:xfrm>
            <a:off x="695324" y="3435999"/>
            <a:ext cx="3240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40"/>
          <p:cNvSpPr txBox="1">
            <a:spLocks noGrp="1"/>
          </p:cNvSpPr>
          <p:nvPr>
            <p:ph type="body" idx="5"/>
          </p:nvPr>
        </p:nvSpPr>
        <p:spPr>
          <a:xfrm>
            <a:off x="4444916" y="2131467"/>
            <a:ext cx="3240000" cy="204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40"/>
          <p:cNvSpPr txBox="1">
            <a:spLocks noGrp="1"/>
          </p:cNvSpPr>
          <p:nvPr>
            <p:ph type="body" idx="6"/>
          </p:nvPr>
        </p:nvSpPr>
        <p:spPr>
          <a:xfrm>
            <a:off x="695323" y="5795972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0"/>
          <p:cNvSpPr txBox="1">
            <a:spLocks noGrp="1"/>
          </p:cNvSpPr>
          <p:nvPr>
            <p:ph type="body" idx="7"/>
          </p:nvPr>
        </p:nvSpPr>
        <p:spPr>
          <a:xfrm>
            <a:off x="3455774" y="5795972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8"/>
          </p:nvPr>
        </p:nvSpPr>
        <p:spPr>
          <a:xfrm>
            <a:off x="6216225" y="5795972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body" idx="9"/>
          </p:nvPr>
        </p:nvSpPr>
        <p:spPr>
          <a:xfrm>
            <a:off x="8976675" y="5795972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body" idx="13"/>
          </p:nvPr>
        </p:nvSpPr>
        <p:spPr>
          <a:xfrm>
            <a:off x="8572332" y="3172597"/>
            <a:ext cx="1484105" cy="10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11111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body" idx="14"/>
          </p:nvPr>
        </p:nvSpPr>
        <p:spPr>
          <a:xfrm>
            <a:off x="10202388" y="2040964"/>
            <a:ext cx="12942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Inter Medium"/>
              <a:buNone/>
              <a:defRPr sz="1800" b="0" i="0" u="none" strike="noStrike" cap="non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body" idx="15"/>
          </p:nvPr>
        </p:nvSpPr>
        <p:spPr>
          <a:xfrm>
            <a:off x="9825879" y="1121450"/>
            <a:ext cx="16707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Inter Medium"/>
              <a:buNone/>
              <a:defRPr sz="1800" b="0" i="0" u="none" strike="noStrike" cap="non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40"/>
          <p:cNvSpPr txBox="1">
            <a:spLocks noGrp="1"/>
          </p:cNvSpPr>
          <p:nvPr>
            <p:ph type="body" idx="16"/>
          </p:nvPr>
        </p:nvSpPr>
        <p:spPr>
          <a:xfrm>
            <a:off x="8572332" y="2040964"/>
            <a:ext cx="14841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Inter Medium"/>
              <a:buNone/>
              <a:defRPr sz="1800" b="0" i="0" u="none" strike="noStrike" cap="non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body" idx="17"/>
          </p:nvPr>
        </p:nvSpPr>
        <p:spPr>
          <a:xfrm>
            <a:off x="8976675" y="5478975"/>
            <a:ext cx="9489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Inter SemiBold"/>
              <a:buNone/>
              <a:defRPr sz="1400" b="0" i="0" u="none" strike="noStrike" cap="non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body" idx="18"/>
          </p:nvPr>
        </p:nvSpPr>
        <p:spPr>
          <a:xfrm>
            <a:off x="6216225" y="5478975"/>
            <a:ext cx="9105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Inter SemiBold"/>
              <a:buNone/>
              <a:defRPr sz="1400" b="0" i="0" u="none" strike="noStrike" cap="non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0"/>
          <p:cNvSpPr txBox="1">
            <a:spLocks noGrp="1"/>
          </p:cNvSpPr>
          <p:nvPr>
            <p:ph type="body" idx="19"/>
          </p:nvPr>
        </p:nvSpPr>
        <p:spPr>
          <a:xfrm>
            <a:off x="3455774" y="5478975"/>
            <a:ext cx="8736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Inter SemiBold"/>
              <a:buNone/>
              <a:defRPr sz="1400" b="0" i="0" u="none" strike="noStrike" cap="non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body" idx="20"/>
          </p:nvPr>
        </p:nvSpPr>
        <p:spPr>
          <a:xfrm>
            <a:off x="695323" y="5478975"/>
            <a:ext cx="8768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Inter SemiBold"/>
              <a:buNone/>
              <a:defRPr sz="1400" b="0" i="0" u="none" strike="noStrike" cap="non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0"/>
          <p:cNvSpPr txBox="1"/>
          <p:nvPr/>
        </p:nvSpPr>
        <p:spPr>
          <a:xfrm>
            <a:off x="8572333" y="2584131"/>
            <a:ext cx="6652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Команда</a:t>
            </a:r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body" idx="21"/>
          </p:nvPr>
        </p:nvSpPr>
        <p:spPr>
          <a:xfrm>
            <a:off x="8572333" y="2823976"/>
            <a:ext cx="2269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Inter Medium"/>
              <a:buNone/>
              <a:defRPr sz="1800" b="0" i="0" u="none" strike="noStrike" cap="non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40"/>
          <p:cNvSpPr txBox="1"/>
          <p:nvPr/>
        </p:nvSpPr>
        <p:spPr>
          <a:xfrm>
            <a:off x="3575719" y="-737435"/>
            <a:ext cx="45503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Шаблон карточки проекта. Не меняй размер шрифта и расположение текстовых блоков. Такие слайды используются в отчетных презентациях, поэтому должны выглядеть единообразно.</a:t>
            </a:r>
            <a:endParaRPr/>
          </a:p>
        </p:txBody>
      </p:sp>
      <p:sp>
        <p:nvSpPr>
          <p:cNvPr id="353" name="Google Shape;353;p40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354" name="Google Shape;354;p40"/>
          <p:cNvSpPr txBox="1"/>
          <p:nvPr/>
        </p:nvSpPr>
        <p:spPr>
          <a:xfrm>
            <a:off x="9480376" y="6492744"/>
            <a:ext cx="60045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5" name="Google Shape;35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9420" y="6434970"/>
            <a:ext cx="887255" cy="26943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0"/>
          <p:cNvSpPr txBox="1"/>
          <p:nvPr/>
        </p:nvSpPr>
        <p:spPr>
          <a:xfrm rot="-5400000">
            <a:off x="11494126" y="6000623"/>
            <a:ext cx="113813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Confidential. AIRI. 2023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1_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704672" y="742305"/>
            <a:ext cx="107892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95323" y="1809339"/>
            <a:ext cx="504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Inter"/>
              <a:buNone/>
              <a:defRPr sz="1600"/>
            </a:lvl1pPr>
            <a:lvl2pPr marL="1219170" lvl="1" indent="-40639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Inter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Inter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Inter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Inter"/>
              <a:buChar char="•"/>
              <a:defRPr sz="1600"/>
            </a:lvl5pPr>
            <a:lvl6pPr marL="3657509" lvl="5" indent="-423323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9929765" y="6329810"/>
            <a:ext cx="151200" cy="32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00"/>
              <a:buFont typeface="Inter"/>
              <a:buNone/>
              <a:defRPr sz="1067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53940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5-6">
  <p:cSld name="List 5-6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381000" y="235099"/>
            <a:ext cx="11430000" cy="96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2324100" y="6343650"/>
            <a:ext cx="6572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381000" y="6356566"/>
            <a:ext cx="742950" cy="21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381000" y="2616302"/>
            <a:ext cx="3657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4267201" y="2616302"/>
            <a:ext cx="3657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3"/>
          </p:nvPr>
        </p:nvSpPr>
        <p:spPr>
          <a:xfrm>
            <a:off x="8153400" y="2616302"/>
            <a:ext cx="3657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4"/>
          </p:nvPr>
        </p:nvSpPr>
        <p:spPr>
          <a:xfrm>
            <a:off x="381000" y="4788002"/>
            <a:ext cx="3657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5"/>
          </p:nvPr>
        </p:nvSpPr>
        <p:spPr>
          <a:xfrm>
            <a:off x="4267200" y="4788002"/>
            <a:ext cx="365760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6"/>
          </p:nvPr>
        </p:nvSpPr>
        <p:spPr>
          <a:xfrm>
            <a:off x="8153400" y="4788002"/>
            <a:ext cx="3657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>
            <a:spLocks noGrp="1"/>
          </p:cNvSpPr>
          <p:nvPr>
            <p:ph type="pic" idx="7"/>
          </p:nvPr>
        </p:nvSpPr>
        <p:spPr>
          <a:xfrm>
            <a:off x="381000" y="1657350"/>
            <a:ext cx="742950" cy="744712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7"/>
          <p:cNvSpPr>
            <a:spLocks noGrp="1"/>
          </p:cNvSpPr>
          <p:nvPr>
            <p:ph type="pic" idx="8"/>
          </p:nvPr>
        </p:nvSpPr>
        <p:spPr>
          <a:xfrm>
            <a:off x="4267200" y="1657351"/>
            <a:ext cx="742950" cy="744712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7"/>
          <p:cNvSpPr>
            <a:spLocks noGrp="1"/>
          </p:cNvSpPr>
          <p:nvPr>
            <p:ph type="pic" idx="9"/>
          </p:nvPr>
        </p:nvSpPr>
        <p:spPr>
          <a:xfrm>
            <a:off x="8153400" y="1665255"/>
            <a:ext cx="742950" cy="744712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>
            <a:spLocks noGrp="1"/>
          </p:cNvSpPr>
          <p:nvPr>
            <p:ph type="pic" idx="13"/>
          </p:nvPr>
        </p:nvSpPr>
        <p:spPr>
          <a:xfrm>
            <a:off x="381000" y="3818214"/>
            <a:ext cx="742950" cy="744712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7"/>
          <p:cNvSpPr>
            <a:spLocks noGrp="1"/>
          </p:cNvSpPr>
          <p:nvPr>
            <p:ph type="pic" idx="14"/>
          </p:nvPr>
        </p:nvSpPr>
        <p:spPr>
          <a:xfrm>
            <a:off x="4267200" y="3818214"/>
            <a:ext cx="742950" cy="74471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"/>
          <p:cNvSpPr>
            <a:spLocks noGrp="1"/>
          </p:cNvSpPr>
          <p:nvPr>
            <p:ph type="pic" idx="15"/>
          </p:nvPr>
        </p:nvSpPr>
        <p:spPr>
          <a:xfrm>
            <a:off x="8153400" y="3826119"/>
            <a:ext cx="742950" cy="74471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66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123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9480376" y="6492744"/>
            <a:ext cx="60045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9420" y="6434970"/>
            <a:ext cx="887255" cy="26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1">
  <p:cSld name="Title slide_1"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95325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95325" y="5661248"/>
            <a:ext cx="54006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4"/>
            <a:ext cx="2016000" cy="61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/>
          <p:nvPr/>
        </p:nvSpPr>
        <p:spPr>
          <a:xfrm rot="-5400000">
            <a:off x="8815429" y="377452"/>
            <a:ext cx="3756725" cy="2998800"/>
          </a:xfrm>
          <a:custGeom>
            <a:avLst/>
            <a:gdLst/>
            <a:ahLst/>
            <a:cxnLst/>
            <a:rect l="l" t="t" r="r" b="b"/>
            <a:pathLst>
              <a:path w="3756725" h="2998800" extrusionOk="0">
                <a:moveTo>
                  <a:pt x="1878366" y="0"/>
                </a:moveTo>
                <a:cubicBezTo>
                  <a:pt x="1467701" y="0"/>
                  <a:pt x="1098404" y="250279"/>
                  <a:pt x="945865" y="631975"/>
                </a:cubicBezTo>
                <a:lnTo>
                  <a:pt x="0" y="2998800"/>
                </a:lnTo>
                <a:lnTo>
                  <a:pt x="736615" y="2998800"/>
                </a:lnTo>
                <a:lnTo>
                  <a:pt x="1552323" y="955715"/>
                </a:lnTo>
                <a:cubicBezTo>
                  <a:pt x="1669995" y="660990"/>
                  <a:pt x="2086738" y="660990"/>
                  <a:pt x="2204407" y="955715"/>
                </a:cubicBezTo>
                <a:lnTo>
                  <a:pt x="3020110" y="2998800"/>
                </a:lnTo>
                <a:lnTo>
                  <a:pt x="3756725" y="2998800"/>
                </a:lnTo>
                <a:lnTo>
                  <a:pt x="2810862" y="631975"/>
                </a:lnTo>
                <a:cubicBezTo>
                  <a:pt x="2658334" y="250279"/>
                  <a:pt x="2289032" y="0"/>
                  <a:pt x="1878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9408524" y="4074524"/>
            <a:ext cx="2569362" cy="29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071964" y="-1119978"/>
            <a:ext cx="757632" cy="29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0000">
            <a:off x="7620919" y="1462172"/>
            <a:ext cx="757632" cy="29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3575720" y="-739250"/>
            <a:ext cx="3096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Альтернативный вариант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титульного слайда</a:t>
            </a:r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40" name="Google Shape;40;p7"/>
          <p:cNvSpPr>
            <a:spLocks noGrp="1"/>
          </p:cNvSpPr>
          <p:nvPr>
            <p:ph type="pic" idx="3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4">
  <p:cSld name="Title slide_4">
    <p:bg>
      <p:bgPr>
        <a:solidFill>
          <a:srgbClr val="F5ECE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4"/>
            <a:ext cx="2016000" cy="6122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 rot="-5400000">
            <a:off x="8815429" y="377452"/>
            <a:ext cx="3756725" cy="2998800"/>
          </a:xfrm>
          <a:custGeom>
            <a:avLst/>
            <a:gdLst/>
            <a:ahLst/>
            <a:cxnLst/>
            <a:rect l="l" t="t" r="r" b="b"/>
            <a:pathLst>
              <a:path w="3756725" h="2998800" extrusionOk="0">
                <a:moveTo>
                  <a:pt x="1878366" y="0"/>
                </a:moveTo>
                <a:cubicBezTo>
                  <a:pt x="1467701" y="0"/>
                  <a:pt x="1098404" y="250279"/>
                  <a:pt x="945865" y="631975"/>
                </a:cubicBezTo>
                <a:lnTo>
                  <a:pt x="0" y="2998800"/>
                </a:lnTo>
                <a:lnTo>
                  <a:pt x="736615" y="2998800"/>
                </a:lnTo>
                <a:lnTo>
                  <a:pt x="1552323" y="955715"/>
                </a:lnTo>
                <a:cubicBezTo>
                  <a:pt x="1669995" y="660990"/>
                  <a:pt x="2086738" y="660990"/>
                  <a:pt x="2204407" y="955715"/>
                </a:cubicBezTo>
                <a:lnTo>
                  <a:pt x="3020110" y="2998800"/>
                </a:lnTo>
                <a:lnTo>
                  <a:pt x="3756725" y="2998800"/>
                </a:lnTo>
                <a:lnTo>
                  <a:pt x="2810862" y="631975"/>
                </a:lnTo>
                <a:cubicBezTo>
                  <a:pt x="2658334" y="250279"/>
                  <a:pt x="2289032" y="0"/>
                  <a:pt x="1878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9408524" y="4074524"/>
            <a:ext cx="2569362" cy="29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071964" y="-1119978"/>
            <a:ext cx="757632" cy="29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0000">
            <a:off x="7620919" y="1462172"/>
            <a:ext cx="757632" cy="29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/>
        </p:nvSpPr>
        <p:spPr>
          <a:xfrm>
            <a:off x="3575720" y="-739250"/>
            <a:ext cx="3096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Альтернативный вариант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титульного слайда</a:t>
            </a:r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49" name="Google Shape;49;p8"/>
          <p:cNvSpPr>
            <a:spLocks noGrp="1"/>
          </p:cNvSpPr>
          <p:nvPr>
            <p:ph type="pic" idx="2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95325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95325" y="5661248"/>
            <a:ext cx="54006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2">
  <p:cSld name="Title slide_2">
    <p:bg>
      <p:bgPr>
        <a:solidFill>
          <a:schemeClr val="accen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5"/>
            <a:ext cx="2016000" cy="6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/>
          <p:nvPr/>
        </p:nvSpPr>
        <p:spPr>
          <a:xfrm rot="-5400000">
            <a:off x="8815429" y="377452"/>
            <a:ext cx="3756725" cy="2998800"/>
          </a:xfrm>
          <a:custGeom>
            <a:avLst/>
            <a:gdLst/>
            <a:ahLst/>
            <a:cxnLst/>
            <a:rect l="l" t="t" r="r" b="b"/>
            <a:pathLst>
              <a:path w="3756725" h="2998800" extrusionOk="0">
                <a:moveTo>
                  <a:pt x="1878366" y="0"/>
                </a:moveTo>
                <a:cubicBezTo>
                  <a:pt x="1467701" y="0"/>
                  <a:pt x="1098404" y="250279"/>
                  <a:pt x="945865" y="631975"/>
                </a:cubicBezTo>
                <a:lnTo>
                  <a:pt x="0" y="2998800"/>
                </a:lnTo>
                <a:lnTo>
                  <a:pt x="736615" y="2998800"/>
                </a:lnTo>
                <a:lnTo>
                  <a:pt x="1552323" y="955715"/>
                </a:lnTo>
                <a:cubicBezTo>
                  <a:pt x="1669995" y="660990"/>
                  <a:pt x="2086738" y="660990"/>
                  <a:pt x="2204407" y="955715"/>
                </a:cubicBezTo>
                <a:lnTo>
                  <a:pt x="3020110" y="2998800"/>
                </a:lnTo>
                <a:lnTo>
                  <a:pt x="3756725" y="2998800"/>
                </a:lnTo>
                <a:lnTo>
                  <a:pt x="2810862" y="631975"/>
                </a:lnTo>
                <a:cubicBezTo>
                  <a:pt x="2658334" y="250279"/>
                  <a:pt x="2289032" y="0"/>
                  <a:pt x="1878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9408524" y="4074524"/>
            <a:ext cx="2569362" cy="29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071964" y="-1119978"/>
            <a:ext cx="757632" cy="29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0000">
            <a:off x="7620919" y="1462172"/>
            <a:ext cx="757632" cy="29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/>
        </p:nvSpPr>
        <p:spPr>
          <a:xfrm>
            <a:off x="3575720" y="-583547"/>
            <a:ext cx="3096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Альтернативный вариант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титульного слайда</a:t>
            </a:r>
            <a:endParaRPr/>
          </a:p>
        </p:txBody>
      </p:sp>
      <p:sp>
        <p:nvSpPr>
          <p:cNvPr id="60" name="Google Shape;60;p9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95325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3"/>
          </p:nvPr>
        </p:nvSpPr>
        <p:spPr>
          <a:xfrm>
            <a:off x="695325" y="5661248"/>
            <a:ext cx="54006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3">
  <p:cSld name="Title slide_3">
    <p:bg>
      <p:bgPr>
        <a:solidFill>
          <a:schemeClr val="accent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324" y="728665"/>
            <a:ext cx="2016000" cy="6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 rot="-5400000">
            <a:off x="8815429" y="377452"/>
            <a:ext cx="3756725" cy="2998800"/>
          </a:xfrm>
          <a:custGeom>
            <a:avLst/>
            <a:gdLst/>
            <a:ahLst/>
            <a:cxnLst/>
            <a:rect l="l" t="t" r="r" b="b"/>
            <a:pathLst>
              <a:path w="3756725" h="2998800" extrusionOk="0">
                <a:moveTo>
                  <a:pt x="1878366" y="0"/>
                </a:moveTo>
                <a:cubicBezTo>
                  <a:pt x="1467701" y="0"/>
                  <a:pt x="1098404" y="250279"/>
                  <a:pt x="945865" y="631975"/>
                </a:cubicBezTo>
                <a:lnTo>
                  <a:pt x="0" y="2998800"/>
                </a:lnTo>
                <a:lnTo>
                  <a:pt x="736615" y="2998800"/>
                </a:lnTo>
                <a:lnTo>
                  <a:pt x="1552323" y="955715"/>
                </a:lnTo>
                <a:cubicBezTo>
                  <a:pt x="1669995" y="660990"/>
                  <a:pt x="2086738" y="660990"/>
                  <a:pt x="2204407" y="955715"/>
                </a:cubicBezTo>
                <a:lnTo>
                  <a:pt x="3020110" y="2998800"/>
                </a:lnTo>
                <a:lnTo>
                  <a:pt x="3756725" y="2998800"/>
                </a:lnTo>
                <a:lnTo>
                  <a:pt x="2810862" y="631975"/>
                </a:lnTo>
                <a:cubicBezTo>
                  <a:pt x="2658334" y="250279"/>
                  <a:pt x="2289032" y="0"/>
                  <a:pt x="1878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9408524" y="4074524"/>
            <a:ext cx="2569362" cy="29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071964" y="-1119978"/>
            <a:ext cx="757632" cy="29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0000">
            <a:off x="7620919" y="1462172"/>
            <a:ext cx="757632" cy="29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3575720" y="-583547"/>
            <a:ext cx="3096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Альтернативный вариант</a:t>
            </a:r>
            <a:b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титульного слайда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3575721" y="664404"/>
            <a:ext cx="2160000" cy="74052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95325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695325" y="5661248"/>
            <a:ext cx="54006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123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04671" y="1809338"/>
            <a:ext cx="10792003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8" r:id="rId40"/>
    <p:sldLayoutId id="2147483689" r:id="rId4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459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t.me/airi_research_institute" TargetMode="External"/><Relationship Id="rId7" Type="http://schemas.openxmlformats.org/officeDocument/2006/relationships/hyperlink" Target="https://airi.net/ru/?force=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0.png"/><Relationship Id="rId5" Type="http://schemas.openxmlformats.org/officeDocument/2006/relationships/hyperlink" Target="https://vk.com/airi_institute" TargetMode="Externa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0714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>
            <a:spLocks noGrp="1"/>
          </p:cNvSpPr>
          <p:nvPr>
            <p:ph type="ctrTitle"/>
          </p:nvPr>
        </p:nvSpPr>
        <p:spPr>
          <a:xfrm>
            <a:off x="695325" y="2192421"/>
            <a:ext cx="800712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</a:pPr>
            <a:r>
              <a:rPr lang="ru-RU" dirty="0"/>
              <a:t>Аспекты устойчивости моделей распознавания голоса</a:t>
            </a:r>
            <a:endParaRPr dirty="0"/>
          </a:p>
        </p:txBody>
      </p:sp>
      <p:sp>
        <p:nvSpPr>
          <p:cNvPr id="362" name="Google Shape;362;p41"/>
          <p:cNvSpPr txBox="1">
            <a:spLocks noGrp="1"/>
          </p:cNvSpPr>
          <p:nvPr>
            <p:ph type="body" idx="1"/>
          </p:nvPr>
        </p:nvSpPr>
        <p:spPr>
          <a:xfrm>
            <a:off x="695299" y="5582125"/>
            <a:ext cx="7700555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ru-RU" sz="2000" dirty="0"/>
              <a:t>Олег Рогов</a:t>
            </a:r>
          </a:p>
          <a:p>
            <a:pPr marL="0" indent="0"/>
            <a:r>
              <a:rPr lang="ru-RU" sz="2000" dirty="0"/>
              <a:t>Руководитель </a:t>
            </a:r>
            <a:r>
              <a:rPr lang="en" sz="2000" dirty="0"/>
              <a:t>AIRI RSI, Safe AI Lab AIRI-</a:t>
            </a:r>
            <a:r>
              <a:rPr lang="ru-RU" sz="2000" dirty="0"/>
              <a:t>МТУСИ</a:t>
            </a:r>
          </a:p>
          <a:p>
            <a:pPr marL="0" indent="0"/>
            <a:r>
              <a:rPr lang="ru-RU" sz="2000" dirty="0" err="1"/>
              <a:t>с.н.с</a:t>
            </a:r>
            <a:r>
              <a:rPr lang="ru-RU" sz="2000" dirty="0"/>
              <a:t>., лаборатория вычислительного интеллекта </a:t>
            </a:r>
            <a:r>
              <a:rPr lang="ru-RU" sz="2000" dirty="0" err="1"/>
              <a:t>Сколтеха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4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2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Гиперпараметры</a:t>
            </a:r>
            <a:endParaRPr/>
          </a:p>
        </p:txBody>
      </p:sp>
      <p:sp>
        <p:nvSpPr>
          <p:cNvPr id="476" name="Google Shape;476;p54"/>
          <p:cNvSpPr txBox="1"/>
          <p:nvPr/>
        </p:nvSpPr>
        <p:spPr>
          <a:xfrm>
            <a:off x="754425" y="1962700"/>
            <a:ext cx="9196200" cy="3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σ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– параметр силы шума для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сэмплирования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/>
              <a:t>ε</a:t>
            </a:r>
            <a:endParaRPr lang="en-US" sz="1800" dirty="0"/>
          </a:p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α – параметр доверительного интервала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N_max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– максимальное кол-во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сэмплов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шума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– кол-во аудио одного спикера для создания его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центроида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71"/>
          <p:cNvSpPr txBox="1">
            <a:spLocks noGrp="1"/>
          </p:cNvSpPr>
          <p:nvPr>
            <p:ph type="title"/>
          </p:nvPr>
        </p:nvSpPr>
        <p:spPr>
          <a:xfrm>
            <a:off x="381000" y="571500"/>
            <a:ext cx="11430000" cy="96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ru-RU" dirty="0"/>
              <a:t>Результаты</a:t>
            </a:r>
            <a:endParaRPr dirty="0"/>
          </a:p>
        </p:txBody>
      </p:sp>
      <p:sp>
        <p:nvSpPr>
          <p:cNvPr id="1187" name="Google Shape;1187;p71"/>
          <p:cNvSpPr txBox="1">
            <a:spLocks noGrp="1"/>
          </p:cNvSpPr>
          <p:nvPr>
            <p:ph type="sldNum" idx="12"/>
          </p:nvPr>
        </p:nvSpPr>
        <p:spPr>
          <a:xfrm>
            <a:off x="381000" y="6356567"/>
            <a:ext cx="742950" cy="21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sz="1050"/>
              <a:pPr>
                <a:buSzPts val="1400"/>
              </a:pPr>
              <a:t>11</a:t>
            </a:fld>
            <a:endParaRPr sz="1050"/>
          </a:p>
        </p:txBody>
      </p:sp>
      <p:sp>
        <p:nvSpPr>
          <p:cNvPr id="1188" name="Google Shape;1188;p71"/>
          <p:cNvSpPr txBox="1"/>
          <p:nvPr/>
        </p:nvSpPr>
        <p:spPr>
          <a:xfrm>
            <a:off x="4393200" y="1455300"/>
            <a:ext cx="3405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800" b="1"/>
              <a:t>XVectorSincNet</a:t>
            </a:r>
            <a:endParaRPr sz="1800" b="1"/>
          </a:p>
        </p:txBody>
      </p:sp>
      <p:sp>
        <p:nvSpPr>
          <p:cNvPr id="1189" name="Google Shape;1189;p71"/>
          <p:cNvSpPr txBox="1"/>
          <p:nvPr/>
        </p:nvSpPr>
        <p:spPr>
          <a:xfrm>
            <a:off x="1294013" y="5087738"/>
            <a:ext cx="309915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350" i="1">
                <a:solidFill>
                  <a:schemeClr val="dk1"/>
                </a:solidFill>
              </a:rPr>
              <a:t>M</a:t>
            </a:r>
            <a:r>
              <a:rPr lang="en-US" sz="1350">
                <a:solidFill>
                  <a:schemeClr val="dk1"/>
                </a:solidFill>
              </a:rPr>
              <a:t> – number of audio samples from one speaker to create centroid</a:t>
            </a:r>
            <a:endParaRPr sz="1350" i="1"/>
          </a:p>
        </p:txBody>
      </p:sp>
      <p:sp>
        <p:nvSpPr>
          <p:cNvPr id="1190" name="Google Shape;1190;p71"/>
          <p:cNvSpPr txBox="1"/>
          <p:nvPr/>
        </p:nvSpPr>
        <p:spPr>
          <a:xfrm>
            <a:off x="4665863" y="5087738"/>
            <a:ext cx="309915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350" i="1">
                <a:solidFill>
                  <a:schemeClr val="dk1"/>
                </a:solidFill>
              </a:rPr>
              <a:t>Num. classes</a:t>
            </a:r>
            <a:r>
              <a:rPr lang="en-US" sz="1350">
                <a:solidFill>
                  <a:schemeClr val="dk1"/>
                </a:solidFill>
              </a:rPr>
              <a:t> – number of centroids enrolled to the system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1191" name="Google Shape;1191;p71"/>
          <p:cNvSpPr txBox="1"/>
          <p:nvPr/>
        </p:nvSpPr>
        <p:spPr>
          <a:xfrm>
            <a:off x="7866263" y="5087738"/>
            <a:ext cx="309915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350" i="1">
                <a:solidFill>
                  <a:schemeClr val="dk1"/>
                </a:solidFill>
              </a:rPr>
              <a:t>audio len </a:t>
            </a:r>
            <a:r>
              <a:rPr lang="en-US" sz="1350">
                <a:solidFill>
                  <a:schemeClr val="dk1"/>
                </a:solidFill>
              </a:rPr>
              <a:t>– length of the audio </a:t>
            </a:r>
            <a:br>
              <a:rPr lang="en-US" sz="1350">
                <a:solidFill>
                  <a:schemeClr val="dk1"/>
                </a:solidFill>
              </a:rPr>
            </a:br>
            <a:r>
              <a:rPr lang="en-US" sz="1350">
                <a:solidFill>
                  <a:schemeClr val="dk1"/>
                </a:solidFill>
              </a:rPr>
              <a:t>in seconds</a:t>
            </a:r>
            <a:endParaRPr sz="1350"/>
          </a:p>
        </p:txBody>
      </p:sp>
      <p:pic>
        <p:nvPicPr>
          <p:cNvPr id="1192" name="Google Shape;119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38" y="1828800"/>
            <a:ext cx="11408329" cy="303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68"/>
          <p:cNvSpPr txBox="1">
            <a:spLocks noGrp="1"/>
          </p:cNvSpPr>
          <p:nvPr>
            <p:ph type="title"/>
          </p:nvPr>
        </p:nvSpPr>
        <p:spPr>
          <a:xfrm>
            <a:off x="381000" y="571500"/>
            <a:ext cx="11430000" cy="96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ru-RU" dirty="0"/>
              <a:t>Результаты</a:t>
            </a:r>
            <a:endParaRPr dirty="0"/>
          </a:p>
        </p:txBody>
      </p:sp>
      <p:sp>
        <p:nvSpPr>
          <p:cNvPr id="1148" name="Google Shape;1148;p68"/>
          <p:cNvSpPr txBox="1">
            <a:spLocks noGrp="1"/>
          </p:cNvSpPr>
          <p:nvPr>
            <p:ph type="sldNum" idx="12"/>
          </p:nvPr>
        </p:nvSpPr>
        <p:spPr>
          <a:xfrm>
            <a:off x="381000" y="6356567"/>
            <a:ext cx="742950" cy="21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sz="1050"/>
              <a:pPr>
                <a:buSzPts val="1400"/>
              </a:pPr>
              <a:t>12</a:t>
            </a:fld>
            <a:endParaRPr sz="1050"/>
          </a:p>
        </p:txBody>
      </p:sp>
      <p:pic>
        <p:nvPicPr>
          <p:cNvPr id="1149" name="Google Shape;114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244" y="1771650"/>
            <a:ext cx="10205514" cy="2960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68"/>
          <p:cNvSpPr txBox="1"/>
          <p:nvPr/>
        </p:nvSpPr>
        <p:spPr>
          <a:xfrm>
            <a:off x="4393200" y="1455300"/>
            <a:ext cx="3405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800" b="1"/>
              <a:t>ECAPA-TDNN</a:t>
            </a:r>
            <a:endParaRPr sz="1800" b="1"/>
          </a:p>
        </p:txBody>
      </p:sp>
      <p:sp>
        <p:nvSpPr>
          <p:cNvPr id="1151" name="Google Shape;1151;p68"/>
          <p:cNvSpPr txBox="1"/>
          <p:nvPr/>
        </p:nvSpPr>
        <p:spPr>
          <a:xfrm>
            <a:off x="1294013" y="5087738"/>
            <a:ext cx="309915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350" i="1" dirty="0" err="1">
                <a:solidFill>
                  <a:schemeClr val="dk1"/>
                </a:solidFill>
              </a:rPr>
              <a:t>σ</a:t>
            </a:r>
            <a:r>
              <a:rPr lang="en-US" sz="1350" dirty="0">
                <a:solidFill>
                  <a:schemeClr val="dk1"/>
                </a:solidFill>
              </a:rPr>
              <a:t> – noise strength parameter </a:t>
            </a:r>
            <a:br>
              <a:rPr lang="en-US" sz="1350" dirty="0">
                <a:solidFill>
                  <a:schemeClr val="dk1"/>
                </a:solidFill>
              </a:rPr>
            </a:br>
            <a:r>
              <a:rPr lang="en-US" sz="1350" dirty="0">
                <a:solidFill>
                  <a:schemeClr val="dk1"/>
                </a:solidFill>
              </a:rPr>
              <a:t>for sampling </a:t>
            </a:r>
            <a:r>
              <a:rPr lang="en-US" sz="1350" i="1" dirty="0" err="1">
                <a:solidFill>
                  <a:schemeClr val="dk1"/>
                </a:solidFill>
              </a:rPr>
              <a:t>ε</a:t>
            </a:r>
            <a:endParaRPr sz="1350" i="1" dirty="0"/>
          </a:p>
        </p:txBody>
      </p:sp>
      <p:sp>
        <p:nvSpPr>
          <p:cNvPr id="1152" name="Google Shape;1152;p68"/>
          <p:cNvSpPr txBox="1"/>
          <p:nvPr/>
        </p:nvSpPr>
        <p:spPr>
          <a:xfrm>
            <a:off x="4665863" y="5087738"/>
            <a:ext cx="309915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350" i="1" dirty="0">
                <a:solidFill>
                  <a:schemeClr val="dk1"/>
                </a:solidFill>
              </a:rPr>
              <a:t>α</a:t>
            </a:r>
            <a:r>
              <a:rPr lang="en-US" sz="1350" dirty="0">
                <a:solidFill>
                  <a:schemeClr val="dk1"/>
                </a:solidFill>
              </a:rPr>
              <a:t> – confidence level </a:t>
            </a:r>
            <a:br>
              <a:rPr lang="en-US" sz="1350" dirty="0">
                <a:solidFill>
                  <a:schemeClr val="dk1"/>
                </a:solidFill>
              </a:rPr>
            </a:br>
            <a:r>
              <a:rPr lang="en-US" sz="1350" dirty="0">
                <a:solidFill>
                  <a:schemeClr val="dk1"/>
                </a:solidFill>
              </a:rPr>
              <a:t>(confidence interval parameter)</a:t>
            </a:r>
            <a:endParaRPr sz="1350" dirty="0"/>
          </a:p>
        </p:txBody>
      </p:sp>
      <p:sp>
        <p:nvSpPr>
          <p:cNvPr id="1153" name="Google Shape;1153;p68"/>
          <p:cNvSpPr txBox="1"/>
          <p:nvPr/>
        </p:nvSpPr>
        <p:spPr>
          <a:xfrm>
            <a:off x="8037713" y="5087738"/>
            <a:ext cx="309915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350" i="1">
                <a:solidFill>
                  <a:schemeClr val="dk1"/>
                </a:solidFill>
              </a:rPr>
              <a:t>N</a:t>
            </a:r>
            <a:r>
              <a:rPr lang="en-US" sz="750">
                <a:solidFill>
                  <a:schemeClr val="dk1"/>
                </a:solidFill>
              </a:rPr>
              <a:t>max</a:t>
            </a:r>
            <a:r>
              <a:rPr lang="en-US" sz="1350">
                <a:solidFill>
                  <a:schemeClr val="dk1"/>
                </a:solidFill>
              </a:rPr>
              <a:t> – maximum number of noise samples</a:t>
            </a:r>
            <a:endParaRPr sz="13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7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2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Empirical</a:t>
            </a:r>
            <a:r>
              <a:rPr lang="ru-RU" dirty="0"/>
              <a:t> </a:t>
            </a:r>
            <a:r>
              <a:rPr lang="ru-RU" dirty="0" err="1"/>
              <a:t>Robust</a:t>
            </a:r>
            <a:r>
              <a:rPr lang="ru-RU" dirty="0"/>
              <a:t> </a:t>
            </a:r>
            <a:r>
              <a:rPr lang="ru-RU" dirty="0" err="1"/>
              <a:t>Accuracy</a:t>
            </a:r>
            <a:r>
              <a:rPr lang="ru-RU" dirty="0"/>
              <a:t> (ERA)</a:t>
            </a:r>
            <a:endParaRPr dirty="0"/>
          </a:p>
        </p:txBody>
      </p:sp>
      <p:pic>
        <p:nvPicPr>
          <p:cNvPr id="499" name="Google Shape;49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25" y="1674250"/>
            <a:ext cx="11110749" cy="36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38;p67">
            <a:extLst>
              <a:ext uri="{FF2B5EF4-FFF2-40B4-BE49-F238E27FC236}">
                <a16:creationId xmlns:a16="http://schemas.microsoft.com/office/drawing/2014/main" id="{F51EBD98-DD69-5C24-1050-8C5B0CE0FD0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25" y="5364301"/>
            <a:ext cx="3580126" cy="7513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40;p67">
            <a:extLst>
              <a:ext uri="{FF2B5EF4-FFF2-40B4-BE49-F238E27FC236}">
                <a16:creationId xmlns:a16="http://schemas.microsoft.com/office/drawing/2014/main" id="{8C27CF56-635E-8E63-B589-716E912DF081}"/>
              </a:ext>
            </a:extLst>
          </p:cNvPr>
          <p:cNvSpPr txBox="1"/>
          <p:nvPr/>
        </p:nvSpPr>
        <p:spPr>
          <a:xfrm>
            <a:off x="4450277" y="5167456"/>
            <a:ext cx="46548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Empirically Robust Accuracy</a:t>
            </a:r>
            <a:endParaRPr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73"/>
          <p:cNvSpPr txBox="1">
            <a:spLocks noGrp="1"/>
          </p:cNvSpPr>
          <p:nvPr>
            <p:ph type="title"/>
          </p:nvPr>
        </p:nvSpPr>
        <p:spPr>
          <a:xfrm>
            <a:off x="381000" y="571500"/>
            <a:ext cx="11430000" cy="96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ru-RU" dirty="0"/>
              <a:t>Выводы</a:t>
            </a:r>
            <a:endParaRPr dirty="0"/>
          </a:p>
        </p:txBody>
      </p:sp>
      <p:sp>
        <p:nvSpPr>
          <p:cNvPr id="1209" name="Google Shape;1209;p73"/>
          <p:cNvSpPr txBox="1">
            <a:spLocks noGrp="1"/>
          </p:cNvSpPr>
          <p:nvPr>
            <p:ph type="sldNum" idx="12"/>
          </p:nvPr>
        </p:nvSpPr>
        <p:spPr>
          <a:xfrm>
            <a:off x="381000" y="6356566"/>
            <a:ext cx="742950" cy="21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sz="1050"/>
              <a:pPr>
                <a:buSzPts val="1400"/>
              </a:pPr>
              <a:t>14</a:t>
            </a:fld>
            <a:endParaRPr sz="1050"/>
          </a:p>
        </p:txBody>
      </p:sp>
      <p:pic>
        <p:nvPicPr>
          <p:cNvPr id="1211" name="Google Shape;121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8540" y="108422"/>
            <a:ext cx="2924735" cy="218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6894" y="2224069"/>
            <a:ext cx="2924738" cy="21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73"/>
          <p:cNvSpPr txBox="1">
            <a:spLocks noGrp="1"/>
          </p:cNvSpPr>
          <p:nvPr>
            <p:ph type="body" idx="1"/>
          </p:nvPr>
        </p:nvSpPr>
        <p:spPr>
          <a:xfrm>
            <a:off x="495300" y="1543050"/>
            <a:ext cx="1091565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6750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/>
              <a:t>• </a:t>
            </a:r>
            <a:r>
              <a:rPr lang="en-US" sz="2100" b="1" dirty="0" err="1"/>
              <a:t>σ</a:t>
            </a:r>
            <a:r>
              <a:rPr lang="en-US" sz="2100" dirty="0"/>
              <a:t> – </a:t>
            </a:r>
            <a:r>
              <a:rPr lang="ru-RU" sz="2100" dirty="0"/>
              <a:t>влияет на робастность</a:t>
            </a:r>
            <a:br>
              <a:rPr lang="en-US" sz="2100" dirty="0"/>
            </a:br>
            <a:br>
              <a:rPr lang="en-US" sz="2100" dirty="0"/>
            </a:br>
            <a:r>
              <a:rPr lang="en-US" sz="2100" dirty="0"/>
              <a:t>• </a:t>
            </a:r>
            <a:r>
              <a:rPr lang="ru-RU" sz="2000" dirty="0"/>
              <a:t>Порог существует как для </a:t>
            </a:r>
            <a:r>
              <a:rPr lang="en" sz="2000" dirty="0"/>
              <a:t>M, </a:t>
            </a:r>
            <a:r>
              <a:rPr lang="ru-RU" sz="2000" dirty="0"/>
              <a:t>так и для длины аудио,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/>
              <a:t>за пределами которого дальнейшее улучшение результатов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/>
              <a:t>затруднено.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-RU" sz="2000" dirty="0"/>
            </a:br>
            <a:r>
              <a:rPr lang="ru-RU" sz="2000" dirty="0"/>
              <a:t>• Увеличение </a:t>
            </a:r>
            <a:r>
              <a:rPr lang="en" sz="2000" b="1" dirty="0" err="1"/>
              <a:t>N</a:t>
            </a:r>
            <a:r>
              <a:rPr lang="en" sz="1200" b="1" dirty="0" err="1"/>
              <a:t>max</a:t>
            </a:r>
            <a:r>
              <a:rPr lang="en" sz="2000" dirty="0"/>
              <a:t> </a:t>
            </a:r>
            <a:r>
              <a:rPr lang="ru-RU" sz="2000" dirty="0"/>
              <a:t>усиливает гарантии сертификации, но точность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/>
              <a:t>классификации по своей сути падает по мере роста числа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/>
              <a:t>целевых классов.</a:t>
            </a:r>
          </a:p>
        </p:txBody>
      </p:sp>
      <p:pic>
        <p:nvPicPr>
          <p:cNvPr id="1214" name="Google Shape;1214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8866" y="4407544"/>
            <a:ext cx="2720794" cy="203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>
            <a:spLocks noGrp="1"/>
          </p:cNvSpPr>
          <p:nvPr>
            <p:ph type="title"/>
          </p:nvPr>
        </p:nvSpPr>
        <p:spPr>
          <a:xfrm>
            <a:off x="695325" y="3059668"/>
            <a:ext cx="93354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</a:pPr>
            <a:r>
              <a:rPr lang="ru-RU" dirty="0"/>
              <a:t>Вопросы </a:t>
            </a:r>
            <a:r>
              <a:rPr lang="ru-RU" dirty="0" err="1"/>
              <a:t>посткоррекции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</a:pPr>
            <a:endParaRPr dirty="0"/>
          </a:p>
        </p:txBody>
      </p:sp>
      <p:sp>
        <p:nvSpPr>
          <p:cNvPr id="370" name="Google Shape;370;p42"/>
          <p:cNvSpPr txBox="1">
            <a:spLocks noGrp="1"/>
          </p:cNvSpPr>
          <p:nvPr>
            <p:ph type="body" idx="1"/>
          </p:nvPr>
        </p:nvSpPr>
        <p:spPr>
          <a:xfrm>
            <a:off x="623392" y="634282"/>
            <a:ext cx="1967408" cy="13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Inter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31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"/>
          <p:cNvSpPr/>
          <p:nvPr/>
        </p:nvSpPr>
        <p:spPr>
          <a:xfrm>
            <a:off x="329133" y="1094477"/>
            <a:ext cx="579600" cy="5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355;p37">
            <a:extLst>
              <a:ext uri="{FF2B5EF4-FFF2-40B4-BE49-F238E27FC236}">
                <a16:creationId xmlns:a16="http://schemas.microsoft.com/office/drawing/2014/main" id="{D36A96EB-C1CE-C167-EEAE-0696B63CEC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557" y="1150277"/>
            <a:ext cx="1556881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757B21-5400-840E-E726-F2CF38D95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073" y="375756"/>
            <a:ext cx="7772400" cy="64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>
            <a:spLocks noGrp="1"/>
          </p:cNvSpPr>
          <p:nvPr>
            <p:ph type="title"/>
          </p:nvPr>
        </p:nvSpPr>
        <p:spPr>
          <a:xfrm>
            <a:off x="704672" y="742305"/>
            <a:ext cx="10789200" cy="3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" sz="3733" dirty="0"/>
              <a:t>Применение в корректировке </a:t>
            </a:r>
            <a:endParaRPr sz="3733" dirty="0"/>
          </a:p>
        </p:txBody>
      </p:sp>
      <p:sp>
        <p:nvSpPr>
          <p:cNvPr id="368" name="Google Shape;368;p39"/>
          <p:cNvSpPr txBox="1">
            <a:spLocks noGrp="1"/>
          </p:cNvSpPr>
          <p:nvPr>
            <p:ph type="body" idx="1"/>
          </p:nvPr>
        </p:nvSpPr>
        <p:spPr>
          <a:xfrm>
            <a:off x="695333" y="1809333"/>
            <a:ext cx="10789200" cy="16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40256">
              <a:buClr>
                <a:schemeClr val="accent1"/>
              </a:buClr>
              <a:buSzPts val="1600"/>
              <a:buChar char="➔"/>
            </a:pPr>
            <a:r>
              <a:rPr lang="ru-RU" sz="2133" dirty="0"/>
              <a:t>Модель </a:t>
            </a:r>
            <a:r>
              <a:rPr lang="en" sz="2133" dirty="0"/>
              <a:t>LLM </a:t>
            </a:r>
            <a:r>
              <a:rPr lang="ru-RU" sz="2133" dirty="0"/>
              <a:t>с широким языковым доменом, обученная на транскрипциях автоматического распознавания (</a:t>
            </a:r>
            <a:r>
              <a:rPr lang="en" sz="2133" dirty="0"/>
              <a:t>ASR)</a:t>
            </a:r>
            <a:r>
              <a:rPr lang="ru-RU" sz="2133" dirty="0"/>
              <a:t> для улучшения речи</a:t>
            </a:r>
            <a:endParaRPr sz="2133" dirty="0"/>
          </a:p>
        </p:txBody>
      </p:sp>
      <p:pic>
        <p:nvPicPr>
          <p:cNvPr id="369" name="Google Shape;3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18" y="3693170"/>
            <a:ext cx="7568493" cy="2425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>
            <a:spLocks noGrp="1"/>
          </p:cNvSpPr>
          <p:nvPr>
            <p:ph type="title"/>
          </p:nvPr>
        </p:nvSpPr>
        <p:spPr>
          <a:xfrm>
            <a:off x="704672" y="742305"/>
            <a:ext cx="10789200" cy="3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" sz="3733" dirty="0"/>
              <a:t>Данные</a:t>
            </a:r>
            <a:endParaRPr sz="3733" dirty="0"/>
          </a:p>
        </p:txBody>
      </p:sp>
      <p:sp>
        <p:nvSpPr>
          <p:cNvPr id="383" name="Google Shape;383;p41"/>
          <p:cNvSpPr txBox="1">
            <a:spLocks noGrp="1"/>
          </p:cNvSpPr>
          <p:nvPr>
            <p:ph type="body" idx="1"/>
          </p:nvPr>
        </p:nvSpPr>
        <p:spPr>
          <a:xfrm>
            <a:off x="695323" y="1809339"/>
            <a:ext cx="5040000" cy="43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indent="-440256">
              <a:buClr>
                <a:schemeClr val="accent1"/>
              </a:buClr>
              <a:buSzPts val="1600"/>
              <a:buChar char="➔"/>
            </a:pPr>
            <a:r>
              <a:rPr lang="ru-RU" sz="2133" dirty="0"/>
              <a:t>Набор популярных аудиоданных с 5 генерациями текстов на аудиодорожку</a:t>
            </a:r>
          </a:p>
          <a:p>
            <a:pPr indent="-440256">
              <a:buClr>
                <a:schemeClr val="accent1"/>
              </a:buClr>
              <a:buSzPts val="1600"/>
              <a:buChar char="➔"/>
            </a:pPr>
            <a:r>
              <a:rPr lang="ru-RU" sz="2133" dirty="0"/>
              <a:t>Сгенерировано с помощью модели </a:t>
            </a:r>
            <a:r>
              <a:rPr lang="en" sz="2133" dirty="0"/>
              <a:t>Whisper Large</a:t>
            </a:r>
          </a:p>
          <a:p>
            <a:pPr indent="-440256">
              <a:buClr>
                <a:schemeClr val="accent1"/>
              </a:buClr>
              <a:buSzPts val="1600"/>
              <a:buChar char="➔"/>
            </a:pPr>
            <a:r>
              <a:rPr lang="ru-RU" sz="2133" dirty="0"/>
              <a:t>Наши дополнительные данные включают набор данных носителей английского языка из разных частей Англии</a:t>
            </a:r>
            <a:endParaRPr sz="2133" dirty="0"/>
          </a:p>
        </p:txBody>
      </p:sp>
      <p:pic>
        <p:nvPicPr>
          <p:cNvPr id="384" name="Google Shape;3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867" y="1809333"/>
            <a:ext cx="5040000" cy="3360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>
            <a:spLocks noGrp="1"/>
          </p:cNvSpPr>
          <p:nvPr>
            <p:ph type="title"/>
          </p:nvPr>
        </p:nvSpPr>
        <p:spPr>
          <a:xfrm>
            <a:off x="704672" y="742305"/>
            <a:ext cx="10789200" cy="3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" sz="3733" dirty="0"/>
              <a:t>Qwen результаты</a:t>
            </a:r>
            <a:endParaRPr sz="3733" dirty="0"/>
          </a:p>
        </p:txBody>
      </p:sp>
      <p:sp>
        <p:nvSpPr>
          <p:cNvPr id="434" name="Google Shape;434;p49"/>
          <p:cNvSpPr txBox="1">
            <a:spLocks noGrp="1"/>
          </p:cNvSpPr>
          <p:nvPr>
            <p:ph type="body" idx="1"/>
          </p:nvPr>
        </p:nvSpPr>
        <p:spPr>
          <a:xfrm>
            <a:off x="695323" y="1809339"/>
            <a:ext cx="5040000" cy="43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indent="-440256">
              <a:buClr>
                <a:schemeClr val="accent1"/>
              </a:buClr>
              <a:buSzPts val="1600"/>
              <a:buChar char="➔"/>
            </a:pPr>
            <a:r>
              <a:rPr lang="en" sz="2133" dirty="0"/>
              <a:t>LLM </a:t>
            </a:r>
            <a:r>
              <a:rPr lang="ru-RU" sz="2133" dirty="0"/>
              <a:t>может выполнять </a:t>
            </a:r>
            <a:r>
              <a:rPr lang="ru-RU" sz="2133" dirty="0" err="1"/>
              <a:t>посткоррекцию</a:t>
            </a:r>
            <a:endParaRPr lang="ru-RU" sz="2133" dirty="0"/>
          </a:p>
          <a:p>
            <a:pPr indent="-440256">
              <a:buClr>
                <a:schemeClr val="accent1"/>
              </a:buClr>
              <a:buSzPts val="1600"/>
              <a:buChar char="➔"/>
            </a:pPr>
            <a:r>
              <a:rPr lang="ru-RU" sz="2133" dirty="0"/>
              <a:t>Можно использовать для улучшения качества зашумленных данных</a:t>
            </a:r>
          </a:p>
          <a:p>
            <a:pPr indent="-440256">
              <a:buClr>
                <a:schemeClr val="accent1"/>
              </a:buClr>
              <a:buSzPts val="1600"/>
              <a:buChar char="➔"/>
            </a:pPr>
            <a:r>
              <a:rPr lang="ru-RU" sz="2133" dirty="0"/>
              <a:t>Модель, обученная на </a:t>
            </a:r>
            <a:r>
              <a:rPr lang="en" sz="2133" dirty="0"/>
              <a:t>Whisper, </a:t>
            </a:r>
            <a:r>
              <a:rPr lang="ru-RU" sz="2133" dirty="0"/>
              <a:t>показывает лучшую производительность на </a:t>
            </a:r>
            <a:r>
              <a:rPr lang="en" sz="2133" dirty="0"/>
              <a:t>Wav2Vec2</a:t>
            </a:r>
            <a:endParaRPr sz="2133" dirty="0"/>
          </a:p>
        </p:txBody>
      </p:sp>
      <p:pic>
        <p:nvPicPr>
          <p:cNvPr id="435" name="Google Shape;4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655" y="1809333"/>
            <a:ext cx="4080931" cy="205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208" y="4145933"/>
            <a:ext cx="3957825" cy="205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>
            <a:spLocks noGrp="1"/>
          </p:cNvSpPr>
          <p:nvPr>
            <p:ph type="title"/>
          </p:nvPr>
        </p:nvSpPr>
        <p:spPr>
          <a:xfrm>
            <a:off x="695325" y="3059668"/>
            <a:ext cx="93354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</a:pPr>
            <a:r>
              <a:rPr lang="ru-RU"/>
              <a:t>Сертификация нейронных сетей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</a:pPr>
            <a:endParaRPr/>
          </a:p>
        </p:txBody>
      </p:sp>
      <p:sp>
        <p:nvSpPr>
          <p:cNvPr id="370" name="Google Shape;370;p42"/>
          <p:cNvSpPr txBox="1">
            <a:spLocks noGrp="1"/>
          </p:cNvSpPr>
          <p:nvPr>
            <p:ph type="body" idx="1"/>
          </p:nvPr>
        </p:nvSpPr>
        <p:spPr>
          <a:xfrm>
            <a:off x="623392" y="634282"/>
            <a:ext cx="1676700" cy="13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Inter"/>
              <a:buNone/>
            </a:pPr>
            <a:r>
              <a:rPr lang="ru-RU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>
            <a:spLocks noGrp="1"/>
          </p:cNvSpPr>
          <p:nvPr>
            <p:ph type="title"/>
          </p:nvPr>
        </p:nvSpPr>
        <p:spPr>
          <a:xfrm>
            <a:off x="704672" y="742305"/>
            <a:ext cx="10789200" cy="3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733" dirty="0"/>
              <a:t>Результаты </a:t>
            </a:r>
            <a:r>
              <a:rPr lang="ru-RU" sz="3733" dirty="0" err="1"/>
              <a:t>посткоррекции</a:t>
            </a:r>
            <a:endParaRPr sz="3733" dirty="0"/>
          </a:p>
        </p:txBody>
      </p:sp>
      <p:pic>
        <p:nvPicPr>
          <p:cNvPr id="4" name="Google Shape;442;p50">
            <a:extLst>
              <a:ext uri="{FF2B5EF4-FFF2-40B4-BE49-F238E27FC236}">
                <a16:creationId xmlns:a16="http://schemas.microsoft.com/office/drawing/2014/main" id="{95755A4F-E77B-0AFC-4CB7-36E45623A8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4837"/>
          <a:stretch/>
        </p:blipFill>
        <p:spPr>
          <a:xfrm>
            <a:off x="704672" y="1299233"/>
            <a:ext cx="8106819" cy="5460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75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58"/>
          <p:cNvGrpSpPr/>
          <p:nvPr/>
        </p:nvGrpSpPr>
        <p:grpSpPr>
          <a:xfrm>
            <a:off x="911424" y="5074322"/>
            <a:ext cx="2735820" cy="374616"/>
            <a:chOff x="1143290" y="3676704"/>
            <a:chExt cx="2735820" cy="374616"/>
          </a:xfrm>
        </p:grpSpPr>
        <p:sp>
          <p:nvSpPr>
            <p:cNvPr id="505" name="Google Shape;505;p58"/>
            <p:cNvSpPr txBox="1"/>
            <p:nvPr/>
          </p:nvSpPr>
          <p:spPr>
            <a:xfrm>
              <a:off x="1763210" y="3739102"/>
              <a:ext cx="2115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u="sng">
                  <a:solidFill>
                    <a:schemeClr val="hlink"/>
                  </a:solidFill>
                  <a:latin typeface="Inter"/>
                  <a:ea typeface="Inter"/>
                  <a:cs typeface="Inter"/>
                  <a:sym typeface="Inter"/>
                  <a:hlinkClick r:id="rId3"/>
                </a:rPr>
                <a:t>airi_research_institute</a:t>
              </a:r>
              <a:endParaRPr sz="1600" u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506" name="Google Shape;506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3290" y="3676704"/>
              <a:ext cx="374616" cy="374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" name="Google Shape;507;p58"/>
          <p:cNvGrpSpPr/>
          <p:nvPr/>
        </p:nvGrpSpPr>
        <p:grpSpPr>
          <a:xfrm>
            <a:off x="911424" y="5579020"/>
            <a:ext cx="1847562" cy="370260"/>
            <a:chOff x="1148348" y="4145539"/>
            <a:chExt cx="1847562" cy="370260"/>
          </a:xfrm>
        </p:grpSpPr>
        <p:sp>
          <p:nvSpPr>
            <p:cNvPr id="508" name="Google Shape;508;p58"/>
            <p:cNvSpPr txBox="1"/>
            <p:nvPr/>
          </p:nvSpPr>
          <p:spPr>
            <a:xfrm>
              <a:off x="1763210" y="4207559"/>
              <a:ext cx="1232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u="sng">
                  <a:solidFill>
                    <a:schemeClr val="hlink"/>
                  </a:solidFill>
                  <a:latin typeface="Inter"/>
                  <a:ea typeface="Inter"/>
                  <a:cs typeface="Inter"/>
                  <a:sym typeface="Inter"/>
                  <a:hlinkClick r:id="rId5"/>
                </a:rPr>
                <a:t>AIRI Institute</a:t>
              </a:r>
              <a:endParaRPr sz="1600" u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509" name="Google Shape;509;p5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48348" y="4145539"/>
              <a:ext cx="370260" cy="3702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0" name="Google Shape;510;p58"/>
          <p:cNvGrpSpPr/>
          <p:nvPr/>
        </p:nvGrpSpPr>
        <p:grpSpPr>
          <a:xfrm>
            <a:off x="863393" y="3718944"/>
            <a:ext cx="1334292" cy="479160"/>
            <a:chOff x="1089218" y="2883364"/>
            <a:chExt cx="1334292" cy="479160"/>
          </a:xfrm>
        </p:grpSpPr>
        <p:sp>
          <p:nvSpPr>
            <p:cNvPr id="511" name="Google Shape;511;p58"/>
            <p:cNvSpPr txBox="1"/>
            <p:nvPr/>
          </p:nvSpPr>
          <p:spPr>
            <a:xfrm>
              <a:off x="1763210" y="2997747"/>
              <a:ext cx="66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u="sng">
                  <a:solidFill>
                    <a:schemeClr val="hlink"/>
                  </a:solidFill>
                  <a:latin typeface="Inter"/>
                  <a:ea typeface="Inter"/>
                  <a:cs typeface="Inter"/>
                  <a:sym typeface="Inter"/>
                  <a:hlinkClick r:id="rId7"/>
                </a:rPr>
                <a:t>airi.net</a:t>
              </a:r>
              <a:endPara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512" name="Google Shape;512;p58" descr="Земной шар: Азия со сплошной заливкой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89218" y="2883364"/>
              <a:ext cx="479160" cy="4791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7"/>
          <p:cNvSpPr txBox="1">
            <a:spLocks noGrp="1"/>
          </p:cNvSpPr>
          <p:nvPr>
            <p:ph type="title"/>
          </p:nvPr>
        </p:nvSpPr>
        <p:spPr>
          <a:xfrm>
            <a:off x="381000" y="571500"/>
            <a:ext cx="11430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ru-RU" dirty="0"/>
              <a:t>Мотивация</a:t>
            </a:r>
            <a:endParaRPr dirty="0"/>
          </a:p>
        </p:txBody>
      </p:sp>
      <p:sp>
        <p:nvSpPr>
          <p:cNvPr id="986" name="Google Shape;986;p57"/>
          <p:cNvSpPr txBox="1">
            <a:spLocks noGrp="1"/>
          </p:cNvSpPr>
          <p:nvPr>
            <p:ph type="ftr" idx="11"/>
          </p:nvPr>
        </p:nvSpPr>
        <p:spPr>
          <a:xfrm>
            <a:off x="2324100" y="6457950"/>
            <a:ext cx="6572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050"/>
              <a:t>Elvir Karimov. Certification of Speaker Recognition Models to Additive Perturbations</a:t>
            </a:r>
            <a:endParaRPr sz="1050"/>
          </a:p>
        </p:txBody>
      </p:sp>
      <p:sp>
        <p:nvSpPr>
          <p:cNvPr id="987" name="Google Shape;987;p57"/>
          <p:cNvSpPr txBox="1">
            <a:spLocks noGrp="1"/>
          </p:cNvSpPr>
          <p:nvPr>
            <p:ph type="sldNum" idx="12"/>
          </p:nvPr>
        </p:nvSpPr>
        <p:spPr>
          <a:xfrm>
            <a:off x="381000" y="6356567"/>
            <a:ext cx="742950" cy="21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sz="1050"/>
              <a:pPr>
                <a:buSzPts val="1400"/>
              </a:pPr>
              <a:t>3</a:t>
            </a:fld>
            <a:endParaRPr sz="1050"/>
          </a:p>
        </p:txBody>
      </p:sp>
      <p:sp>
        <p:nvSpPr>
          <p:cNvPr id="988" name="Google Shape;988;p57"/>
          <p:cNvSpPr txBox="1">
            <a:spLocks noGrp="1"/>
          </p:cNvSpPr>
          <p:nvPr>
            <p:ph type="body" idx="1"/>
          </p:nvPr>
        </p:nvSpPr>
        <p:spPr>
          <a:xfrm>
            <a:off x="495300" y="1543050"/>
            <a:ext cx="104971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67500" bIns="0" anchor="t" anchorCtr="0">
            <a:noAutofit/>
          </a:bodyPr>
          <a:lstStyle/>
          <a:p>
            <a:pPr indent="-304800">
              <a:lnSpc>
                <a:spcPct val="115000"/>
              </a:lnSpc>
              <a:buSzPts val="2800"/>
              <a:buChar char="●"/>
            </a:pPr>
            <a:r>
              <a:rPr lang="ru-RU" sz="2100" dirty="0"/>
              <a:t>Сегодня технология распознавания голоса (</a:t>
            </a:r>
            <a:r>
              <a:rPr lang="en-US" sz="2100" dirty="0"/>
              <a:t>SR) </a:t>
            </a:r>
            <a:r>
              <a:rPr lang="ru-RU" sz="2100" dirty="0"/>
              <a:t>широко применяется для решения различных задач: от персональных виртуальных помощников до систем защищенного доступа</a:t>
            </a:r>
            <a:br>
              <a:rPr lang="en-US" sz="2100" dirty="0"/>
            </a:br>
            <a:r>
              <a:rPr lang="en-US" sz="2100" dirty="0"/>
              <a:t> </a:t>
            </a:r>
            <a:endParaRPr sz="2100" dirty="0"/>
          </a:p>
          <a:p>
            <a:pPr indent="-304800">
              <a:lnSpc>
                <a:spcPct val="115000"/>
              </a:lnSpc>
              <a:buSzPts val="2800"/>
              <a:buChar char="●"/>
            </a:pPr>
            <a:r>
              <a:rPr lang="ru-RU" sz="2100" dirty="0"/>
              <a:t>Современные системы</a:t>
            </a:r>
            <a:r>
              <a:rPr lang="en-US" sz="2100" dirty="0"/>
              <a:t> </a:t>
            </a:r>
            <a:r>
              <a:rPr lang="ru-RU" sz="2100" dirty="0"/>
              <a:t>используют </a:t>
            </a:r>
            <a:r>
              <a:rPr lang="en-US" sz="2100" dirty="0"/>
              <a:t>DNN</a:t>
            </a:r>
            <a:r>
              <a:rPr lang="ru-RU" sz="2100" dirty="0"/>
              <a:t>, уязвимые</a:t>
            </a:r>
            <a:br>
              <a:rPr lang="ru-RU" sz="2100" dirty="0"/>
            </a:br>
            <a:r>
              <a:rPr lang="ru-RU" sz="2100" dirty="0"/>
              <a:t>к атакам</a:t>
            </a:r>
            <a:br>
              <a:rPr lang="ru-RU" sz="2100" dirty="0"/>
            </a:br>
            <a:r>
              <a:rPr lang="en-US" sz="1800" dirty="0"/>
              <a:t>(</a:t>
            </a:r>
            <a:r>
              <a:rPr lang="en-US" sz="1800" i="1" dirty="0"/>
              <a:t>e.g., Goodfellow's FGSM</a:t>
            </a:r>
            <a:r>
              <a:rPr lang="en-US" sz="1800" dirty="0"/>
              <a:t>)</a:t>
            </a:r>
            <a:br>
              <a:rPr lang="en-US" sz="2100" dirty="0"/>
            </a:br>
            <a:endParaRPr sz="2100" dirty="0"/>
          </a:p>
          <a:p>
            <a:pPr indent="-304800">
              <a:lnSpc>
                <a:spcPct val="115000"/>
              </a:lnSpc>
              <a:buSzPts val="2800"/>
              <a:buChar char="●"/>
            </a:pPr>
            <a:r>
              <a:rPr lang="ru-RU" sz="2100" dirty="0"/>
              <a:t>Модели глубокого обучения </a:t>
            </a:r>
            <a:r>
              <a:rPr lang="en-US" sz="2100" dirty="0"/>
              <a:t>SR </a:t>
            </a:r>
            <a:r>
              <a:rPr lang="ru-RU" sz="2100" dirty="0"/>
              <a:t>сталкиваются со значительными проблемами, связанными с надежностью и конфиденциальностью. Исследования подчеркивают уязвимости к состязательным атакам и утечке данных</a:t>
            </a:r>
            <a:br>
              <a:rPr lang="en-US" sz="2100" dirty="0"/>
            </a:br>
            <a:r>
              <a:rPr lang="en-US" sz="1800" dirty="0"/>
              <a:t>(</a:t>
            </a:r>
            <a:r>
              <a:rPr lang="en-US" sz="1800" i="1" dirty="0"/>
              <a:t>e.g., Snyder et al., 2018; Wan et al., 2018</a:t>
            </a:r>
            <a:r>
              <a:rPr lang="en-US" sz="1800" dirty="0"/>
              <a:t>)</a:t>
            </a:r>
            <a:endParaRPr sz="1800" dirty="0"/>
          </a:p>
        </p:txBody>
      </p:sp>
      <p:pic>
        <p:nvPicPr>
          <p:cNvPr id="989" name="Google Shape;98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062" y="2696007"/>
            <a:ext cx="4179674" cy="136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58"/>
          <p:cNvSpPr txBox="1">
            <a:spLocks noGrp="1"/>
          </p:cNvSpPr>
          <p:nvPr>
            <p:ph type="title"/>
          </p:nvPr>
        </p:nvSpPr>
        <p:spPr>
          <a:xfrm>
            <a:off x="381000" y="571500"/>
            <a:ext cx="11430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Introduction</a:t>
            </a:r>
            <a:endParaRPr/>
          </a:p>
        </p:txBody>
      </p:sp>
      <p:sp>
        <p:nvSpPr>
          <p:cNvPr id="996" name="Google Shape;996;p58"/>
          <p:cNvSpPr txBox="1">
            <a:spLocks noGrp="1"/>
          </p:cNvSpPr>
          <p:nvPr>
            <p:ph type="sldNum" idx="12"/>
          </p:nvPr>
        </p:nvSpPr>
        <p:spPr>
          <a:xfrm>
            <a:off x="381000" y="6356567"/>
            <a:ext cx="742950" cy="21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sz="1050"/>
              <a:pPr>
                <a:buSzPts val="1400"/>
              </a:pPr>
              <a:t>4</a:t>
            </a:fld>
            <a:endParaRPr sz="1050"/>
          </a:p>
        </p:txBody>
      </p:sp>
      <p:pic>
        <p:nvPicPr>
          <p:cNvPr id="997" name="Google Shape;99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326" y="4254225"/>
            <a:ext cx="5122538" cy="372113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58"/>
          <p:cNvSpPr txBox="1">
            <a:spLocks noGrp="1"/>
          </p:cNvSpPr>
          <p:nvPr>
            <p:ph type="body" idx="1"/>
          </p:nvPr>
        </p:nvSpPr>
        <p:spPr>
          <a:xfrm>
            <a:off x="495300" y="5252831"/>
            <a:ext cx="10915650" cy="99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67500" bIns="0" anchor="t" anchorCtr="0">
            <a:noAutofit/>
          </a:bodyPr>
          <a:lstStyle/>
          <a:p>
            <a:pPr indent="-304800">
              <a:buSzPts val="2800"/>
              <a:buChar char="●"/>
            </a:pPr>
            <a:r>
              <a:rPr lang="en-US" sz="1800" dirty="0"/>
              <a:t>(</a:t>
            </a:r>
            <a:r>
              <a:rPr lang="en-US" sz="1800" i="1" dirty="0"/>
              <a:t>Cohen, Rosenfeld, Kolter 2019</a:t>
            </a:r>
            <a:r>
              <a:rPr lang="en-US" sz="1800" dirty="0"/>
              <a:t>)</a:t>
            </a:r>
            <a:r>
              <a:rPr lang="en-US" sz="2100" dirty="0"/>
              <a:t> </a:t>
            </a:r>
            <a:r>
              <a:rPr lang="ru-RU" sz="2100" dirty="0"/>
              <a:t>Введены методы рандомизированного сглаживания и приведены доказательства основных теорем, необходимых для доказуемых гарантий надежности.</a:t>
            </a:r>
            <a:endParaRPr sz="2100" dirty="0"/>
          </a:p>
        </p:txBody>
      </p:sp>
      <p:sp>
        <p:nvSpPr>
          <p:cNvPr id="999" name="Google Shape;999;p58"/>
          <p:cNvSpPr txBox="1">
            <a:spLocks noGrp="1"/>
          </p:cNvSpPr>
          <p:nvPr>
            <p:ph type="body" idx="1"/>
          </p:nvPr>
        </p:nvSpPr>
        <p:spPr>
          <a:xfrm>
            <a:off x="495300" y="1543050"/>
            <a:ext cx="10915650" cy="2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67500" bIns="0" anchor="t" anchorCtr="0">
            <a:noAutofit/>
          </a:bodyPr>
          <a:lstStyle/>
          <a:p>
            <a:pPr indent="-304800">
              <a:lnSpc>
                <a:spcPct val="115000"/>
              </a:lnSpc>
              <a:spcBef>
                <a:spcPts val="900"/>
              </a:spcBef>
              <a:buSzPts val="2800"/>
              <a:buChar char="●"/>
            </a:pPr>
            <a:r>
              <a:rPr lang="ru-RU" sz="2100" dirty="0"/>
              <a:t>Сегодня защита моделей ИИ</a:t>
            </a:r>
            <a:r>
              <a:rPr lang="en-US" sz="2100" dirty="0"/>
              <a:t> </a:t>
            </a:r>
            <a:r>
              <a:rPr lang="ru-RU" sz="2100" dirty="0"/>
              <a:t>стремительно развивается и разработано множество эффективных методов</a:t>
            </a:r>
            <a:br>
              <a:rPr lang="en-US" sz="2100" dirty="0"/>
            </a:br>
            <a:r>
              <a:rPr lang="en-US" sz="1800" dirty="0"/>
              <a:t>(</a:t>
            </a:r>
            <a:r>
              <a:rPr lang="en-US" sz="1800" i="1" dirty="0"/>
              <a:t>Goodfellow et al., 2015; </a:t>
            </a:r>
            <a:r>
              <a:rPr lang="en-US" sz="1800" i="1" dirty="0" err="1"/>
              <a:t>Kurakin</a:t>
            </a:r>
            <a:r>
              <a:rPr lang="en-US" sz="1800" i="1" dirty="0"/>
              <a:t> et al., 2017; </a:t>
            </a:r>
            <a:r>
              <a:rPr lang="en-US" sz="1800" i="1" dirty="0" err="1"/>
              <a:t>Madry</a:t>
            </a:r>
            <a:r>
              <a:rPr lang="en-US" sz="1800" i="1" dirty="0"/>
              <a:t> et al., 2018</a:t>
            </a:r>
            <a:r>
              <a:rPr lang="en-US" sz="1800" dirty="0"/>
              <a:t>)</a:t>
            </a:r>
            <a:br>
              <a:rPr lang="en-US" sz="2100" dirty="0"/>
            </a:br>
            <a:endParaRPr sz="2100" dirty="0"/>
          </a:p>
          <a:p>
            <a:pPr indent="-304800">
              <a:lnSpc>
                <a:spcPct val="115000"/>
              </a:lnSpc>
              <a:buSzPts val="2800"/>
              <a:buChar char="●"/>
            </a:pPr>
            <a:r>
              <a:rPr lang="ru-RU" sz="2100" dirty="0"/>
              <a:t>Большинство методов фокусируются на эмпирической робастности. Однако сертификация предлагает доказуемую защиту от определенных типов возмущений</a:t>
            </a:r>
            <a:endParaRPr sz="2100" dirty="0"/>
          </a:p>
        </p:txBody>
      </p:sp>
      <p:sp>
        <p:nvSpPr>
          <p:cNvPr id="1000" name="Google Shape;1000;p58"/>
          <p:cNvSpPr txBox="1">
            <a:spLocks noGrp="1"/>
          </p:cNvSpPr>
          <p:nvPr>
            <p:ph type="ftr" idx="11"/>
          </p:nvPr>
        </p:nvSpPr>
        <p:spPr>
          <a:xfrm>
            <a:off x="2324100" y="6457950"/>
            <a:ext cx="6572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050"/>
              <a:t>Elvir Karimov. Certification of Speaker Recognition Models to Additive Perturbations</a:t>
            </a:r>
            <a:endParaRPr sz="10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ru-RU" dirty="0"/>
              <a:t>Сертификация нейронных сетей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6" name="Google Shape;376;p43"/>
          <p:cNvSpPr txBox="1"/>
          <p:nvPr/>
        </p:nvSpPr>
        <p:spPr>
          <a:xfrm>
            <a:off x="692892" y="1173064"/>
            <a:ext cx="108000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ru-RU" sz="2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Теоретические гарантии на устойчивость</a:t>
            </a:r>
            <a:endParaRPr sz="2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7" name="Google Shape;377;p43"/>
          <p:cNvSpPr txBox="1"/>
          <p:nvPr/>
        </p:nvSpPr>
        <p:spPr>
          <a:xfrm>
            <a:off x="933275" y="2101150"/>
            <a:ext cx="6963815" cy="14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ru-RU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Некоторый классификатор </a:t>
            </a:r>
            <a:r>
              <a:rPr lang="ru-RU" sz="1600" b="1" i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</a:t>
            </a:r>
            <a:r>
              <a:rPr lang="ru-RU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6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8" name="Google Shape;378;p43"/>
          <p:cNvSpPr txBox="1"/>
          <p:nvPr/>
        </p:nvSpPr>
        <p:spPr>
          <a:xfrm>
            <a:off x="933275" y="3268675"/>
            <a:ext cx="40572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ru-RU" sz="16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заданного уровня возмущения</a:t>
            </a:r>
            <a:r>
              <a:rPr lang="en-US" sz="16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 окрестности:</a:t>
            </a:r>
            <a:endParaRPr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79" name="Google Shape;3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275" y="3688544"/>
            <a:ext cx="1006807" cy="2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500" y="2451525"/>
            <a:ext cx="6316792" cy="4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39;p61">
            <a:extLst>
              <a:ext uri="{FF2B5EF4-FFF2-40B4-BE49-F238E27FC236}">
                <a16:creationId xmlns:a16="http://schemas.microsoft.com/office/drawing/2014/main" id="{BE1088F0-21A6-D1F5-BAF5-B01657CEF81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4023" r="67311"/>
          <a:stretch/>
        </p:blipFill>
        <p:spPr>
          <a:xfrm>
            <a:off x="953165" y="4606684"/>
            <a:ext cx="3011275" cy="212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1;p61">
            <a:extLst>
              <a:ext uri="{FF2B5EF4-FFF2-40B4-BE49-F238E27FC236}">
                <a16:creationId xmlns:a16="http://schemas.microsoft.com/office/drawing/2014/main" id="{107F2E05-CEA3-B47D-497A-5022EF66284C}"/>
              </a:ext>
            </a:extLst>
          </p:cNvPr>
          <p:cNvSpPr txBox="1"/>
          <p:nvPr/>
        </p:nvSpPr>
        <p:spPr>
          <a:xfrm>
            <a:off x="4125681" y="5731556"/>
            <a:ext cx="16710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Embedding</a:t>
            </a:r>
            <a:endParaRPr sz="2000"/>
          </a:p>
        </p:txBody>
      </p:sp>
      <p:sp>
        <p:nvSpPr>
          <p:cNvPr id="4" name="Google Shape;1042;p61">
            <a:extLst>
              <a:ext uri="{FF2B5EF4-FFF2-40B4-BE49-F238E27FC236}">
                <a16:creationId xmlns:a16="http://schemas.microsoft.com/office/drawing/2014/main" id="{D848169D-B7A3-3E57-C0E7-808D43AE2631}"/>
              </a:ext>
            </a:extLst>
          </p:cNvPr>
          <p:cNvSpPr txBox="1"/>
          <p:nvPr/>
        </p:nvSpPr>
        <p:spPr>
          <a:xfrm>
            <a:off x="1151056" y="4784868"/>
            <a:ext cx="108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waveform</a:t>
            </a:r>
            <a:endParaRPr dirty="0"/>
          </a:p>
        </p:txBody>
      </p:sp>
      <p:pic>
        <p:nvPicPr>
          <p:cNvPr id="5" name="Google Shape;1040;p61">
            <a:extLst>
              <a:ext uri="{FF2B5EF4-FFF2-40B4-BE49-F238E27FC236}">
                <a16:creationId xmlns:a16="http://schemas.microsoft.com/office/drawing/2014/main" id="{95C7800F-7013-70D9-879B-3701780E82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87020"/>
          <a:stretch/>
        </p:blipFill>
        <p:spPr>
          <a:xfrm>
            <a:off x="3002167" y="5771293"/>
            <a:ext cx="302799" cy="4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63;p63">
            <a:extLst>
              <a:ext uri="{FF2B5EF4-FFF2-40B4-BE49-F238E27FC236}">
                <a16:creationId xmlns:a16="http://schemas.microsoft.com/office/drawing/2014/main" id="{48474D1A-D0A0-AFEB-AD04-6716AAE7319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7032" y="4226248"/>
            <a:ext cx="3701414" cy="38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91;p64">
            <a:extLst>
              <a:ext uri="{FF2B5EF4-FFF2-40B4-BE49-F238E27FC236}">
                <a16:creationId xmlns:a16="http://schemas.microsoft.com/office/drawing/2014/main" id="{B8623937-C6DB-5DEA-3E87-979B49F9175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7344" y="4063623"/>
            <a:ext cx="1624575" cy="6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92;p64">
            <a:extLst>
              <a:ext uri="{FF2B5EF4-FFF2-40B4-BE49-F238E27FC236}">
                <a16:creationId xmlns:a16="http://schemas.microsoft.com/office/drawing/2014/main" id="{6846EFFF-800E-27A2-4089-0045F6B5521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79394" y="3338598"/>
            <a:ext cx="1624575" cy="6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93;p64">
            <a:extLst>
              <a:ext uri="{FF2B5EF4-FFF2-40B4-BE49-F238E27FC236}">
                <a16:creationId xmlns:a16="http://schemas.microsoft.com/office/drawing/2014/main" id="{16B0F809-5CE0-7F05-506D-48B5DD28969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79394" y="4862598"/>
            <a:ext cx="1624575" cy="6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95;p64">
            <a:extLst>
              <a:ext uri="{FF2B5EF4-FFF2-40B4-BE49-F238E27FC236}">
                <a16:creationId xmlns:a16="http://schemas.microsoft.com/office/drawing/2014/main" id="{16BA50C6-1E6A-86BA-2DEB-32B322F584F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39923" t="23621" r="38005" b="18834"/>
          <a:stretch/>
        </p:blipFill>
        <p:spPr>
          <a:xfrm>
            <a:off x="8812083" y="4116200"/>
            <a:ext cx="159194" cy="57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96;p64">
            <a:extLst>
              <a:ext uri="{FF2B5EF4-FFF2-40B4-BE49-F238E27FC236}">
                <a16:creationId xmlns:a16="http://schemas.microsoft.com/office/drawing/2014/main" id="{C6B975BF-3961-15E3-7D5E-AF12A37645D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39039" t="22456" r="38889" b="20863"/>
          <a:stretch/>
        </p:blipFill>
        <p:spPr>
          <a:xfrm>
            <a:off x="11109069" y="3262398"/>
            <a:ext cx="318274" cy="23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97;p64">
            <a:extLst>
              <a:ext uri="{FF2B5EF4-FFF2-40B4-BE49-F238E27FC236}">
                <a16:creationId xmlns:a16="http://schemas.microsoft.com/office/drawing/2014/main" id="{B522D4A9-55E2-2176-C354-ED57CE4DBDA4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40269" y="3425523"/>
            <a:ext cx="429921" cy="5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98;p64">
            <a:extLst>
              <a:ext uri="{FF2B5EF4-FFF2-40B4-BE49-F238E27FC236}">
                <a16:creationId xmlns:a16="http://schemas.microsoft.com/office/drawing/2014/main" id="{214F6915-223B-5000-A3E3-2A7D8DFFAFD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40269" y="4949523"/>
            <a:ext cx="429921" cy="50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099;p64">
            <a:extLst>
              <a:ext uri="{FF2B5EF4-FFF2-40B4-BE49-F238E27FC236}">
                <a16:creationId xmlns:a16="http://schemas.microsoft.com/office/drawing/2014/main" id="{CCC00EAB-006C-3943-D73A-7EF6E37B2F19}"/>
              </a:ext>
            </a:extLst>
          </p:cNvPr>
          <p:cNvCxnSpPr/>
          <p:nvPr/>
        </p:nvCxnSpPr>
        <p:spPr>
          <a:xfrm>
            <a:off x="9602969" y="5199423"/>
            <a:ext cx="496200" cy="9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100;p64">
            <a:extLst>
              <a:ext uri="{FF2B5EF4-FFF2-40B4-BE49-F238E27FC236}">
                <a16:creationId xmlns:a16="http://schemas.microsoft.com/office/drawing/2014/main" id="{23D7E100-6B89-3EDE-DC6C-9B475E6730BE}"/>
              </a:ext>
            </a:extLst>
          </p:cNvPr>
          <p:cNvCxnSpPr/>
          <p:nvPr/>
        </p:nvCxnSpPr>
        <p:spPr>
          <a:xfrm>
            <a:off x="9602969" y="3675423"/>
            <a:ext cx="496200" cy="9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" name="Google Shape;1101;p64">
            <a:extLst>
              <a:ext uri="{FF2B5EF4-FFF2-40B4-BE49-F238E27FC236}">
                <a16:creationId xmlns:a16="http://schemas.microsoft.com/office/drawing/2014/main" id="{3C19F1A3-E141-77DF-4832-DFE2DB048B66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46894" y="4200623"/>
            <a:ext cx="218215" cy="4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02;p64">
            <a:extLst>
              <a:ext uri="{FF2B5EF4-FFF2-40B4-BE49-F238E27FC236}">
                <a16:creationId xmlns:a16="http://schemas.microsoft.com/office/drawing/2014/main" id="{14F0C0FA-48F2-E1FE-01DC-0E2A6D6A5CA6}"/>
              </a:ext>
            </a:extLst>
          </p:cNvPr>
          <p:cNvSpPr txBox="1"/>
          <p:nvPr/>
        </p:nvSpPr>
        <p:spPr>
          <a:xfrm rot="-818">
            <a:off x="10604818" y="2918450"/>
            <a:ext cx="1260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averaging</a:t>
            </a:r>
            <a:endParaRPr sz="1700" b="1"/>
          </a:p>
        </p:txBody>
      </p:sp>
      <p:cxnSp>
        <p:nvCxnSpPr>
          <p:cNvPr id="18" name="Google Shape;1094;p64">
            <a:extLst>
              <a:ext uri="{FF2B5EF4-FFF2-40B4-BE49-F238E27FC236}">
                <a16:creationId xmlns:a16="http://schemas.microsoft.com/office/drawing/2014/main" id="{5FBE4933-38C2-7115-DCEC-D1986B2472CD}"/>
              </a:ext>
            </a:extLst>
          </p:cNvPr>
          <p:cNvCxnSpPr/>
          <p:nvPr/>
        </p:nvCxnSpPr>
        <p:spPr>
          <a:xfrm>
            <a:off x="7786515" y="4393249"/>
            <a:ext cx="496200" cy="9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ru-RU" dirty="0" err="1"/>
              <a:t>Automatic</a:t>
            </a:r>
            <a:r>
              <a:rPr lang="ru-RU" dirty="0"/>
              <a:t> </a:t>
            </a:r>
            <a:r>
              <a:rPr lang="ru-RU" dirty="0" err="1"/>
              <a:t>Speaker</a:t>
            </a:r>
            <a:r>
              <a:rPr lang="ru-RU" dirty="0"/>
              <a:t> </a:t>
            </a:r>
            <a:r>
              <a:rPr lang="ru-RU" dirty="0" err="1"/>
              <a:t>Verification</a:t>
            </a:r>
            <a:r>
              <a:rPr lang="ru-RU" dirty="0"/>
              <a:t> (ASV)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6" name="Google Shape;386;p44"/>
          <p:cNvSpPr txBox="1"/>
          <p:nvPr/>
        </p:nvSpPr>
        <p:spPr>
          <a:xfrm>
            <a:off x="692900" y="1987875"/>
            <a:ext cx="9518700" cy="2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ru-RU" sz="1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ECAPA-TDNN</a:t>
            </a:r>
            <a:br>
              <a:rPr lang="ru-RU" sz="1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Классификация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Time </a:t>
            </a:r>
            <a:r>
              <a:rPr lang="ru-RU" sz="18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Delay</a:t>
            </a: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Neural</a:t>
            </a: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Network (TDNN) блоки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endParaRPr sz="1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XVectorSincNet</a:t>
            </a:r>
            <a:br>
              <a:rPr lang="ru-RU" sz="1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Диаризация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sz="1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7" name="Google Shape;387;p44"/>
          <p:cNvSpPr txBox="1"/>
          <p:nvPr/>
        </p:nvSpPr>
        <p:spPr>
          <a:xfrm>
            <a:off x="692892" y="1173064"/>
            <a:ext cx="108000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ru-RU" sz="2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Модели распознавания спикера по голосу</a:t>
            </a:r>
            <a:endParaRPr sz="2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8" name="Google Shape;388;p44"/>
          <p:cNvSpPr/>
          <p:nvPr/>
        </p:nvSpPr>
        <p:spPr>
          <a:xfrm>
            <a:off x="695325" y="6309320"/>
            <a:ext cx="8585400" cy="432000"/>
          </a:xfrm>
          <a:prstGeom prst="rect">
            <a:avLst/>
          </a:prstGeom>
          <a:solidFill>
            <a:srgbClr val="F2F2F2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9" name="Google Shape;389;p44"/>
          <p:cNvSpPr txBox="1"/>
          <p:nvPr/>
        </p:nvSpPr>
        <p:spPr>
          <a:xfrm>
            <a:off x="695325" y="6400411"/>
            <a:ext cx="669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Inter"/>
              <a:buNone/>
            </a:pPr>
            <a:r>
              <a:rPr lang="ru-RU" sz="8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https://arxiv.org/abs/2005.07143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Inter"/>
              <a:buNone/>
            </a:pPr>
            <a:r>
              <a:rPr lang="ru-RU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https://huggingface.co/pyannote/embedding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"/>
          <p:cNvSpPr/>
          <p:nvPr/>
        </p:nvSpPr>
        <p:spPr>
          <a:xfrm>
            <a:off x="723321" y="3234679"/>
            <a:ext cx="2011200" cy="2011200"/>
          </a:xfrm>
          <a:prstGeom prst="roundRect">
            <a:avLst>
              <a:gd name="adj" fmla="val 6664"/>
            </a:avLst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1" name="Google Shape;401;p46"/>
          <p:cNvSpPr/>
          <p:nvPr/>
        </p:nvSpPr>
        <p:spPr>
          <a:xfrm>
            <a:off x="329133" y="1094477"/>
            <a:ext cx="579600" cy="5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2" name="Google Shape;402;p46"/>
          <p:cNvSpPr txBox="1"/>
          <p:nvPr/>
        </p:nvSpPr>
        <p:spPr>
          <a:xfrm>
            <a:off x="26368" y="1163216"/>
            <a:ext cx="122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A*</a:t>
            </a:r>
            <a:endParaRPr sz="2800" b="1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403" name="Google Shape;4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273" y="304800"/>
            <a:ext cx="754227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925" y="1109672"/>
            <a:ext cx="2511998" cy="5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048" y="3384817"/>
            <a:ext cx="1681750" cy="171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"/>
          <p:cNvSpPr txBox="1">
            <a:spLocks noGrp="1"/>
          </p:cNvSpPr>
          <p:nvPr>
            <p:ph type="title"/>
          </p:nvPr>
        </p:nvSpPr>
        <p:spPr>
          <a:xfrm>
            <a:off x="704672" y="742306"/>
            <a:ext cx="10789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ru-RU"/>
              <a:t>Построение центроидов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1" name="Google Shape;411;p47"/>
          <p:cNvSpPr txBox="1"/>
          <p:nvPr/>
        </p:nvSpPr>
        <p:spPr>
          <a:xfrm>
            <a:off x="692892" y="1173064"/>
            <a:ext cx="108000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ru-RU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Распознавание спикеров вне тренировочной выборки</a:t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2" name="Google Shape;4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350" y="2008163"/>
            <a:ext cx="2294802" cy="9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7"/>
          <p:cNvSpPr txBox="1"/>
          <p:nvPr/>
        </p:nvSpPr>
        <p:spPr>
          <a:xfrm>
            <a:off x="878925" y="3149825"/>
            <a:ext cx="5627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Где       усредненный эмбединг </a:t>
            </a:r>
            <a:r>
              <a:rPr lang="ru-RU" sz="1800" i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</a:t>
            </a: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-ого спикера,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4" name="Google Shape;41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5225" y="3277450"/>
            <a:ext cx="270950" cy="2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5025" y="3178275"/>
            <a:ext cx="2473750" cy="34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7"/>
          <p:cNvSpPr txBox="1"/>
          <p:nvPr/>
        </p:nvSpPr>
        <p:spPr>
          <a:xfrm>
            <a:off x="878925" y="4422875"/>
            <a:ext cx="92292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Данные центроиды можно использовать как референс для верификации: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7" name="Google Shape;41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7350" y="5026400"/>
            <a:ext cx="4262475" cy="3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54;p62">
            <a:extLst>
              <a:ext uri="{FF2B5EF4-FFF2-40B4-BE49-F238E27FC236}">
                <a16:creationId xmlns:a16="http://schemas.microsoft.com/office/drawing/2014/main" id="{B157C153-EBEC-635B-43DC-DEE0C0AFB10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4112" t="8509" b="45220"/>
          <a:stretch/>
        </p:blipFill>
        <p:spPr>
          <a:xfrm>
            <a:off x="8128963" y="492627"/>
            <a:ext cx="3243873" cy="268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5"/>
          <p:cNvSpPr txBox="1">
            <a:spLocks noGrp="1"/>
          </p:cNvSpPr>
          <p:nvPr>
            <p:ph type="title"/>
          </p:nvPr>
        </p:nvSpPr>
        <p:spPr>
          <a:xfrm>
            <a:off x="381000" y="571500"/>
            <a:ext cx="11430000" cy="96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ru-RU" dirty="0"/>
              <a:t>Методология</a:t>
            </a:r>
            <a:endParaRPr dirty="0"/>
          </a:p>
        </p:txBody>
      </p:sp>
      <p:sp>
        <p:nvSpPr>
          <p:cNvPr id="1108" name="Google Shape;1108;p65"/>
          <p:cNvSpPr txBox="1">
            <a:spLocks noGrp="1"/>
          </p:cNvSpPr>
          <p:nvPr>
            <p:ph type="body" idx="1"/>
          </p:nvPr>
        </p:nvSpPr>
        <p:spPr>
          <a:xfrm>
            <a:off x="495300" y="1543050"/>
            <a:ext cx="6457950" cy="218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67500" bIns="0" anchor="t" anchorCtr="0">
            <a:noAutofit/>
          </a:bodyPr>
          <a:lstStyle/>
          <a:p>
            <a:pPr indent="-304800">
              <a:lnSpc>
                <a:spcPct val="115000"/>
              </a:lnSpc>
              <a:buSzPts val="2800"/>
              <a:buAutoNum type="arabicPeriod"/>
            </a:pPr>
            <a:r>
              <a:rPr lang="ru-RU" sz="2100" dirty="0"/>
              <a:t>Расстояние между</a:t>
            </a:r>
            <a:r>
              <a:rPr lang="en-US" sz="2100" dirty="0"/>
              <a:t>          </a:t>
            </a:r>
            <a:r>
              <a:rPr lang="ru-RU" sz="2100" dirty="0"/>
              <a:t>и всеми </a:t>
            </a:r>
            <a:r>
              <a:rPr lang="ru-RU" sz="2100" dirty="0" err="1"/>
              <a:t>центроидами</a:t>
            </a:r>
            <a:r>
              <a:rPr lang="ru-RU" sz="2100" dirty="0"/>
              <a:t> с использованием неравенства</a:t>
            </a:r>
          </a:p>
          <a:p>
            <a:pPr indent="-304800">
              <a:lnSpc>
                <a:spcPct val="115000"/>
              </a:lnSpc>
              <a:buSzPts val="2800"/>
              <a:buAutoNum type="arabicPeriod"/>
            </a:pPr>
            <a:endParaRPr lang="ru-RU" sz="2100" dirty="0"/>
          </a:p>
          <a:p>
            <a:pPr indent="-304800">
              <a:lnSpc>
                <a:spcPct val="115000"/>
              </a:lnSpc>
              <a:buSzPts val="2800"/>
              <a:buAutoNum type="arabicPeriod"/>
            </a:pPr>
            <a:r>
              <a:rPr lang="ru-RU" sz="2100" dirty="0"/>
              <a:t>Вычислить нижнюю границу</a:t>
            </a:r>
            <a:endParaRPr sz="2100" dirty="0"/>
          </a:p>
          <a:p>
            <a:pPr indent="-304800">
              <a:lnSpc>
                <a:spcPct val="115000"/>
              </a:lnSpc>
              <a:buSzPts val="2800"/>
              <a:buAutoNum type="arabicPeriod"/>
            </a:pPr>
            <a:r>
              <a:rPr lang="ru-RU" sz="2100" dirty="0"/>
              <a:t>Значение</a:t>
            </a:r>
            <a:r>
              <a:rPr lang="en-US" sz="2100" dirty="0"/>
              <a:t>                </a:t>
            </a:r>
            <a:r>
              <a:rPr lang="ru-RU" sz="2100" dirty="0"/>
              <a:t>считается сертифицированным радиусом для </a:t>
            </a:r>
            <a:r>
              <a:rPr lang="en-US" sz="2100" dirty="0"/>
              <a:t>      </a:t>
            </a:r>
            <a:r>
              <a:rPr lang="ru-RU" sz="2100" dirty="0"/>
              <a:t>в</a:t>
            </a:r>
            <a:r>
              <a:rPr lang="en-US" sz="2100" dirty="0"/>
              <a:t> </a:t>
            </a:r>
            <a:endParaRPr sz="2100" dirty="0"/>
          </a:p>
        </p:txBody>
      </p:sp>
      <p:sp>
        <p:nvSpPr>
          <p:cNvPr id="1109" name="Google Shape;1109;p65"/>
          <p:cNvSpPr txBox="1">
            <a:spLocks noGrp="1"/>
          </p:cNvSpPr>
          <p:nvPr>
            <p:ph type="sldNum" idx="12"/>
          </p:nvPr>
        </p:nvSpPr>
        <p:spPr>
          <a:xfrm>
            <a:off x="381000" y="6356567"/>
            <a:ext cx="742950" cy="21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sz="1050"/>
              <a:pPr>
                <a:buSzPts val="1400"/>
              </a:pPr>
              <a:t>9</a:t>
            </a:fld>
            <a:endParaRPr sz="1050"/>
          </a:p>
        </p:txBody>
      </p:sp>
      <p:pic>
        <p:nvPicPr>
          <p:cNvPr id="1110" name="Google Shape;111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19" y="1609468"/>
            <a:ext cx="519338" cy="2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4331" y="1543050"/>
            <a:ext cx="2307047" cy="24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65"/>
          <p:cNvSpPr txBox="1">
            <a:spLocks noGrp="1"/>
          </p:cNvSpPr>
          <p:nvPr>
            <p:ph type="ftr" idx="11"/>
          </p:nvPr>
        </p:nvSpPr>
        <p:spPr>
          <a:xfrm>
            <a:off x="2324100" y="6457950"/>
            <a:ext cx="6572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050" dirty="0"/>
          </a:p>
        </p:txBody>
      </p:sp>
      <p:sp>
        <p:nvSpPr>
          <p:cNvPr id="1113" name="Google Shape;1113;p65"/>
          <p:cNvSpPr txBox="1"/>
          <p:nvPr/>
        </p:nvSpPr>
        <p:spPr>
          <a:xfrm>
            <a:off x="7193100" y="1778175"/>
            <a:ext cx="4549500" cy="63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оценка расстояния между сглаженной моделью </a:t>
            </a:r>
            <a:r>
              <a:rPr lang="en" sz="1400" i="1" dirty="0"/>
              <a:t>g</a:t>
            </a:r>
            <a:r>
              <a:rPr lang="en" sz="1400" dirty="0"/>
              <a:t> </a:t>
            </a:r>
            <a:r>
              <a:rPr lang="ru-RU" sz="1400" dirty="0"/>
              <a:t>и центром</a:t>
            </a:r>
            <a:r>
              <a:rPr lang="ru-RU" dirty="0"/>
              <a:t> для спикера</a:t>
            </a:r>
            <a:endParaRPr lang="ru-RU" sz="1400" b="1" dirty="0"/>
          </a:p>
        </p:txBody>
      </p:sp>
      <p:pic>
        <p:nvPicPr>
          <p:cNvPr id="1114" name="Google Shape;111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3588" y="2643675"/>
            <a:ext cx="175316" cy="2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7344" y="3042228"/>
            <a:ext cx="997138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4429" y="3466425"/>
            <a:ext cx="175313" cy="24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6692" y="3466417"/>
            <a:ext cx="203438" cy="1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95517" y="2436300"/>
            <a:ext cx="2744666" cy="6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93359" y="3283566"/>
            <a:ext cx="2148982" cy="2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6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95887" y="3856931"/>
            <a:ext cx="7800227" cy="256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IRI presentation">
  <a:themeElements>
    <a:clrScheme name="Пользовательские 2">
      <a:dk1>
        <a:srgbClr val="111111"/>
      </a:dk1>
      <a:lt1>
        <a:srgbClr val="FFFFFF"/>
      </a:lt1>
      <a:dk2>
        <a:srgbClr val="8C939C"/>
      </a:dk2>
      <a:lt2>
        <a:srgbClr val="E8ECEE"/>
      </a:lt2>
      <a:accent1>
        <a:srgbClr val="11C1AC"/>
      </a:accent1>
      <a:accent2>
        <a:srgbClr val="005960"/>
      </a:accent2>
      <a:accent3>
        <a:srgbClr val="151A26"/>
      </a:accent3>
      <a:accent4>
        <a:srgbClr val="D1A683"/>
      </a:accent4>
      <a:accent5>
        <a:srgbClr val="614FCE"/>
      </a:accent5>
      <a:accent6>
        <a:srgbClr val="494949"/>
      </a:accent6>
      <a:hlink>
        <a:srgbClr val="11C1AC"/>
      </a:hlink>
      <a:folHlink>
        <a:srgbClr val="11C1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793</Words>
  <Application>Microsoft Macintosh PowerPoint</Application>
  <PresentationFormat>Широкоэкранный</PresentationFormat>
  <Paragraphs>107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Inter SemiBold</vt:lpstr>
      <vt:lpstr>Inter</vt:lpstr>
      <vt:lpstr>Calibri</vt:lpstr>
      <vt:lpstr>Inter Medium</vt:lpstr>
      <vt:lpstr>Arial</vt:lpstr>
      <vt:lpstr>Times New Roman</vt:lpstr>
      <vt:lpstr>1_AIRI presentation</vt:lpstr>
      <vt:lpstr>Аспекты устойчивости моделей распознавания голоса</vt:lpstr>
      <vt:lpstr>Сертификация нейронных сетей </vt:lpstr>
      <vt:lpstr>Мотивация</vt:lpstr>
      <vt:lpstr>Introduction</vt:lpstr>
      <vt:lpstr>Сертификация нейронных сетей</vt:lpstr>
      <vt:lpstr>Automatic Speaker Verification (ASV)</vt:lpstr>
      <vt:lpstr>Презентация PowerPoint</vt:lpstr>
      <vt:lpstr>Построение центроидов</vt:lpstr>
      <vt:lpstr>Методология</vt:lpstr>
      <vt:lpstr>Гиперпараметры</vt:lpstr>
      <vt:lpstr>Результаты</vt:lpstr>
      <vt:lpstr>Результаты</vt:lpstr>
      <vt:lpstr>Empirical Robust Accuracy (ERA)</vt:lpstr>
      <vt:lpstr>Выводы</vt:lpstr>
      <vt:lpstr>Вопросы посткоррекции </vt:lpstr>
      <vt:lpstr>Презентация PowerPoint</vt:lpstr>
      <vt:lpstr>Применение в корректировке </vt:lpstr>
      <vt:lpstr>Данные</vt:lpstr>
      <vt:lpstr>Qwen результаты</vt:lpstr>
      <vt:lpstr>Результаты посткоррекции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Аспекты устойчивости моделей распознавания голоса</dc:title>
  <cp:lastModifiedBy>Oleg R</cp:lastModifiedBy>
  <cp:revision>8</cp:revision>
  <dcterms:modified xsi:type="dcterms:W3CDTF">2025-05-20T11:01:34Z</dcterms:modified>
</cp:coreProperties>
</file>