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6" r:id="rId2"/>
    <p:sldId id="333" r:id="rId3"/>
    <p:sldId id="325" r:id="rId4"/>
    <p:sldId id="332" r:id="rId5"/>
    <p:sldId id="262" r:id="rId6"/>
    <p:sldId id="263" r:id="rId7"/>
    <p:sldId id="270" r:id="rId8"/>
    <p:sldId id="302" r:id="rId9"/>
    <p:sldId id="299" r:id="rId10"/>
    <p:sldId id="300" r:id="rId11"/>
    <p:sldId id="303" r:id="rId12"/>
    <p:sldId id="301" r:id="rId13"/>
    <p:sldId id="304" r:id="rId14"/>
    <p:sldId id="316" r:id="rId15"/>
    <p:sldId id="317" r:id="rId16"/>
    <p:sldId id="318" r:id="rId17"/>
    <p:sldId id="320" r:id="rId18"/>
    <p:sldId id="312" r:id="rId19"/>
    <p:sldId id="328" r:id="rId20"/>
    <p:sldId id="326" r:id="rId21"/>
    <p:sldId id="327" r:id="rId22"/>
    <p:sldId id="311" r:id="rId23"/>
    <p:sldId id="331" r:id="rId24"/>
    <p:sldId id="334" r:id="rId25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32" y="-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AF1F12-7A9F-4103-B36E-9C801B04401A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11CA1A-9967-4439-9EF4-C4533FCB4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1CA1A-9967-4439-9EF4-C4533FCB4CB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32FEA0-7D83-0F1E-13DB-54AD2C47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9264E72-7F1F-00D4-29C5-EB23A9503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2AD09F3-FAB4-05A3-F5DB-04B55DA83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3FBFE9-159C-4AAB-591F-004BA6A5D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CA1A-9967-4439-9EF4-C4533FCB4C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61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0F7AB4A-0114-487A-B592-F65E17974EE9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475594-97C5-4959-B3D8-456DE1B45E1F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885FE9-4114-4071-88EF-CBCCF9F9FE79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 bwMode="auto">
          <a:xfrm>
            <a:off x="415601" y="250933"/>
            <a:ext cx="9383199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 bwMode="auto">
          <a:xfrm>
            <a:off x="415600" y="1425200"/>
            <a:ext cx="11360800" cy="479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DADD39-C840-4F88-92D4-47508A598493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788AA6-9012-4A6D-AAD4-F2EFD0EEA49D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3ACC08-5954-4416-9793-15C308184C21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9F5DEB2-6A32-4F09-B472-D25097098DD4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89858EA-F36C-4945-B32F-962EDEB2FDBB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3096EF-04C3-4128-A6B1-C35B704D4679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A03B242-20A9-46E0-BA13-019335581713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24B7469-AC42-4465-8FA7-DBE39ACD896A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A36582-F81F-468E-AA50-7EAC79E72F44}" type="datetime1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245F1D-51E6-4351-A984-02BFB2F8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vanchenko@unn.ru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hp-atom.ru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hp-atom.ru/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 bwMode="auto">
          <a:xfrm>
            <a:off x="441001" y="476961"/>
            <a:ext cx="9383199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buSzPct val="6875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Доверенные алгоритмы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ИИ в </a:t>
            </a:r>
            <a:r>
              <a:rPr lang="ru-RU" sz="2400" b="1" dirty="0" smtClean="0">
                <a:solidFill>
                  <a:srgbClr val="C00000"/>
                </a:solidFill>
              </a:rPr>
              <a:t>здравоохранении</a:t>
            </a:r>
            <a:endParaRPr sz="2400" b="1">
              <a:solidFill>
                <a:srgbClr val="C00000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 bwMode="auto">
          <a:xfrm>
            <a:off x="6556833" y="1996700"/>
            <a:ext cx="4454067" cy="3527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  <a:defRPr/>
            </a:pPr>
            <a:r>
              <a:rPr lang="en" sz="1900" b="1" dirty="0">
                <a:solidFill>
                  <a:schemeClr val="dk1"/>
                </a:solidFill>
              </a:rPr>
              <a:t>М.В. Иванченко</a:t>
            </a:r>
            <a:endParaRPr sz="1900" b="1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  <a:defRPr/>
            </a:pPr>
            <a:endParaRPr lang="en-US" sz="19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  <a:defRPr/>
            </a:pPr>
            <a:r>
              <a:rPr lang="ru-RU" sz="1900" dirty="0" smtClean="0">
                <a:solidFill>
                  <a:schemeClr val="dk1"/>
                </a:solidFill>
              </a:rPr>
              <a:t>Институт биологии старения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  <a:defRPr/>
            </a:pPr>
            <a:endParaRPr lang="ru-RU" sz="1900" dirty="0" smtClean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  <a:defRPr/>
            </a:pPr>
            <a:r>
              <a:rPr lang="ru-RU" sz="1900" dirty="0" smtClean="0">
                <a:solidFill>
                  <a:schemeClr val="dk1"/>
                </a:solidFill>
              </a:rPr>
              <a:t>Центр искусственного интеллекта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  <a:defRPr/>
            </a:pPr>
            <a:endParaRPr lang="ru-RU" sz="1900" dirty="0" smtClean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  <a:defRPr/>
            </a:pPr>
            <a:r>
              <a:rPr lang="ru-RU" sz="1900" dirty="0" smtClean="0">
                <a:solidFill>
                  <a:schemeClr val="dk1"/>
                </a:solidFill>
              </a:rPr>
              <a:t>Нижегородский </a:t>
            </a:r>
            <a:r>
              <a:rPr lang="ru-RU" sz="1900" dirty="0">
                <a:solidFill>
                  <a:schemeClr val="dk1"/>
                </a:solidFill>
              </a:rPr>
              <a:t>государственный университет им. Н.И. Лобачевского</a:t>
            </a:r>
            <a:endParaRPr lang="en-US" sz="19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  <a:defRPr/>
            </a:pPr>
            <a:endParaRPr sz="190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  <a:defRPr/>
            </a:pPr>
            <a:endParaRPr sz="19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56900" y="1984000"/>
            <a:ext cx="5401000" cy="41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10541746" y="2125764"/>
            <a:ext cx="1484299" cy="7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oogle Shape;69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8072" y="3917021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Лобачевский ai pp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90940" y="2790920"/>
            <a:ext cx="2144899" cy="1144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513708" y="1469203"/>
            <a:ext cx="5856270" cy="3852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4256" y="365127"/>
            <a:ext cx="9919462" cy="903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Биологические </a:t>
            </a:r>
            <a:r>
              <a:rPr lang="ru-RU" sz="2400" b="1" dirty="0">
                <a:solidFill>
                  <a:srgbClr val="C00000"/>
                </a:solidFill>
              </a:rPr>
              <a:t>часы </a:t>
            </a:r>
            <a:r>
              <a:rPr lang="en-US" sz="2400" b="1" dirty="0" err="1">
                <a:solidFill>
                  <a:srgbClr val="C00000"/>
                </a:solidFill>
              </a:rPr>
              <a:t>PhenoAge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78290" y="1510448"/>
            <a:ext cx="47149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</a:rPr>
              <a:t>Увеличение биологического возраста (рассчитанного по модели </a:t>
            </a:r>
            <a:r>
              <a:rPr lang="ru-RU" sz="1600" b="1" dirty="0" err="1">
                <a:solidFill>
                  <a:srgbClr val="0070C0"/>
                </a:solidFill>
              </a:rPr>
              <a:t>PhenoAge</a:t>
            </a:r>
            <a:r>
              <a:rPr lang="ru-RU" sz="1600" b="1" dirty="0">
                <a:solidFill>
                  <a:srgbClr val="0070C0"/>
                </a:solidFill>
              </a:rPr>
              <a:t>) на один год</a:t>
            </a:r>
            <a:endParaRPr sz="1600"/>
          </a:p>
          <a:p>
            <a:pPr marL="266700" indent="-174625">
              <a:buFont typeface="Arial"/>
              <a:buChar char="•"/>
              <a:defRPr/>
            </a:pPr>
            <a:endParaRPr lang="en-US" sz="1400" dirty="0" smtClean="0"/>
          </a:p>
          <a:p>
            <a:pPr marL="266700" indent="-174625">
              <a:buFont typeface="Arial"/>
              <a:buChar char="•"/>
              <a:defRPr/>
            </a:pPr>
            <a:r>
              <a:rPr lang="ru-RU" sz="1400" dirty="0" smtClean="0"/>
              <a:t>9 </a:t>
            </a:r>
            <a:r>
              <a:rPr lang="ru-RU" sz="1400" dirty="0"/>
              <a:t>%-</a:t>
            </a:r>
            <a:r>
              <a:rPr lang="ru-RU" sz="1400" dirty="0" err="1"/>
              <a:t>ное</a:t>
            </a:r>
            <a:r>
              <a:rPr lang="ru-RU" sz="1400" dirty="0"/>
              <a:t> увеличение риска смертности от всех причин, в том числе от </a:t>
            </a:r>
            <a:r>
              <a:rPr lang="ru-RU" sz="1400" dirty="0" err="1"/>
              <a:t>возраст-зависимых</a:t>
            </a:r>
            <a:r>
              <a:rPr lang="ru-RU" sz="1400" dirty="0"/>
              <a:t> заболеваний,</a:t>
            </a:r>
            <a:endParaRPr sz="1400"/>
          </a:p>
          <a:p>
            <a:pPr marL="266700" indent="-174625">
              <a:buFont typeface="Arial"/>
              <a:buChar char="•"/>
              <a:defRPr/>
            </a:pPr>
            <a:r>
              <a:rPr lang="ru-RU" sz="1400" dirty="0"/>
              <a:t>10% увеличение риска смертности от </a:t>
            </a:r>
            <a:r>
              <a:rPr lang="ru-RU" sz="1400" dirty="0" err="1"/>
              <a:t>сердечно-сосудистых</a:t>
            </a:r>
            <a:r>
              <a:rPr lang="ru-RU" sz="1400" dirty="0"/>
              <a:t> заболеваний </a:t>
            </a:r>
            <a:endParaRPr sz="1400"/>
          </a:p>
          <a:p>
            <a:pPr marL="266700" indent="-174625">
              <a:buFont typeface="Arial"/>
              <a:buChar char="•"/>
              <a:defRPr/>
            </a:pPr>
            <a:r>
              <a:rPr lang="ru-RU" sz="1400" dirty="0"/>
              <a:t>7% от рака </a:t>
            </a:r>
            <a:endParaRPr sz="1400"/>
          </a:p>
          <a:p>
            <a:pPr marL="266700" indent="-174625">
              <a:buFont typeface="Arial"/>
              <a:buChar char="•"/>
              <a:defRPr/>
            </a:pPr>
            <a:r>
              <a:rPr lang="ru-RU" sz="1400" dirty="0"/>
              <a:t>20% от диабета </a:t>
            </a:r>
            <a:endParaRPr sz="1400"/>
          </a:p>
          <a:p>
            <a:pPr marL="266700" indent="-174625">
              <a:buFont typeface="Arial"/>
              <a:buChar char="•"/>
              <a:defRPr/>
            </a:pPr>
            <a:r>
              <a:rPr lang="ru-RU" sz="1400" dirty="0"/>
              <a:t>9% от хронических заболеваний </a:t>
            </a:r>
            <a:endParaRPr lang="en-US" sz="1400" dirty="0" smtClean="0"/>
          </a:p>
          <a:p>
            <a:pPr marL="266700" indent="-174625">
              <a:defRPr/>
            </a:pPr>
            <a:r>
              <a:rPr lang="en-US" sz="1400" dirty="0" smtClean="0"/>
              <a:t>     </a:t>
            </a:r>
            <a:r>
              <a:rPr lang="ru-RU" sz="1400" dirty="0" smtClean="0"/>
              <a:t>нижних</a:t>
            </a:r>
            <a:r>
              <a:rPr lang="en-US" sz="1400" dirty="0" smtClean="0"/>
              <a:t> </a:t>
            </a:r>
            <a:r>
              <a:rPr lang="ru-RU" sz="1400" dirty="0" smtClean="0"/>
              <a:t>дыхательных </a:t>
            </a:r>
            <a:r>
              <a:rPr lang="ru-RU" sz="1400" dirty="0"/>
              <a:t>путей</a:t>
            </a:r>
            <a:endParaRPr sz="1400"/>
          </a:p>
          <a:p>
            <a:pPr marL="266700" indent="-174625">
              <a:buFont typeface="Arial"/>
              <a:buChar char="•"/>
              <a:defRPr/>
            </a:pPr>
            <a:r>
              <a:rPr lang="ru-RU" sz="1400" dirty="0"/>
              <a:t>Связь с количеством </a:t>
            </a:r>
            <a:endParaRPr lang="en-US" sz="1400" dirty="0" smtClean="0"/>
          </a:p>
          <a:p>
            <a:pPr marL="266700" indent="-174625">
              <a:defRPr/>
            </a:pPr>
            <a:r>
              <a:rPr lang="en-US" sz="1400" dirty="0" smtClean="0"/>
              <a:t>     </a:t>
            </a:r>
            <a:r>
              <a:rPr lang="ru-RU" sz="1400" dirty="0" smtClean="0"/>
              <a:t>сопутствующих </a:t>
            </a:r>
            <a:r>
              <a:rPr lang="ru-RU" sz="1400" dirty="0"/>
              <a:t>заболеваний </a:t>
            </a:r>
            <a:endParaRPr lang="en-US" sz="1400" dirty="0" smtClean="0"/>
          </a:p>
          <a:p>
            <a:pPr marL="266700" indent="-174625">
              <a:defRPr/>
            </a:pPr>
            <a:r>
              <a:rPr lang="en-US" sz="1400" dirty="0" smtClean="0"/>
              <a:t>     </a:t>
            </a:r>
            <a:r>
              <a:rPr lang="ru-RU" sz="1400" dirty="0" smtClean="0"/>
              <a:t>и </a:t>
            </a:r>
            <a:r>
              <a:rPr lang="ru-RU" sz="1400" dirty="0"/>
              <a:t>показателями физического </a:t>
            </a:r>
            <a:endParaRPr lang="en-US" sz="1400" dirty="0" smtClean="0"/>
          </a:p>
          <a:p>
            <a:pPr marL="266700" indent="-174625">
              <a:defRPr/>
            </a:pPr>
            <a:r>
              <a:rPr lang="en-US" sz="1400" dirty="0" smtClean="0"/>
              <a:t>     </a:t>
            </a:r>
            <a:r>
              <a:rPr lang="ru-RU" sz="1400" dirty="0" smtClean="0"/>
              <a:t>функционирования </a:t>
            </a:r>
            <a:r>
              <a:rPr lang="ru-RU" sz="1400" dirty="0"/>
              <a:t>человека. </a:t>
            </a:r>
            <a:br>
              <a:rPr lang="ru-RU" sz="1400" dirty="0"/>
            </a:br>
            <a:endParaRPr lang="ru-RU" sz="1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6132" y="1857364"/>
            <a:ext cx="33013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738942" y="4439373"/>
            <a:ext cx="4000528" cy="241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 bwMode="auto">
          <a:xfrm>
            <a:off x="7361336" y="1449764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</a:rPr>
              <a:t>Оценка относительно </a:t>
            </a:r>
            <a:r>
              <a:rPr lang="ru-RU" sz="1600" b="1" dirty="0" err="1">
                <a:solidFill>
                  <a:srgbClr val="0070C0"/>
                </a:solidFill>
              </a:rPr>
              <a:t>референтной</a:t>
            </a:r>
            <a:r>
              <a:rPr lang="ru-RU" sz="1600" b="1" dirty="0">
                <a:solidFill>
                  <a:srgbClr val="0070C0"/>
                </a:solidFill>
              </a:rPr>
              <a:t> возрастной группы</a:t>
            </a:r>
            <a:r>
              <a:rPr lang="en-US" sz="1600" b="1" dirty="0">
                <a:solidFill>
                  <a:srgbClr val="0070C0"/>
                </a:solidFill>
              </a:rPr>
              <a:t>  </a:t>
            </a:r>
            <a:r>
              <a:rPr lang="ru-RU" sz="1600" b="1" dirty="0">
                <a:solidFill>
                  <a:srgbClr val="0070C0"/>
                </a:solidFill>
              </a:rPr>
              <a:t/>
            </a:r>
            <a:br>
              <a:rPr lang="ru-RU" sz="1600" b="1" dirty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381884" y="3929066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</a:rPr>
              <a:t>Оценка вклада каждого показателя в результат</a:t>
            </a:r>
            <a:r>
              <a:rPr lang="en-US" sz="1600" b="1" dirty="0">
                <a:solidFill>
                  <a:srgbClr val="0070C0"/>
                </a:solidFill>
              </a:rPr>
              <a:t>  </a:t>
            </a:r>
            <a:r>
              <a:rPr lang="ru-RU" sz="1600" b="1" dirty="0">
                <a:solidFill>
                  <a:srgbClr val="0070C0"/>
                </a:solidFill>
              </a:rPr>
              <a:t/>
            </a:r>
            <a:br>
              <a:rPr lang="ru-RU" sz="1600" b="1" dirty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541993" y="857232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Google Shape;69;p1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0493613" y="366757"/>
            <a:ext cx="1603179" cy="4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397268" y="601342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Levine et al., An epigenetic biomarker of aging for lifespan and </a:t>
            </a:r>
            <a:r>
              <a:rPr lang="en-US" sz="1400" b="1" dirty="0" err="1" smtClean="0"/>
              <a:t>healthspan</a:t>
            </a:r>
            <a:r>
              <a:rPr lang="en-US" sz="1400" b="1" dirty="0" smtClean="0"/>
              <a:t>. Aging. 2018 Apr 18; 10 (4): 573-591</a:t>
            </a:r>
            <a:endParaRPr lang="ru-RU" sz="1400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1752" y="3000044"/>
            <a:ext cx="2317522" cy="193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8157680" y="883575"/>
            <a:ext cx="3914455" cy="5702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729518" y="904125"/>
            <a:ext cx="4109663" cy="567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15757" y="914398"/>
            <a:ext cx="3298005" cy="5373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520734"/>
            <a:ext cx="2743200" cy="365125"/>
          </a:xfrm>
        </p:spPr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54332" y="1000108"/>
            <a:ext cx="3214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</a:rPr>
              <a:t>Онлайн-система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для </a:t>
            </a:r>
            <a:r>
              <a:rPr lang="ru-RU" sz="1600" b="1" dirty="0">
                <a:solidFill>
                  <a:srgbClr val="0070C0"/>
                </a:solidFill>
              </a:rPr>
              <a:t>оценки когнитивного </a:t>
            </a:r>
            <a:r>
              <a:rPr lang="ru-RU" sz="1600" b="1" dirty="0" smtClean="0">
                <a:solidFill>
                  <a:srgbClr val="0070C0"/>
                </a:solidFill>
              </a:rPr>
              <a:t>возраста</a:t>
            </a:r>
          </a:p>
          <a:p>
            <a:pPr>
              <a:defRPr/>
            </a:pPr>
            <a:r>
              <a:rPr lang="en-US" sz="1400" dirty="0" err="1" smtClean="0"/>
              <a:t>LightGBM</a:t>
            </a:r>
            <a:r>
              <a:rPr lang="en-US" sz="1400" dirty="0" smtClean="0"/>
              <a:t> </a:t>
            </a:r>
            <a:r>
              <a:rPr lang="ru-RU" sz="1400" dirty="0" smtClean="0"/>
              <a:t>модель ИИ на основе </a:t>
            </a:r>
          </a:p>
          <a:p>
            <a:pPr>
              <a:defRPr/>
            </a:pPr>
            <a:r>
              <a:rPr lang="en-US" sz="1400" dirty="0" smtClean="0"/>
              <a:t>~3000 </a:t>
            </a:r>
            <a:r>
              <a:rPr lang="ru-RU" sz="1400" dirty="0" smtClean="0"/>
              <a:t>участников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sz="2000" b="1">
              <a:solidFill>
                <a:srgbClr val="0070C0"/>
              </a:solidFill>
            </a:endParaRPr>
          </a:p>
        </p:txBody>
      </p:sp>
      <p:pic>
        <p:nvPicPr>
          <p:cNvPr id="2053" name="Picture 5" descr="http://qrcoder.ru/code/?https%3A%2F%2Fdpm-ageing.unn.ru%2Fcognitive-age-v3%2F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3585" y="2089648"/>
            <a:ext cx="2328232" cy="232823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84484" y="1859777"/>
            <a:ext cx="3700837" cy="1279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1982" y="986335"/>
            <a:ext cx="3451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Простейшие логические тесты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Тесты на различение оттенков цвета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 bwMode="auto">
          <a:xfrm>
            <a:off x="3881422" y="4500570"/>
            <a:ext cx="3579806" cy="1840026"/>
            <a:chOff x="4495680" y="1077840"/>
            <a:chExt cx="4562280" cy="2415240"/>
          </a:xfrm>
        </p:grpSpPr>
        <p:pic>
          <p:nvPicPr>
            <p:cNvPr id="14" name="Google Shape;71;p14"/>
            <p:cNvPicPr/>
            <p:nvPr/>
          </p:nvPicPr>
          <p:blipFill>
            <a:blip r:embed="rId5" cstate="print"/>
            <a:stretch/>
          </p:blipFill>
          <p:spPr bwMode="auto">
            <a:xfrm>
              <a:off x="6705000" y="2291400"/>
              <a:ext cx="2352960" cy="1201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" name="Google Shape;73;p14"/>
            <p:cNvPicPr/>
            <p:nvPr/>
          </p:nvPicPr>
          <p:blipFill>
            <a:blip r:embed="rId6" cstate="print"/>
            <a:stretch/>
          </p:blipFill>
          <p:spPr bwMode="auto">
            <a:xfrm>
              <a:off x="6705000" y="1083960"/>
              <a:ext cx="2352960" cy="1152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Google Shape;74;p14"/>
            <p:cNvPicPr/>
            <p:nvPr/>
          </p:nvPicPr>
          <p:blipFill>
            <a:blip r:embed="rId7" cstate="print"/>
            <a:srcRect l="2096" r="1227"/>
            <a:stretch/>
          </p:blipFill>
          <p:spPr bwMode="auto">
            <a:xfrm>
              <a:off x="4495680" y="2291400"/>
              <a:ext cx="2180160" cy="1201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" name="Google Shape;75;p14"/>
            <p:cNvPicPr/>
            <p:nvPr/>
          </p:nvPicPr>
          <p:blipFill>
            <a:blip r:embed="rId8" cstate="print"/>
            <a:stretch/>
          </p:blipFill>
          <p:spPr bwMode="auto">
            <a:xfrm>
              <a:off x="4495680" y="1077840"/>
              <a:ext cx="2180160" cy="1164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" name="TextBox 18"/>
          <p:cNvSpPr txBox="1"/>
          <p:nvPr/>
        </p:nvSpPr>
        <p:spPr bwMode="auto">
          <a:xfrm>
            <a:off x="3848226" y="3538907"/>
            <a:ext cx="3414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Тест Струпа – принятие решений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 условиях когнитивного конфликта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82906" y="1515343"/>
            <a:ext cx="3074686" cy="240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 bwMode="auto">
          <a:xfrm>
            <a:off x="8514688" y="958692"/>
            <a:ext cx="194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Результаты модели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25687" y="4626161"/>
            <a:ext cx="3450241" cy="168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 bwMode="auto">
          <a:xfrm>
            <a:off x="8518232" y="3982600"/>
            <a:ext cx="2735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Объяснимость  акселерации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/>
        </p:nvSpPr>
        <p:spPr bwMode="auto">
          <a:xfrm>
            <a:off x="226031" y="142852"/>
            <a:ext cx="9013242" cy="571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Когнитивные </a:t>
            </a:r>
            <a:r>
              <a:rPr lang="ru-RU" sz="2400" b="1" dirty="0" smtClean="0">
                <a:solidFill>
                  <a:srgbClr val="C00000"/>
                </a:solidFill>
              </a:rPr>
              <a:t>часы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</a:rPr>
              <a:t>V </a:t>
            </a:r>
            <a:endParaRPr sz="2400" b="1">
              <a:solidFill>
                <a:srgbClr val="C00000"/>
              </a:solidFill>
            </a:endParaRPr>
          </a:p>
        </p:txBody>
      </p:sp>
      <p:pic>
        <p:nvPicPr>
          <p:cNvPr id="26" name="Google Shape;69;p1"/>
          <p:cNvPicPr/>
          <p:nvPr/>
        </p:nvPicPr>
        <p:blipFill>
          <a:blip r:embed="rId11">
            <a:alphaModFix/>
          </a:blip>
          <a:stretch/>
        </p:blipFill>
        <p:spPr bwMode="auto">
          <a:xfrm>
            <a:off x="9239272" y="214290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10739470" y="142852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Google Shape;72;p14"/>
          <p:cNvPicPr/>
          <p:nvPr/>
        </p:nvPicPr>
        <p:blipFill>
          <a:blip r:embed="rId13" cstate="print"/>
          <a:stretch/>
        </p:blipFill>
        <p:spPr bwMode="auto">
          <a:xfrm>
            <a:off x="503288" y="5152346"/>
            <a:ext cx="2614543" cy="1010172"/>
          </a:xfrm>
          <a:prstGeom prst="rect">
            <a:avLst/>
          </a:prstGeom>
          <a:ln w="0">
            <a:noFill/>
          </a:ln>
        </p:spPr>
      </p:pic>
      <p:sp>
        <p:nvSpPr>
          <p:cNvPr id="29" name="Google Shape;76;p14"/>
          <p:cNvSpPr/>
          <p:nvPr/>
        </p:nvSpPr>
        <p:spPr bwMode="auto">
          <a:xfrm>
            <a:off x="452398" y="4529952"/>
            <a:ext cx="3164760" cy="67710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600" b="1" strike="noStrike" spc="-1" dirty="0" err="1">
                <a:solidFill>
                  <a:schemeClr val="accent5"/>
                </a:solidFill>
                <a:ea typeface="Times New Roman"/>
              </a:rPr>
              <a:t>Тест</a:t>
            </a:r>
            <a:r>
              <a:rPr lang="en-US" sz="1600" b="1" strike="noStrike" spc="-1" dirty="0">
                <a:solidFill>
                  <a:schemeClr val="accent5"/>
                </a:solidFill>
                <a:ea typeface="Times New Roman"/>
              </a:rPr>
              <a:t> </a:t>
            </a:r>
            <a:r>
              <a:rPr lang="en-US" sz="1600" b="1" strike="noStrike" spc="-1" dirty="0" smtClean="0">
                <a:solidFill>
                  <a:schemeClr val="accent5"/>
                </a:solidFill>
                <a:ea typeface="Times New Roman"/>
              </a:rPr>
              <a:t>1back</a:t>
            </a:r>
            <a:r>
              <a:rPr lang="ru-RU" sz="1600" b="1" spc="-1" dirty="0" smtClean="0">
                <a:solidFill>
                  <a:schemeClr val="accent5"/>
                </a:solidFill>
                <a:ea typeface="Times New Roman"/>
              </a:rPr>
              <a:t> на краткосрочную память</a:t>
            </a:r>
            <a:endParaRPr lang="en-US" sz="1600" b="0" strike="noStrike" spc="-1" dirty="0">
              <a:solidFill>
                <a:schemeClr val="accent5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64402" y="6334780"/>
            <a:ext cx="10890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err="1"/>
              <a:t>Krivonosov</a:t>
            </a:r>
            <a:r>
              <a:rPr lang="en-US" sz="1400" b="1" dirty="0"/>
              <a:t> M, </a:t>
            </a:r>
            <a:r>
              <a:rPr lang="en-US" sz="1400" b="1" dirty="0" err="1"/>
              <a:t>Kondakova</a:t>
            </a:r>
            <a:r>
              <a:rPr lang="en-US" sz="1400" b="1" dirty="0"/>
              <a:t> E et al.,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en-US" sz="1400" b="1" dirty="0"/>
              <a:t>A cognitive clock: matching with phenotypic and epigenetic ages and their acceleration. </a:t>
            </a:r>
            <a:r>
              <a:rPr lang="en-US" sz="1400" b="1" dirty="0" smtClean="0"/>
              <a:t>Trans</a:t>
            </a:r>
            <a:r>
              <a:rPr lang="en-US" sz="1400" b="1" dirty="0"/>
              <a:t>. Psych. 2022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472610" y="1530848"/>
            <a:ext cx="4777483" cy="5265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512358206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98879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1769965" name="Заголовок 1"/>
          <p:cNvSpPr>
            <a:spLocks noGrp="1"/>
          </p:cNvSpPr>
          <p:nvPr/>
        </p:nvSpPr>
        <p:spPr bwMode="auto">
          <a:xfrm>
            <a:off x="477078" y="268926"/>
            <a:ext cx="9638471" cy="1065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Эпигенетические часы</a:t>
            </a:r>
            <a:endParaRPr sz="2400" b="1">
              <a:solidFill>
                <a:srgbClr val="C00000"/>
              </a:solidFill>
            </a:endParaRPr>
          </a:p>
        </p:txBody>
      </p:sp>
      <p:pic>
        <p:nvPicPr>
          <p:cNvPr id="5122" name="Picture 2" descr="https://ars.els-cdn.com/content/image/1-s2.0-S1568163724003702-ga1_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2080" y="1751351"/>
            <a:ext cx="6017994" cy="25946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 bwMode="auto">
          <a:xfrm>
            <a:off x="598170" y="1626832"/>
            <a:ext cx="464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Перспективный интегративный </a:t>
            </a:r>
            <a:r>
              <a:rPr lang="ru-RU" sz="1600" b="1" dirty="0" err="1" smtClean="0">
                <a:solidFill>
                  <a:srgbClr val="0070C0"/>
                </a:solidFill>
              </a:rPr>
              <a:t>биомаркер</a:t>
            </a:r>
            <a:r>
              <a:rPr lang="ru-RU" sz="1600" b="1" dirty="0" smtClean="0">
                <a:solidFill>
                  <a:srgbClr val="0070C0"/>
                </a:solidFill>
              </a:rPr>
              <a:t>: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ru-RU" sz="1600" dirty="0" smtClean="0"/>
              <a:t>Генетический анализ – предрасположенность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ru-RU" sz="1600" dirty="0" smtClean="0"/>
              <a:t>Эпигенетический анализ – реальные изменения </a:t>
            </a:r>
            <a:endParaRPr sz="1600"/>
          </a:p>
        </p:txBody>
      </p:sp>
      <p:sp>
        <p:nvSpPr>
          <p:cNvPr id="16" name="Прямоугольник 15"/>
          <p:cNvSpPr/>
          <p:nvPr/>
        </p:nvSpPr>
        <p:spPr>
          <a:xfrm>
            <a:off x="5582292" y="4519943"/>
            <a:ext cx="60994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Chervova</a:t>
            </a:r>
            <a:r>
              <a:rPr lang="ru-RU" sz="1400" b="1" dirty="0" smtClean="0"/>
              <a:t> </a:t>
            </a:r>
            <a:r>
              <a:rPr lang="en-US" sz="1400" b="1" dirty="0" smtClean="0"/>
              <a:t>O. et al., Breaking new ground on human health and well-being with epigenetic clocks: A systematic review and meta-analysis of epigenetic age acceleration associations, Ageing Research Reviews, Volume 102, 2024, 102552</a:t>
            </a:r>
            <a:endParaRPr lang="ru-RU" sz="14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700" y="3746880"/>
            <a:ext cx="3472573" cy="293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5767" y="2491297"/>
            <a:ext cx="2723074" cy="117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9113177" y="1643862"/>
            <a:ext cx="2825393" cy="3698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512358206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98879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1769965" name="Заголовок 1"/>
          <p:cNvSpPr>
            <a:spLocks noGrp="1"/>
          </p:cNvSpPr>
          <p:nvPr/>
        </p:nvSpPr>
        <p:spPr bwMode="auto">
          <a:xfrm>
            <a:off x="477078" y="268926"/>
            <a:ext cx="9638471" cy="1065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Эпигенетические часы</a:t>
            </a:r>
            <a:endParaRPr sz="2400" b="1">
              <a:solidFill>
                <a:srgbClr val="C000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08" y="1616522"/>
            <a:ext cx="8445881" cy="487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179777" y="1878842"/>
            <a:ext cx="270742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Информативность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30</a:t>
            </a:r>
            <a:r>
              <a:rPr lang="ru-RU" sz="1600" dirty="0" smtClean="0">
                <a:solidFill>
                  <a:srgbClr val="C00000"/>
                </a:solidFill>
              </a:rPr>
              <a:t> вариантов </a:t>
            </a:r>
            <a:r>
              <a:rPr lang="ru-RU" sz="1600" dirty="0" smtClean="0"/>
              <a:t>эпигенетических часов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dirty="0" smtClean="0"/>
              <a:t>используют данные </a:t>
            </a:r>
            <a:r>
              <a:rPr lang="ru-RU" sz="1600" dirty="0" err="1" smtClean="0"/>
              <a:t>метилирования</a:t>
            </a:r>
            <a:r>
              <a:rPr lang="ru-RU" sz="1600" dirty="0" smtClean="0"/>
              <a:t> </a:t>
            </a:r>
            <a:r>
              <a:rPr lang="en-US" sz="1600" dirty="0" smtClean="0"/>
              <a:t>~1 </a:t>
            </a:r>
            <a:r>
              <a:rPr lang="ru-RU" sz="1600" dirty="0" smtClean="0"/>
              <a:t>млн. нуклеотидов ДНК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dirty="0" smtClean="0"/>
              <a:t>основаны на моделях машинного обучения и ИИ (от </a:t>
            </a:r>
            <a:r>
              <a:rPr lang="en-US" sz="1600" dirty="0" err="1" smtClean="0"/>
              <a:t>ElasticNet</a:t>
            </a:r>
            <a:r>
              <a:rPr lang="en-US" sz="1600" dirty="0" smtClean="0"/>
              <a:t> </a:t>
            </a:r>
            <a:r>
              <a:rPr lang="ru-RU" sz="1600" dirty="0" smtClean="0"/>
              <a:t>до глубоких </a:t>
            </a:r>
            <a:r>
              <a:rPr lang="ru-RU" sz="1600" dirty="0" err="1" smtClean="0"/>
              <a:t>нейросетей</a:t>
            </a:r>
            <a:r>
              <a:rPr lang="ru-RU" sz="1600" dirty="0" smtClean="0"/>
              <a:t>)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dirty="0" smtClean="0"/>
              <a:t>отражают различные аспекты ускоренного старения и патологии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34701" y="6334780"/>
            <a:ext cx="9902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Chervova</a:t>
            </a:r>
            <a:r>
              <a:rPr lang="ru-RU" sz="1400" b="1" dirty="0" smtClean="0"/>
              <a:t> </a:t>
            </a:r>
            <a:r>
              <a:rPr lang="en-US" sz="1400" b="1" dirty="0" smtClean="0"/>
              <a:t>O. et al., Breaking new ground on human health and well-being with epigenetic clocks: A systematic review and meta-analysis of epigenetic age acceleration associations, Ageing Research Reviews, Volume 102, 2024, 102552</a:t>
            </a:r>
            <a:endParaRPr lang="ru-RU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792602-1424-99A9-077F-E0E605E1F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493160" y="1109609"/>
            <a:ext cx="5024062" cy="1849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2343E6-68A0-C5D6-2C74-A74BACA5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494" y="6492875"/>
            <a:ext cx="425506" cy="365125"/>
          </a:xfrm>
        </p:spPr>
        <p:txBody>
          <a:bodyPr/>
          <a:lstStyle/>
          <a:p>
            <a:fld id="{F7245F1D-51E6-4351-A984-02BFB2F86B8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1663F2A-03F5-962C-7D71-57B6052E6162}"/>
              </a:ext>
            </a:extLst>
          </p:cNvPr>
          <p:cNvSpPr/>
          <p:nvPr/>
        </p:nvSpPr>
        <p:spPr>
          <a:xfrm>
            <a:off x="496525" y="1227790"/>
            <a:ext cx="54517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mbria" panose="02040503050406030204" pitchFamily="18" charset="0"/>
              </a:rPr>
              <a:t>основные диагнозы связаны с риском</a:t>
            </a:r>
            <a:r>
              <a:rPr lang="ru-RU" b="1" dirty="0" smtClean="0">
                <a:ea typeface="Cambria" panose="02040503050406030204" pitchFamily="18" charset="0"/>
              </a:rPr>
              <a:t> </a:t>
            </a:r>
            <a:r>
              <a:rPr lang="ru-RU" b="1" dirty="0">
                <a:ea typeface="Cambria" panose="02040503050406030204" pitchFamily="18" charset="0"/>
              </a:rPr>
              <a:t>сердечно-сосудистых заболеваний </a:t>
            </a:r>
            <a:r>
              <a:rPr lang="en-US" b="1" dirty="0">
                <a:ea typeface="Cambria" panose="02040503050406030204" pitchFamily="18" charset="0"/>
              </a:rPr>
              <a:t>- </a:t>
            </a:r>
            <a:r>
              <a:rPr lang="ru-RU" b="1" dirty="0" smtClean="0">
                <a:ea typeface="Cambria" panose="02040503050406030204" pitchFamily="18" charset="0"/>
              </a:rPr>
              <a:t>ССЗ</a:t>
            </a:r>
            <a:r>
              <a:rPr lang="ru-RU" dirty="0" smtClean="0">
                <a:ea typeface="Cambria" panose="02040503050406030204" pitchFamily="18" charset="0"/>
              </a:rPr>
              <a:t>:</a:t>
            </a:r>
            <a:endParaRPr lang="ru-RU" dirty="0"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  <a:ea typeface="Cambria" panose="02040503050406030204" pitchFamily="18" charset="0"/>
              </a:rPr>
              <a:t>Здоровые: 262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ea typeface="Cambria" panose="02040503050406030204" pitchFamily="18" charset="0"/>
              </a:rPr>
              <a:t>Больные: </a:t>
            </a:r>
            <a:r>
              <a:rPr lang="ru-RU" b="1" dirty="0">
                <a:solidFill>
                  <a:srgbClr val="FF0000"/>
                </a:solidFill>
                <a:ea typeface="Cambria" panose="02040503050406030204" pitchFamily="18" charset="0"/>
              </a:rPr>
              <a:t>274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ea typeface="Cambria" panose="02040503050406030204" pitchFamily="18" charset="0"/>
              </a:rPr>
              <a:t>Общее количество: 536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252214-498F-0FDD-262D-9A317B3C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245" y="3130384"/>
            <a:ext cx="4595592" cy="31283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57A8D6-2642-649C-75E5-E3F4BEDB0459}"/>
              </a:ext>
            </a:extLst>
          </p:cNvPr>
          <p:cNvSpPr txBox="1"/>
          <p:nvPr/>
        </p:nvSpPr>
        <p:spPr>
          <a:xfrm>
            <a:off x="8215965" y="1094893"/>
            <a:ext cx="341956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Эпигенетический профиль: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96 человек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Здоровые: 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</a:t>
            </a:r>
            <a:endParaRPr lang="ru-RU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Больные: </a:t>
            </a: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35F18A-2CEC-637E-9D52-FF2EBFB0E495}"/>
              </a:ext>
            </a:extLst>
          </p:cNvPr>
          <p:cNvSpPr txBox="1"/>
          <p:nvPr/>
        </p:nvSpPr>
        <p:spPr>
          <a:xfrm>
            <a:off x="8215966" y="3130384"/>
            <a:ext cx="341956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PhenoAge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323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человек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Здоровые: 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143</a:t>
            </a:r>
            <a:endParaRPr lang="ru-RU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Больные: </a:t>
            </a: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D22D0A-E319-A3AC-8913-8747063AD90F}"/>
              </a:ext>
            </a:extLst>
          </p:cNvPr>
          <p:cNvSpPr txBox="1"/>
          <p:nvPr/>
        </p:nvSpPr>
        <p:spPr>
          <a:xfrm>
            <a:off x="8215965" y="4981556"/>
            <a:ext cx="341956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CognitiveAge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всего 608 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288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из 536 человек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Здоровые: 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128</a:t>
            </a:r>
            <a:endParaRPr lang="ru-RU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Больные: </a:t>
            </a: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8AFA4052-1E8E-D93B-D84B-21587BF79294}"/>
              </a:ext>
            </a:extLst>
          </p:cNvPr>
          <p:cNvSpPr/>
          <p:nvPr/>
        </p:nvSpPr>
        <p:spPr>
          <a:xfrm rot="15168299">
            <a:off x="6750664" y="1128858"/>
            <a:ext cx="251670" cy="1865332"/>
          </a:xfrm>
          <a:prstGeom prst="downArrow">
            <a:avLst>
              <a:gd name="adj1" fmla="val 50000"/>
              <a:gd name="adj2" fmla="val 13027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44A38BD0-83CA-57C1-A701-D2E040712DF3}"/>
              </a:ext>
            </a:extLst>
          </p:cNvPr>
          <p:cNvSpPr/>
          <p:nvPr/>
        </p:nvSpPr>
        <p:spPr>
          <a:xfrm rot="17427567">
            <a:off x="6717661" y="2044417"/>
            <a:ext cx="251670" cy="2041964"/>
          </a:xfrm>
          <a:prstGeom prst="downArrow">
            <a:avLst>
              <a:gd name="adj1" fmla="val 50000"/>
              <a:gd name="adj2" fmla="val 13027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BDB2A0DB-5E19-C43D-62B2-26382AE25011}"/>
              </a:ext>
            </a:extLst>
          </p:cNvPr>
          <p:cNvSpPr/>
          <p:nvPr/>
        </p:nvSpPr>
        <p:spPr>
          <a:xfrm rot="18560938">
            <a:off x="6681058" y="2413688"/>
            <a:ext cx="251670" cy="3008627"/>
          </a:xfrm>
          <a:prstGeom prst="downArrow">
            <a:avLst>
              <a:gd name="adj1" fmla="val 50000"/>
              <a:gd name="adj2" fmla="val 13027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Заголовок 1"/>
          <p:cNvSpPr txBox="1"/>
          <p:nvPr/>
        </p:nvSpPr>
        <p:spPr bwMode="auto">
          <a:xfrm>
            <a:off x="523836" y="214290"/>
            <a:ext cx="9429816" cy="7064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Пилотный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проект ННГУ- ФМБА России – 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Росатом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Данные </a:t>
            </a:r>
            <a:r>
              <a:rPr lang="ru-RU" sz="24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про группе исследования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i="0" u="none" strike="noStrike" cap="none" spc="0" dirty="0">
              <a:ln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5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B170D0-8757-F945-CA2C-831C20D96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08680F9C-533E-2890-4575-9D800FB8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494" y="6492875"/>
            <a:ext cx="425506" cy="365125"/>
          </a:xfrm>
        </p:spPr>
        <p:txBody>
          <a:bodyPr/>
          <a:lstStyle/>
          <a:p>
            <a:fld id="{F7245F1D-51E6-4351-A984-02BFB2F86B8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2673C1-63E9-EAC8-46D3-7D6E97ED53B3}"/>
              </a:ext>
            </a:extLst>
          </p:cNvPr>
          <p:cNvSpPr txBox="1"/>
          <p:nvPr/>
        </p:nvSpPr>
        <p:spPr>
          <a:xfrm>
            <a:off x="693383" y="768921"/>
            <a:ext cx="18023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Mann-Whitney U test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453929-E642-FCDC-F380-8C6762AFC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492" y="1046398"/>
            <a:ext cx="1753533" cy="5304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F57E3C-F21D-A707-FCE6-B7B13EB0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799" y="881443"/>
            <a:ext cx="8215003" cy="2704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8E4F11-BDD3-380A-CE4A-FE4581D85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798" y="3690046"/>
            <a:ext cx="8215002" cy="26863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926DE0-E4F2-4968-B42D-2157E401CBA7}"/>
              </a:ext>
            </a:extLst>
          </p:cNvPr>
          <p:cNvSpPr/>
          <p:nvPr/>
        </p:nvSpPr>
        <p:spPr>
          <a:xfrm>
            <a:off x="1105115" y="4382502"/>
            <a:ext cx="2000394" cy="2292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Ассоциации с патологиями:</a:t>
            </a:r>
          </a:p>
          <a:p>
            <a:r>
              <a:rPr lang="en-US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PCGrimAge</a:t>
            </a:r>
            <a:r>
              <a:rPr lang="ru-RU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GrimAge2 – </a:t>
            </a:r>
            <a:r>
              <a:rPr lang="ru-RU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нейродегенеративные заболевания;</a:t>
            </a:r>
          </a:p>
          <a:p>
            <a:r>
              <a:rPr lang="en-US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StocP</a:t>
            </a:r>
            <a:r>
              <a:rPr lang="ru-RU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сердечно-сосудистые и метаболические нарушения;</a:t>
            </a:r>
          </a:p>
          <a:p>
            <a:r>
              <a:rPr lang="en-US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AltumAge – </a:t>
            </a:r>
            <a:r>
              <a:rPr lang="ru-RU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вирусные заболевания.</a:t>
            </a:r>
            <a:endParaRPr lang="ru-RU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338901" y="41096"/>
            <a:ext cx="9429816" cy="7064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Эпигенетические данные про группе исследования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i="0" u="none" strike="noStrike" cap="none" spc="0" dirty="0">
              <a:ln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6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65465E-E1A9-B416-5CE0-6FE2B65FA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308225" y="3770616"/>
            <a:ext cx="3842535" cy="1130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97950" y="2054831"/>
            <a:ext cx="9493322" cy="1592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7950" y="842480"/>
            <a:ext cx="9483047" cy="1130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5158A2A4-CFCE-3445-1E97-DB0AE72D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494" y="6492875"/>
            <a:ext cx="425506" cy="365125"/>
          </a:xfrm>
        </p:spPr>
        <p:txBody>
          <a:bodyPr/>
          <a:lstStyle/>
          <a:p>
            <a:fld id="{F7245F1D-51E6-4351-A984-02BFB2F86B8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164866-6100-025D-E676-150456F2570B}"/>
              </a:ext>
            </a:extLst>
          </p:cNvPr>
          <p:cNvSpPr txBox="1"/>
          <p:nvPr/>
        </p:nvSpPr>
        <p:spPr>
          <a:xfrm>
            <a:off x="401395" y="807876"/>
            <a:ext cx="111005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Каждый тип часов у каждого человека может принимать 3 типа значений: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+1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, если акселерация &gt; MAE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-1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, если акселерация &lt; -MAE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0, иначе</a:t>
            </a:r>
          </a:p>
          <a:p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Всего 30 часов, складываем по ним эти типы и классифицируем людей: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Если сумма типов &gt; 6 (20% всех моделей), то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Ускоренное эпигенетическое старение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(то есть число значительно ускоренных часов больше).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Если сумма типов &lt;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6 (20% всех моделей), то </a:t>
            </a:r>
            <a:r>
              <a:rPr lang="ru-RU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Замедленное эпигенетическое старение</a:t>
            </a:r>
            <a:br>
              <a:rPr lang="ru-RU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(то есть число значительно замедленных часов больше).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Иначе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Нейтральный эпигенетический профиль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Всего сэмплов: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Neutral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Accelerated aging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3A90E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Decelerated aging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6015D0-B551-F124-28F6-1289716BA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5879" y="3164830"/>
            <a:ext cx="4383368" cy="36931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10999B-622C-ADD1-35E5-605F2E3E8923}"/>
              </a:ext>
            </a:extLst>
          </p:cNvPr>
          <p:cNvSpPr/>
          <p:nvPr/>
        </p:nvSpPr>
        <p:spPr>
          <a:xfrm>
            <a:off x="260582" y="5122389"/>
            <a:ext cx="63645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Есть статистически значимая разница профилей эпигенетического старения в группах больных и здоровых: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группе </a:t>
            </a:r>
            <a:r>
              <a:rPr lang="ru-RU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здоровых</a:t>
            </a: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больше людей с </a:t>
            </a:r>
            <a:r>
              <a:rPr lang="ru-RU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замедленным</a:t>
            </a:r>
            <a:r>
              <a:rPr lang="en-US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профилем.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группе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больных</a:t>
            </a: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больше людей с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ускоренным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профилем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7DAF0AD5-3511-9147-7A94-9EB5ECFDBF1D}"/>
              </a:ext>
            </a:extLst>
          </p:cNvPr>
          <p:cNvSpPr/>
          <p:nvPr/>
        </p:nvSpPr>
        <p:spPr>
          <a:xfrm rot="16200000">
            <a:off x="7127742" y="5381357"/>
            <a:ext cx="251670" cy="58044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338901" y="41096"/>
            <a:ext cx="9429816" cy="7064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Эпигенетический профиль старения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i="0" u="none" strike="noStrike" cap="none" spc="0" dirty="0">
              <a:ln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671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B9B384-7276-5BFB-8598-E4A2A0B75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D6814D90-1860-B1F5-6EEF-7D16C2E3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494" y="6492875"/>
            <a:ext cx="425506" cy="365125"/>
          </a:xfrm>
        </p:spPr>
        <p:txBody>
          <a:bodyPr/>
          <a:lstStyle/>
          <a:p>
            <a:fld id="{F7245F1D-51E6-4351-A984-02BFB2F86B8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62541A-3EDB-D2C6-A704-64DC145E1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483" y="3009653"/>
            <a:ext cx="4906818" cy="38483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12721AC-4046-9604-0CC8-4287750490EA}"/>
              </a:ext>
            </a:extLst>
          </p:cNvPr>
          <p:cNvSpPr/>
          <p:nvPr/>
        </p:nvSpPr>
        <p:spPr>
          <a:xfrm>
            <a:off x="551560" y="2724594"/>
            <a:ext cx="47852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Статистическое возрастное ускорение в группе больных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05C46C-F5C1-AF9E-8DEF-4D7099ECD5F9}"/>
              </a:ext>
            </a:extLst>
          </p:cNvPr>
          <p:cNvSpPr txBox="1"/>
          <p:nvPr/>
        </p:nvSpPr>
        <p:spPr>
          <a:xfrm>
            <a:off x="1739835" y="798678"/>
            <a:ext cx="240869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PhenoAge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323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человек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Здоровые: </a:t>
            </a:r>
            <a:r>
              <a:rPr lang="en-US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143</a:t>
            </a:r>
            <a:endParaRPr lang="ru-RU" sz="1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Больные: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22BEE6-E61A-4D3F-97E0-A405FA941F01}"/>
              </a:ext>
            </a:extLst>
          </p:cNvPr>
          <p:cNvSpPr/>
          <p:nvPr/>
        </p:nvSpPr>
        <p:spPr>
          <a:xfrm>
            <a:off x="551560" y="1699653"/>
            <a:ext cx="478524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Ассоциации с патологиями:</a:t>
            </a:r>
            <a:b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Сердечно-сосудистые, инфекционные, онкологические,  нейродегенеративные заболевания, метаболические нарушения.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EF480BF5-854B-1658-DD43-D36939543FC0}"/>
              </a:ext>
            </a:extLst>
          </p:cNvPr>
          <p:cNvSpPr/>
          <p:nvPr/>
        </p:nvSpPr>
        <p:spPr>
          <a:xfrm>
            <a:off x="6511923" y="2320086"/>
            <a:ext cx="424834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Нет статистического ускорения в группе больных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CA769771-93C8-D35D-05A9-41D81BC95C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1600" y="3009653"/>
            <a:ext cx="4910323" cy="38483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63B11B-7114-B016-7E34-4DE5963ED244}"/>
              </a:ext>
            </a:extLst>
          </p:cNvPr>
          <p:cNvSpPr txBox="1"/>
          <p:nvPr/>
        </p:nvSpPr>
        <p:spPr>
          <a:xfrm>
            <a:off x="7207704" y="965154"/>
            <a:ext cx="269811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CognitiveAge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288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человек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Здоровые: </a:t>
            </a:r>
            <a:r>
              <a:rPr lang="en-US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128</a:t>
            </a:r>
            <a:endParaRPr lang="ru-RU" sz="1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Больные: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338901" y="41096"/>
            <a:ext cx="9429816" cy="7064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 spc="0" dirty="0" smtClean="0">
                <a:ln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Фенотипический и когнитивный возраст</a:t>
            </a:r>
            <a:endParaRPr lang="ru-RU" sz="2800" b="1" i="0" u="none" strike="noStrike" cap="none" spc="0" dirty="0">
              <a:ln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Google Shape;69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889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5227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</a:rPr>
              <a:t>Пример заключения по эпигенетическому возрасту: участник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№11582</a:t>
            </a:r>
            <a:r>
              <a:rPr lang="en-US" sz="2700" b="1" dirty="0" smtClean="0">
                <a:solidFill>
                  <a:srgbClr val="C00000"/>
                </a:solidFill>
              </a:rPr>
              <a:t> –</a:t>
            </a:r>
            <a:r>
              <a:rPr lang="en-US" sz="2400" b="1" dirty="0" smtClean="0">
                <a:solidFill>
                  <a:srgbClr val="C00000"/>
                </a:solidFill>
              </a:rPr>
              <a:t> E66</a:t>
            </a:r>
            <a:r>
              <a:rPr lang="ru-RU" sz="2400" b="1" dirty="0" smtClean="0">
                <a:solidFill>
                  <a:srgbClr val="C00000"/>
                </a:solidFill>
              </a:rPr>
              <a:t> ожирение, </a:t>
            </a:r>
            <a:r>
              <a:rPr lang="en-US" sz="2400" b="1" dirty="0" smtClean="0">
                <a:solidFill>
                  <a:srgbClr val="C00000"/>
                </a:solidFill>
              </a:rPr>
              <a:t>G90 </a:t>
            </a:r>
            <a:r>
              <a:rPr lang="ru-RU" sz="2400" b="1" dirty="0" smtClean="0">
                <a:solidFill>
                  <a:srgbClr val="C00000"/>
                </a:solidFill>
              </a:rPr>
              <a:t>расстройства вегетативной нервной системы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616" y="1930079"/>
            <a:ext cx="3840000" cy="381832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470" y="1355458"/>
            <a:ext cx="6250303" cy="277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oogle Shape;69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513922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528074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9790" y="4190981"/>
            <a:ext cx="6534441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5227"/>
            <a:ext cx="10972800" cy="1143000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Пример заключения по фенотипическому возрасту: участник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№11582</a:t>
            </a:r>
            <a:r>
              <a:rPr lang="en-US" sz="2700" b="1" dirty="0" smtClean="0">
                <a:solidFill>
                  <a:srgbClr val="C00000"/>
                </a:solidFill>
              </a:rPr>
              <a:t> –</a:t>
            </a:r>
            <a:r>
              <a:rPr lang="en-US" sz="2400" b="1" dirty="0" smtClean="0">
                <a:solidFill>
                  <a:srgbClr val="C00000"/>
                </a:solidFill>
              </a:rPr>
              <a:t> E66</a:t>
            </a:r>
            <a:r>
              <a:rPr lang="ru-RU" sz="2400" b="1" dirty="0" smtClean="0">
                <a:solidFill>
                  <a:srgbClr val="C00000"/>
                </a:solidFill>
              </a:rPr>
              <a:t> ожирение, </a:t>
            </a:r>
            <a:r>
              <a:rPr lang="en-US" sz="2400" b="1" dirty="0" smtClean="0">
                <a:solidFill>
                  <a:srgbClr val="C00000"/>
                </a:solidFill>
              </a:rPr>
              <a:t>G90 </a:t>
            </a:r>
            <a:r>
              <a:rPr lang="ru-RU" sz="2400" b="1" dirty="0" smtClean="0">
                <a:solidFill>
                  <a:srgbClr val="C00000"/>
                </a:solidFill>
              </a:rPr>
              <a:t>расстройства вегетативной нервной системы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837" y="2188397"/>
            <a:ext cx="5085595" cy="367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740" y="3047928"/>
            <a:ext cx="5793769" cy="151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oogle Shape;69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524196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538348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09522" y="142852"/>
            <a:ext cx="24002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2021-03-10_03-19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174" y="2503506"/>
            <a:ext cx="3524250" cy="35687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flipH="1">
            <a:off x="809588" y="1785926"/>
            <a:ext cx="3000396" cy="13270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Говорят, ученые скоро откроют секрет вечной жизни…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10578" y="1928802"/>
            <a:ext cx="2357454" cy="13270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Надеюсь, я до этого не доживу…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5227"/>
            <a:ext cx="10972800" cy="1143000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Пример заключения по когнитивному возрасту: участник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№11582</a:t>
            </a:r>
            <a:r>
              <a:rPr lang="en-US" sz="2700" b="1" dirty="0" smtClean="0">
                <a:solidFill>
                  <a:srgbClr val="C00000"/>
                </a:solidFill>
              </a:rPr>
              <a:t> –</a:t>
            </a:r>
            <a:r>
              <a:rPr lang="en-US" sz="2400" b="1" dirty="0" smtClean="0">
                <a:solidFill>
                  <a:srgbClr val="C00000"/>
                </a:solidFill>
              </a:rPr>
              <a:t> E66</a:t>
            </a:r>
            <a:r>
              <a:rPr lang="ru-RU" sz="2400" b="1" dirty="0" smtClean="0">
                <a:solidFill>
                  <a:srgbClr val="C00000"/>
                </a:solidFill>
              </a:rPr>
              <a:t> ожирение, </a:t>
            </a:r>
            <a:r>
              <a:rPr lang="en-US" sz="2400" b="1" dirty="0" smtClean="0">
                <a:solidFill>
                  <a:srgbClr val="C00000"/>
                </a:solidFill>
              </a:rPr>
              <a:t>G90 </a:t>
            </a:r>
            <a:r>
              <a:rPr lang="ru-RU" sz="2400" b="1" dirty="0" smtClean="0">
                <a:solidFill>
                  <a:srgbClr val="C00000"/>
                </a:solidFill>
              </a:rPr>
              <a:t>расстройства вегетативной нервной системы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15" y="1996487"/>
            <a:ext cx="6047102" cy="431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2874" y="1921267"/>
            <a:ext cx="5032451" cy="222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8197" y="4271850"/>
            <a:ext cx="5424704" cy="224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oogle Shape;69;p1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054474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55889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5227"/>
            <a:ext cx="10972800" cy="1143000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Пример заключения по когнитивному возрасту: участник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№11582</a:t>
            </a:r>
            <a:r>
              <a:rPr lang="en-US" sz="2700" b="1" dirty="0" smtClean="0">
                <a:solidFill>
                  <a:srgbClr val="C00000"/>
                </a:solidFill>
              </a:rPr>
              <a:t> –</a:t>
            </a:r>
            <a:r>
              <a:rPr lang="en-US" sz="2400" b="1" dirty="0" smtClean="0">
                <a:solidFill>
                  <a:srgbClr val="C00000"/>
                </a:solidFill>
              </a:rPr>
              <a:t> E66</a:t>
            </a:r>
            <a:r>
              <a:rPr lang="ru-RU" sz="2400" b="1" dirty="0" smtClean="0">
                <a:solidFill>
                  <a:srgbClr val="C00000"/>
                </a:solidFill>
              </a:rPr>
              <a:t> ожирение, </a:t>
            </a:r>
            <a:r>
              <a:rPr lang="en-US" sz="2400" b="1" dirty="0" smtClean="0">
                <a:solidFill>
                  <a:srgbClr val="C00000"/>
                </a:solidFill>
              </a:rPr>
              <a:t>G90 </a:t>
            </a:r>
            <a:r>
              <a:rPr lang="ru-RU" sz="2400" b="1" dirty="0" smtClean="0">
                <a:solidFill>
                  <a:srgbClr val="C00000"/>
                </a:solidFill>
              </a:rPr>
              <a:t>расстройства вегетативной нервной системы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97" y="1206768"/>
            <a:ext cx="4390450" cy="380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5817" y="1422577"/>
            <a:ext cx="4961850" cy="349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67" y="5264419"/>
            <a:ext cx="5669098" cy="117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1862" y="5229100"/>
            <a:ext cx="5780677" cy="115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oogle Shape;69;p1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0534470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0548622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797" y="200740"/>
            <a:ext cx="10515600" cy="1325563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Пример заключения по </a:t>
            </a:r>
            <a:r>
              <a:rPr lang="ru-RU" sz="2700" b="1" dirty="0" err="1" smtClean="0">
                <a:solidFill>
                  <a:srgbClr val="C00000"/>
                </a:solidFill>
              </a:rPr>
              <a:t>эпигенетике</a:t>
            </a:r>
            <a:r>
              <a:rPr lang="ru-RU" sz="2700" b="1" dirty="0" smtClean="0">
                <a:solidFill>
                  <a:srgbClr val="C00000"/>
                </a:solidFill>
              </a:rPr>
              <a:t>: участник №11</a:t>
            </a:r>
            <a:r>
              <a:rPr lang="en-US" sz="2700" b="1" dirty="0" smtClean="0">
                <a:solidFill>
                  <a:srgbClr val="C00000"/>
                </a:solidFill>
              </a:rPr>
              <a:t>228 -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здоров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222" y="2028101"/>
            <a:ext cx="3840000" cy="362782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45" y="1888676"/>
            <a:ext cx="5888568" cy="37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oogle Shape;69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/>
          <p:nvPr/>
        </p:nvSpPr>
        <p:spPr bwMode="auto">
          <a:xfrm>
            <a:off x="338901" y="41096"/>
            <a:ext cx="9429816" cy="7064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Заключение</a:t>
            </a:r>
            <a:endParaRPr lang="ru-RU" sz="2800" b="1" i="0" u="none" strike="noStrike" cap="none" spc="0" dirty="0">
              <a:ln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147" y="1181533"/>
            <a:ext cx="8743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Результаты </a:t>
            </a:r>
            <a:r>
              <a:rPr lang="ru-RU" b="1" dirty="0" err="1" smtClean="0">
                <a:solidFill>
                  <a:srgbClr val="0070C0"/>
                </a:solidFill>
              </a:rPr>
              <a:t>пилотного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проекта ННГУ – ФМБА – </a:t>
            </a:r>
            <a:r>
              <a:rPr lang="ru-RU" b="1" dirty="0" err="1" smtClean="0">
                <a:solidFill>
                  <a:srgbClr val="0070C0"/>
                </a:solidFill>
              </a:rPr>
              <a:t>Росатом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Разработана система оценки и интерпретации </a:t>
            </a:r>
            <a:r>
              <a:rPr lang="ru-RU" dirty="0" err="1" smtClean="0"/>
              <a:t>биовозраста</a:t>
            </a:r>
            <a:r>
              <a:rPr lang="ru-RU" dirty="0" smtClean="0"/>
              <a:t> человека на основе ИИ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Получены результаты оценки</a:t>
            </a:r>
          </a:p>
          <a:p>
            <a:pPr marL="631825" lvl="1" indent="-174625">
              <a:buFont typeface="Wingdings" pitchFamily="2" charset="2"/>
              <a:buChar char="ü"/>
            </a:pPr>
            <a:r>
              <a:rPr lang="ru-RU" dirty="0" smtClean="0"/>
              <a:t>    старения когнитивных функций – </a:t>
            </a:r>
            <a:r>
              <a:rPr lang="ru-RU" dirty="0" smtClean="0">
                <a:solidFill>
                  <a:srgbClr val="C00000"/>
                </a:solidFill>
              </a:rPr>
              <a:t>606 участников</a:t>
            </a:r>
          </a:p>
          <a:p>
            <a:pPr marL="631825" lvl="1" indent="-174625">
              <a:buFont typeface="Wingdings" pitchFamily="2" charset="2"/>
              <a:buChar char="ü"/>
            </a:pPr>
            <a:r>
              <a:rPr lang="ru-RU" dirty="0" smtClean="0"/>
              <a:t>    фенотипического старения – </a:t>
            </a:r>
            <a:r>
              <a:rPr lang="ru-RU" dirty="0" smtClean="0">
                <a:solidFill>
                  <a:srgbClr val="C00000"/>
                </a:solidFill>
              </a:rPr>
              <a:t>323 участников </a:t>
            </a:r>
          </a:p>
          <a:p>
            <a:pPr marL="631825" lvl="1" indent="-174625">
              <a:buFont typeface="Wingdings" pitchFamily="2" charset="2"/>
              <a:buChar char="ü"/>
            </a:pPr>
            <a:r>
              <a:rPr lang="ru-RU" dirty="0" smtClean="0"/>
              <a:t>    эпигенетического старения – </a:t>
            </a:r>
            <a:r>
              <a:rPr lang="ru-RU" dirty="0" smtClean="0">
                <a:solidFill>
                  <a:srgbClr val="C00000"/>
                </a:solidFill>
              </a:rPr>
              <a:t>96 участников</a:t>
            </a:r>
            <a:endParaRPr lang="en-US" dirty="0" smtClean="0">
              <a:solidFill>
                <a:srgbClr val="C00000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Получено подробное описание эпигенетических факторов риска развития основных </a:t>
            </a:r>
            <a:r>
              <a:rPr lang="ru-RU" dirty="0" err="1" smtClean="0"/>
              <a:t>возраст-зависимых</a:t>
            </a:r>
            <a:r>
              <a:rPr lang="ru-RU" dirty="0" smtClean="0"/>
              <a:t> заболеваний у участников исследования (</a:t>
            </a:r>
            <a:r>
              <a:rPr lang="ru-RU" dirty="0" err="1" smtClean="0"/>
              <a:t>сердечно-сосудистые</a:t>
            </a:r>
            <a:r>
              <a:rPr lang="ru-RU" dirty="0" smtClean="0"/>
              <a:t> и </a:t>
            </a:r>
            <a:r>
              <a:rPr lang="ru-RU" dirty="0" err="1" smtClean="0"/>
              <a:t>нейродегенеративные</a:t>
            </a:r>
            <a:r>
              <a:rPr lang="ru-RU" dirty="0" smtClean="0"/>
              <a:t> патологии, метаболический синдром)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Определен статус когнитивного здоровья и возрастного соответствия когнитивных функций участников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Проводится расшифровка генетических рисков</a:t>
            </a:r>
          </a:p>
          <a:p>
            <a:pPr marL="174625" indent="-174625">
              <a:buFont typeface="Arial" pitchFamily="34" charset="0"/>
              <a:buChar char="•"/>
            </a:pPr>
            <a:endParaRPr lang="ru-RU" dirty="0" smtClean="0"/>
          </a:p>
          <a:p>
            <a:pPr marL="174625" indent="-174625"/>
            <a:r>
              <a:rPr lang="ru-RU" b="1" dirty="0" smtClean="0">
                <a:solidFill>
                  <a:srgbClr val="C00000"/>
                </a:solidFill>
              </a:rPr>
              <a:t>Обеспечена готовность к масштабированию проекта на широкий круг предприятий ГК «</a:t>
            </a:r>
            <a:r>
              <a:rPr lang="ru-RU" b="1" dirty="0" err="1" smtClean="0">
                <a:solidFill>
                  <a:srgbClr val="C00000"/>
                </a:solidFill>
              </a:rPr>
              <a:t>Росатом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4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11803310" y="6629604"/>
            <a:ext cx="388690" cy="228396"/>
          </a:xfrm>
        </p:spPr>
        <p:txBody>
          <a:bodyPr/>
          <a:lstStyle/>
          <a:p>
            <a:pPr algn="ctr">
              <a:defRPr/>
            </a:pPr>
            <a:fld id="{F7245F1D-51E6-4351-A984-02BFB2F86B83}" type="slidenum">
              <a:rPr lang="en-US">
                <a:latin typeface="Cambria"/>
                <a:ea typeface="Cambria"/>
              </a:rPr>
              <a:pPr algn="ctr">
                <a:defRPr/>
              </a:pPr>
              <a:t>24</a:t>
            </a:fld>
            <a:endParaRPr lang="en-US">
              <a:latin typeface="Cambria"/>
              <a:ea typeface="Cambria"/>
            </a:endParaRPr>
          </a:p>
        </p:txBody>
      </p:sp>
      <p:sp>
        <p:nvSpPr>
          <p:cNvPr id="1402020234" name="Заголовок 1"/>
          <p:cNvSpPr>
            <a:spLocks noGrp="1"/>
          </p:cNvSpPr>
          <p:nvPr>
            <p:ph type="title"/>
          </p:nvPr>
        </p:nvSpPr>
        <p:spPr bwMode="auto">
          <a:xfrm>
            <a:off x="477077" y="268924"/>
            <a:ext cx="11184092" cy="1065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l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Контакты</a:t>
            </a:r>
            <a:endParaRPr sz="3600"/>
          </a:p>
        </p:txBody>
      </p:sp>
      <p:pic>
        <p:nvPicPr>
          <p:cNvPr id="8" name="Picture 5" descr="http://qrcoder.ru/code/?https%3A%2F%2Fdpm-ageing.unn.ru%2Fcognitive-age-v3%2F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226193" y="2661012"/>
            <a:ext cx="2630183" cy="263018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928" y="1744710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ru-RU" dirty="0" smtClean="0">
                <a:solidFill>
                  <a:schemeClr val="dk1"/>
                </a:solidFill>
              </a:rPr>
              <a:t>М.В. Иванченко</a:t>
            </a:r>
          </a:p>
          <a:p>
            <a:pPr>
              <a:buClr>
                <a:schemeClr val="dk1"/>
              </a:buClr>
              <a:buSzPts val="1100"/>
              <a:defRPr/>
            </a:pPr>
            <a:r>
              <a:rPr lang="en-US" b="1" dirty="0" smtClean="0">
                <a:solidFill>
                  <a:schemeClr val="accent5"/>
                </a:solidFill>
                <a:hlinkClick r:id="rId3"/>
              </a:rPr>
              <a:t>ivanchenko@unn.ru</a:t>
            </a:r>
            <a:endParaRPr lang="ru-RU" b="1" dirty="0" smtClean="0">
              <a:solidFill>
                <a:schemeClr val="accent5"/>
              </a:solidFill>
            </a:endParaRPr>
          </a:p>
          <a:p>
            <a:pPr>
              <a:buClr>
                <a:schemeClr val="dk1"/>
              </a:buClr>
              <a:buSzPts val="1100"/>
              <a:defRPr/>
            </a:pPr>
            <a:endParaRPr lang="ru-RU" b="1" dirty="0" smtClean="0">
              <a:solidFill>
                <a:schemeClr val="accent5"/>
              </a:solidFill>
            </a:endParaRPr>
          </a:p>
          <a:p>
            <a:pPr>
              <a:buClr>
                <a:schemeClr val="dk1"/>
              </a:buClr>
              <a:buSzPts val="1100"/>
              <a:defRPr/>
            </a:pPr>
            <a:r>
              <a:rPr lang="ru-RU" dirty="0" smtClean="0">
                <a:solidFill>
                  <a:schemeClr val="dk1"/>
                </a:solidFill>
              </a:rPr>
              <a:t>Институт биологии старения</a:t>
            </a:r>
          </a:p>
          <a:p>
            <a:pPr>
              <a:buClr>
                <a:schemeClr val="dk1"/>
              </a:buClr>
              <a:buSzPts val="1100"/>
              <a:defRPr/>
            </a:pPr>
            <a:endParaRPr lang="en-US" dirty="0" smtClean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  <a:defRPr/>
            </a:pPr>
            <a:r>
              <a:rPr lang="ru-RU" dirty="0" smtClean="0">
                <a:solidFill>
                  <a:schemeClr val="dk1"/>
                </a:solidFill>
              </a:rPr>
              <a:t>Центр искусственного интеллекта</a:t>
            </a:r>
          </a:p>
          <a:p>
            <a:pPr>
              <a:buClr>
                <a:schemeClr val="dk1"/>
              </a:buClr>
              <a:buSzPts val="1100"/>
              <a:defRPr/>
            </a:pPr>
            <a:endParaRPr lang="ru-RU" dirty="0" smtClean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  <a:defRPr/>
            </a:pPr>
            <a:r>
              <a:rPr lang="ru-RU" dirty="0" smtClean="0">
                <a:solidFill>
                  <a:schemeClr val="dk1"/>
                </a:solidFill>
              </a:rPr>
              <a:t>Институт информационных технологий, математики и механики</a:t>
            </a:r>
          </a:p>
          <a:p>
            <a:pPr>
              <a:buClr>
                <a:schemeClr val="dk1"/>
              </a:buClr>
              <a:buSzPts val="1100"/>
              <a:defRPr/>
            </a:pPr>
            <a:r>
              <a:rPr lang="ru-RU" dirty="0" smtClean="0">
                <a:solidFill>
                  <a:schemeClr val="dk1"/>
                </a:solidFill>
              </a:rPr>
              <a:t>Нижегородский государственный университет им. Н.И. Лобачевского</a:t>
            </a:r>
            <a:endParaRPr lang="en-US" dirty="0" smtClean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  <a:defRPr/>
            </a:pPr>
            <a:endParaRPr lang="en-US" b="1" dirty="0" smtClean="0">
              <a:solidFill>
                <a:schemeClr val="accent5"/>
              </a:solidFill>
            </a:endParaRPr>
          </a:p>
          <a:p>
            <a:pPr>
              <a:buClr>
                <a:schemeClr val="dk1"/>
              </a:buClr>
              <a:buSzPts val="1100"/>
              <a:defRPr/>
            </a:pP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7295162" y="2125764"/>
            <a:ext cx="1484299" cy="7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Google Shape;69;p1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7201488" y="3917021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Лобачевский ai pp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944356" y="2790920"/>
            <a:ext cx="2144899" cy="11440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93321" y="1941815"/>
            <a:ext cx="15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Когнитивный 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т</a:t>
            </a:r>
            <a:r>
              <a:rPr lang="ru-RU" b="1" dirty="0" smtClean="0">
                <a:solidFill>
                  <a:schemeClr val="accent5"/>
                </a:solidFill>
              </a:rPr>
              <a:t>ест </a:t>
            </a:r>
            <a:r>
              <a:rPr lang="ru-RU" b="1" dirty="0" err="1" smtClean="0">
                <a:solidFill>
                  <a:schemeClr val="accent5"/>
                </a:solidFill>
              </a:rPr>
              <a:t>онлайн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>
            <a:off x="441789" y="4191855"/>
            <a:ext cx="5969285" cy="257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8075488" y="1782568"/>
            <a:ext cx="3729519" cy="4941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/>
        </p:nvSpPr>
        <p:spPr bwMode="auto">
          <a:xfrm>
            <a:off x="374336" y="453859"/>
            <a:ext cx="9638471" cy="1065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ИИ для профессионального </a:t>
            </a:r>
            <a:r>
              <a:rPr lang="ru-RU" sz="2400" b="1" dirty="0" smtClean="0">
                <a:solidFill>
                  <a:srgbClr val="C00000"/>
                </a:solidFill>
              </a:rPr>
              <a:t>долголетия</a:t>
            </a:r>
            <a:endParaRPr sz="2400" b="1">
              <a:solidFill>
                <a:srgbClr val="C0000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67" y="1858324"/>
            <a:ext cx="5907786" cy="212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448638" y="4478043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«Люди в России должны становиться намного более здоровыми, меньше и реже болеть, разумеется. В том числе, хочу это подчеркнуть, за счёт здорового образа жизни, питания, своевременной профилактики болезней и в целом эффективной работы превентивной медицины»</a:t>
            </a:r>
          </a:p>
          <a:p>
            <a:r>
              <a:rPr lang="ru-RU" sz="1600" b="1" dirty="0" smtClean="0"/>
              <a:t>В.В. Путин, конгресс «Национальное здравоохранение 2024», 29 октября 2024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8270722" y="2697433"/>
            <a:ext cx="3462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/>
                </a:solidFill>
              </a:rPr>
              <a:t>Человек:</a:t>
            </a:r>
            <a:r>
              <a:rPr lang="ru-RU" sz="1600" dirty="0" smtClean="0">
                <a:solidFill>
                  <a:schemeClr val="accent5"/>
                </a:solidFill>
              </a:rPr>
              <a:t> </a:t>
            </a:r>
            <a:r>
              <a:rPr lang="ru-RU" sz="1600" dirty="0" smtClean="0"/>
              <a:t>персональное здоровье и качество жизни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chemeClr val="accent5"/>
                </a:solidFill>
              </a:rPr>
              <a:t>Здравоохранение: </a:t>
            </a:r>
            <a:r>
              <a:rPr lang="ru-RU" sz="1600" dirty="0" err="1" smtClean="0"/>
              <a:t>возраст-ассоциированные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заболевания и </a:t>
            </a:r>
            <a:r>
              <a:rPr lang="ru-RU" sz="1600" dirty="0" err="1" smtClean="0"/>
              <a:t>гериартрические</a:t>
            </a:r>
            <a:r>
              <a:rPr lang="ru-RU" sz="1600" dirty="0" smtClean="0"/>
              <a:t> синдромы</a:t>
            </a:r>
          </a:p>
          <a:p>
            <a:endParaRPr lang="ru-RU" sz="1600" b="1" dirty="0" smtClean="0">
              <a:solidFill>
                <a:schemeClr val="accent5"/>
              </a:solidFill>
            </a:endParaRPr>
          </a:p>
          <a:p>
            <a:r>
              <a:rPr lang="ru-RU" sz="1600" b="1" dirty="0" smtClean="0">
                <a:solidFill>
                  <a:schemeClr val="accent5"/>
                </a:solidFill>
              </a:rPr>
              <a:t>Экономика: </a:t>
            </a:r>
            <a:r>
              <a:rPr lang="ru-RU" sz="1600" dirty="0" smtClean="0"/>
              <a:t>продление срока активной трудовой деятельности, работа в неблагоприятных условиях</a:t>
            </a:r>
            <a:r>
              <a:rPr lang="en-US" sz="1600" dirty="0" smtClean="0"/>
              <a:t> (</a:t>
            </a:r>
            <a:r>
              <a:rPr lang="ru-RU" sz="1600" dirty="0" smtClean="0"/>
              <a:t>стресс, нарушения сна, климат</a:t>
            </a:r>
            <a:r>
              <a:rPr lang="en-US" sz="1600" dirty="0" smtClean="0"/>
              <a:t>)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306" y="2759556"/>
            <a:ext cx="619125" cy="476373"/>
          </a:xfrm>
          <a:prstGeom prst="rect">
            <a:avLst/>
          </a:prstGeom>
        </p:spPr>
      </p:pic>
      <p:pic>
        <p:nvPicPr>
          <p:cNvPr id="21" name="Рисунок 20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51927" y="3759688"/>
            <a:ext cx="477637" cy="4286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1927" y="5117010"/>
            <a:ext cx="425473" cy="42388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8314767" y="1918964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ВЫЗОВЫ</a:t>
            </a:r>
            <a:endParaRPr lang="ru-RU" b="1" dirty="0">
              <a:solidFill>
                <a:srgbClr val="0070C0"/>
              </a:solidFill>
              <a:hlinkClick r:id="rId6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513707" y="4428162"/>
            <a:ext cx="6102849" cy="2188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13707" y="1571945"/>
            <a:ext cx="6102849" cy="2661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623391" y="2317518"/>
            <a:ext cx="5280587" cy="4351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Хронологический (календарный) возраст </a:t>
            </a:r>
            <a:r>
              <a:rPr lang="ru-RU" sz="1600" dirty="0"/>
              <a:t>предполагает соответствие «часов времени» и «часов человека» </a:t>
            </a:r>
            <a:endParaRPr sz="1600"/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«Биологический возраст»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- интегративный эффект наследственных (генетических) факторов, влияния окружающей среды, образа жизни, здоровья и возраста на процессы старения</a:t>
            </a:r>
            <a:endParaRPr sz="1600"/>
          </a:p>
          <a:p>
            <a:pPr>
              <a:buNone/>
              <a:defRPr/>
            </a:pPr>
            <a:endParaRPr lang="ru-RU" sz="1600" dirty="0" smtClean="0"/>
          </a:p>
          <a:p>
            <a:pPr>
              <a:buNone/>
              <a:defRPr/>
            </a:pPr>
            <a:endParaRPr sz="1600"/>
          </a:p>
          <a:p>
            <a:pPr marL="174625" indent="-174625">
              <a:defRPr/>
            </a:pPr>
            <a:r>
              <a:rPr lang="ru-RU" sz="1600" dirty="0" smtClean="0"/>
              <a:t>Возможность </a:t>
            </a:r>
            <a:r>
              <a:rPr lang="ru-RU" sz="1600" b="1" dirty="0" smtClean="0">
                <a:solidFill>
                  <a:srgbClr val="FF0000"/>
                </a:solidFill>
              </a:rPr>
              <a:t>раннего обнаружения </a:t>
            </a:r>
            <a:r>
              <a:rPr lang="ru-RU" sz="1600" dirty="0" smtClean="0"/>
              <a:t>неблагоприятных тенденций старения организма</a:t>
            </a:r>
          </a:p>
          <a:p>
            <a:pPr marL="174625" indent="-174625">
              <a:defRPr/>
            </a:pPr>
            <a:r>
              <a:rPr lang="ru-RU" sz="1600" dirty="0" smtClean="0"/>
              <a:t>Интуитивно </a:t>
            </a:r>
            <a:r>
              <a:rPr lang="ru-RU" sz="1600" b="1" dirty="0" smtClean="0">
                <a:solidFill>
                  <a:srgbClr val="FF0000"/>
                </a:solidFill>
              </a:rPr>
              <a:t>понятный и мотивирующий </a:t>
            </a:r>
            <a:r>
              <a:rPr lang="ru-RU" sz="1600" dirty="0" smtClean="0"/>
              <a:t>показатель</a:t>
            </a:r>
            <a:endParaRPr lang="en-US" sz="1600" dirty="0" smtClean="0"/>
          </a:p>
          <a:p>
            <a:pPr marL="174625" indent="-174625">
              <a:defRPr/>
            </a:pP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Измеримость результатов</a:t>
            </a:r>
            <a:r>
              <a:rPr lang="ru-RU" sz="1600" dirty="0" smtClean="0"/>
              <a:t> интервенции/коррекции биологического </a:t>
            </a:r>
            <a:r>
              <a:rPr lang="ru-RU" sz="1600" dirty="0"/>
              <a:t>возраста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174625" indent="-174625">
              <a:defRPr/>
            </a:pPr>
            <a:r>
              <a:rPr lang="ru-RU" sz="1600" dirty="0" smtClean="0"/>
              <a:t>Нелинейная сложная взаимосвязь в многомерных биомедицинских данных</a:t>
            </a:r>
            <a:r>
              <a:rPr lang="ru-RU" sz="1600" b="1" dirty="0" smtClean="0">
                <a:solidFill>
                  <a:srgbClr val="FF0000"/>
                </a:solidFill>
              </a:rPr>
              <a:t> – необходимость в инструментах ИИ</a:t>
            </a:r>
            <a:endParaRPr sz="1600" b="1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sz="1600" b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748946" y="1815157"/>
            <a:ext cx="43243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60031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00213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62247348" name="Заголовок 1"/>
          <p:cNvSpPr>
            <a:spLocks noGrp="1"/>
          </p:cNvSpPr>
          <p:nvPr/>
        </p:nvSpPr>
        <p:spPr bwMode="auto">
          <a:xfrm>
            <a:off x="477077" y="268924"/>
            <a:ext cx="9638471" cy="1065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i="0" u="none" strike="noStrike" cap="none" spc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Биомаркеры</a:t>
            </a:r>
            <a:r>
              <a:rPr lang="ru-RU" sz="2400" b="1" i="0" u="none" strike="noStrike" cap="none" spc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возраста и биологические часы</a:t>
            </a:r>
            <a:endParaRPr sz="2400" b="1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11888" y="1621014"/>
            <a:ext cx="597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Интегративный </a:t>
            </a:r>
            <a:r>
              <a:rPr lang="ru-RU" b="1" dirty="0" err="1" smtClean="0">
                <a:solidFill>
                  <a:srgbClr val="0070C0"/>
                </a:solidFill>
              </a:rPr>
              <a:t>биомаркер</a:t>
            </a:r>
            <a:r>
              <a:rPr lang="ru-RU" b="1" dirty="0" smtClean="0">
                <a:solidFill>
                  <a:srgbClr val="0070C0"/>
                </a:solidFill>
              </a:rPr>
              <a:t> для превентивной медицины</a:t>
            </a:r>
            <a:endParaRPr lang="ru-RU" b="1" dirty="0">
              <a:solidFill>
                <a:srgbClr val="0070C0"/>
              </a:solidFill>
              <a:hlinkClick r:id="rId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6061753" y="1746607"/>
            <a:ext cx="5876818" cy="3935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 bwMode="auto">
          <a:xfrm>
            <a:off x="5956299" y="1812925"/>
            <a:ext cx="5956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609585" indent="-423323">
              <a:spcBef>
                <a:spcPts val="1067"/>
              </a:spcBef>
              <a:buClr>
                <a:schemeClr val="dk1"/>
              </a:buClr>
              <a:buSzPts val="1400"/>
              <a:buChar char="●"/>
              <a:defRPr/>
            </a:pPr>
            <a:r>
              <a:rPr lang="en" sz="1600" dirty="0"/>
              <a:t>ИИ</a:t>
            </a:r>
            <a:r>
              <a:rPr lang="ru-RU" sz="1600" dirty="0"/>
              <a:t> делает непредсказуемые и неожиданные ошибки и будет делать их всегда</a:t>
            </a:r>
            <a:endParaRPr sz="1600"/>
          </a:p>
          <a:p>
            <a:pPr marL="609585" indent="-423323">
              <a:spcBef>
                <a:spcPts val="1067"/>
              </a:spcBef>
              <a:buClr>
                <a:schemeClr val="dk1"/>
              </a:buClr>
              <a:buSzPts val="1400"/>
              <a:buChar char="●"/>
              <a:defRPr/>
            </a:pPr>
            <a:r>
              <a:rPr lang="ru-RU" sz="1600" dirty="0"/>
              <a:t>Решения ИИ непрозрачны и не имеют логического объяснения</a:t>
            </a:r>
            <a:endParaRPr sz="1800"/>
          </a:p>
          <a:p>
            <a:pPr marL="609585" indent="-423323">
              <a:spcBef>
                <a:spcPts val="1067"/>
              </a:spcBef>
              <a:buClr>
                <a:schemeClr val="dk1"/>
              </a:buClr>
              <a:buSzPts val="1400"/>
              <a:buChar char="●"/>
              <a:defRPr/>
            </a:pPr>
            <a:r>
              <a:rPr lang="ru-RU" sz="1600" dirty="0"/>
              <a:t>Широкую известность получили доклады экспертов Еврокомиссии и ООН об опасности использования таких систем в чувствительных областях, а также открытое письмо сотен ведущих экспертов в области ИИ, призывающее приостановить разработку таких систем (март 2023 г.).  </a:t>
            </a:r>
            <a:endParaRPr sz="1800"/>
          </a:p>
          <a:p>
            <a:pPr marL="186262" indent="0">
              <a:spcBef>
                <a:spcPts val="1067"/>
              </a:spcBef>
              <a:buSzPts val="1400"/>
              <a:buNone/>
              <a:defRPr/>
            </a:pPr>
            <a:endParaRPr sz="1600"/>
          </a:p>
        </p:txBody>
      </p:sp>
      <p:pic>
        <p:nvPicPr>
          <p:cNvPr id="4" name="Google Shape;75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07999" y="2070099"/>
            <a:ext cx="5219700" cy="359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6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965043" y="1401073"/>
            <a:ext cx="294356" cy="5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p1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993364" y="3040655"/>
            <a:ext cx="294400" cy="3031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/>
          <p:nvPr/>
        </p:nvSpPr>
        <p:spPr bwMode="auto">
          <a:xfrm>
            <a:off x="374335" y="164387"/>
            <a:ext cx="9638472" cy="1065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Проблемы ИИ, основанного на данных</a:t>
            </a:r>
            <a:endParaRPr sz="2400" b="0" i="0" u="none" strike="noStrike" cap="none" spc="0">
              <a:ln>
                <a:noFill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317226" name="Google Shape;69;p1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750694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4539" y="1402701"/>
            <a:ext cx="8740012" cy="497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477078" y="268925"/>
            <a:ext cx="9638472" cy="8509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vertOverflow="overflow" horzOverflow="overflow" vert="horz" wrap="square" lIns="121896" tIns="121896" rIns="121896" bIns="121896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Критические ошибки ИИ</a:t>
            </a:r>
            <a:endParaRPr sz="2400"/>
          </a:p>
        </p:txBody>
      </p:sp>
      <p:pic>
        <p:nvPicPr>
          <p:cNvPr id="1659875301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194719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277402" y="3996639"/>
            <a:ext cx="2948683" cy="1160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77402" y="1469201"/>
            <a:ext cx="2907587" cy="2003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60832" y="1258344"/>
            <a:ext cx="8464985" cy="5035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35666" y="1593131"/>
            <a:ext cx="27975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ru-RU" dirty="0"/>
              <a:t> Собаки в ошейнике </a:t>
            </a:r>
            <a:endParaRPr sz="1600"/>
          </a:p>
          <a:p>
            <a:pPr>
              <a:defRPr/>
            </a:pPr>
            <a:r>
              <a:rPr lang="ru-RU" dirty="0"/>
              <a:t>в обучающей выборке</a:t>
            </a:r>
            <a:endParaRPr lang="en-US" dirty="0"/>
          </a:p>
          <a:p>
            <a:pPr>
              <a:buFont typeface="Arial"/>
              <a:buChar char="•"/>
              <a:defRPr/>
            </a:pPr>
            <a:r>
              <a:rPr lang="ru-RU" dirty="0"/>
              <a:t> Кошка в ошейнике </a:t>
            </a:r>
            <a:endParaRPr sz="1600"/>
          </a:p>
          <a:p>
            <a:pPr>
              <a:defRPr/>
            </a:pPr>
            <a:r>
              <a:rPr lang="ru-RU" dirty="0"/>
              <a:t>определяется как собака</a:t>
            </a:r>
            <a:endParaRPr sz="160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</a:rPr>
              <a:t>Обычный ИИ: </a:t>
            </a:r>
            <a:r>
              <a:rPr lang="ru-RU" dirty="0"/>
              <a:t>???</a:t>
            </a:r>
            <a:endParaRPr sz="160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</a:rPr>
              <a:t>Объяснимый </a:t>
            </a:r>
            <a:r>
              <a:rPr lang="ru-RU" b="1" dirty="0">
                <a:solidFill>
                  <a:srgbClr val="0070C0"/>
                </a:solidFill>
              </a:rPr>
              <a:t>ИИ: </a:t>
            </a:r>
            <a:r>
              <a:rPr lang="ru-RU" dirty="0"/>
              <a:t>ошибка </a:t>
            </a:r>
            <a:endParaRPr sz="1600"/>
          </a:p>
          <a:p>
            <a:pPr>
              <a:defRPr/>
            </a:pPr>
            <a:r>
              <a:rPr lang="ru-RU" dirty="0"/>
              <a:t>очевидна и может быть </a:t>
            </a:r>
            <a:endParaRPr sz="1600"/>
          </a:p>
          <a:p>
            <a:pPr>
              <a:defRPr/>
            </a:pPr>
            <a:r>
              <a:rPr lang="ru-RU" dirty="0"/>
              <a:t>исправлена</a:t>
            </a:r>
            <a:endParaRPr sz="160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en-US" dirty="0"/>
          </a:p>
        </p:txBody>
      </p:sp>
      <p:pic>
        <p:nvPicPr>
          <p:cNvPr id="551516999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884985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8894209" name="Заголовок 1"/>
          <p:cNvSpPr>
            <a:spLocks noGrp="1"/>
          </p:cNvSpPr>
          <p:nvPr>
            <p:ph type="title"/>
          </p:nvPr>
        </p:nvSpPr>
        <p:spPr bwMode="auto">
          <a:xfrm>
            <a:off x="477077" y="268925"/>
            <a:ext cx="9638471" cy="809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vertOverflow="overflow" horzOverflow="overflow" vert="horz" wrap="square" lIns="121896" tIns="121896" rIns="121896" bIns="121896" numCol="1" spcCol="0" rtlCol="0" fromWordArt="0" anchor="ctr" anchorCtr="0" forceAA="0" compatLnSpc="0">
            <a:noAutofit/>
          </a:bodyPr>
          <a:lstStyle/>
          <a:p>
            <a:pPr lvl="0" algn="l" defTabSz="6858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400" b="1" i="0" u="none" strike="noStrike" cap="none" spc="0" dirty="0">
                <a:solidFill>
                  <a:srgbClr val="C00000"/>
                </a:solidFill>
                <a:latin typeface="Calibri Light"/>
                <a:ea typeface="Arial"/>
                <a:cs typeface="Arial"/>
              </a:rPr>
              <a:t>Черный ящик ИИ и объяснимый ИИ: </a:t>
            </a:r>
            <a:br>
              <a:rPr lang="ru-RU" sz="2400" b="1" i="0" u="none" strike="noStrike" cap="none" spc="0" dirty="0">
                <a:solidFill>
                  <a:srgbClr val="C00000"/>
                </a:solidFill>
                <a:latin typeface="Calibri Light"/>
                <a:ea typeface="Arial"/>
                <a:cs typeface="Arial"/>
              </a:rPr>
            </a:br>
            <a:r>
              <a:rPr lang="ru-RU" sz="2400" b="1" i="0" u="none" strike="noStrike" cap="none" spc="0" dirty="0">
                <a:solidFill>
                  <a:srgbClr val="C00000"/>
                </a:solidFill>
                <a:latin typeface="Calibri Light"/>
                <a:ea typeface="Arial"/>
                <a:cs typeface="Arial"/>
              </a:rPr>
              <a:t>объяснение </a:t>
            </a:r>
            <a:r>
              <a:rPr lang="ru-RU" sz="2400" b="1" i="0" u="none" strike="noStrike" cap="none" spc="0" dirty="0" smtClean="0">
                <a:solidFill>
                  <a:srgbClr val="C00000"/>
                </a:solidFill>
                <a:latin typeface="Calibri Light"/>
                <a:ea typeface="Arial"/>
                <a:cs typeface="Arial"/>
              </a:rPr>
              <a:t>результатов и </a:t>
            </a:r>
            <a:r>
              <a:rPr lang="ru-RU" sz="2400" b="1" i="0" u="none" strike="noStrike" cap="none" spc="0" dirty="0">
                <a:solidFill>
                  <a:srgbClr val="C00000"/>
                </a:solidFill>
                <a:latin typeface="Calibri Light"/>
                <a:ea typeface="Arial"/>
                <a:cs typeface="Arial"/>
              </a:rPr>
              <a:t>исправление ошибок</a:t>
            </a:r>
            <a:endParaRPr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205482" y="1561670"/>
            <a:ext cx="4397339" cy="34315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402" y="365127"/>
            <a:ext cx="9604812" cy="9036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Интерпретируемые </a:t>
            </a:r>
            <a:r>
              <a:rPr lang="en-US" sz="2400" b="1" dirty="0" smtClean="0">
                <a:solidFill>
                  <a:srgbClr val="C00000"/>
                </a:solidFill>
              </a:rPr>
              <a:t>AI - </a:t>
            </a:r>
            <a:r>
              <a:rPr lang="ru-RU" sz="2400" b="1" dirty="0" err="1" smtClean="0">
                <a:solidFill>
                  <a:srgbClr val="C00000"/>
                </a:solidFill>
              </a:rPr>
              <a:t>биомаркеры</a:t>
            </a:r>
            <a:r>
              <a:rPr lang="ru-RU" sz="2400" b="1" dirty="0" smtClean="0">
                <a:solidFill>
                  <a:srgbClr val="C00000"/>
                </a:solidFill>
              </a:rPr>
              <a:t> возраста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53383E4D-63DF-5A91-45B4-72EBA27715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8089" y="1520660"/>
            <a:ext cx="7059934" cy="45274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777413" y="6293859"/>
            <a:ext cx="9578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A </a:t>
            </a:r>
            <a:r>
              <a:rPr lang="en-US" sz="1400" b="1" dirty="0" err="1" smtClean="0"/>
              <a:t>Kalyakulina</a:t>
            </a:r>
            <a:r>
              <a:rPr lang="en-US" sz="1400" b="1" dirty="0" smtClean="0"/>
              <a:t> et al., </a:t>
            </a:r>
            <a:r>
              <a:rPr lang="en-US" sz="1400" b="1" dirty="0" err="1" smtClean="0"/>
              <a:t>eXplainable</a:t>
            </a:r>
            <a:r>
              <a:rPr lang="en-US" sz="1400" b="1" dirty="0" smtClean="0"/>
              <a:t> Artificial Intelligence (XAI) in aging clock models, Ageing Res. Reviews 93, 102144</a:t>
            </a:r>
            <a:endParaRPr lang="ru-RU" sz="1400" b="1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280700" y="3127200"/>
            <a:ext cx="4075544" cy="13846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458635" y="1692925"/>
            <a:ext cx="4308574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accent5"/>
                </a:solidFill>
              </a:rPr>
              <a:t>eXplainable</a:t>
            </a:r>
            <a:r>
              <a:rPr lang="en-US" b="1" dirty="0" smtClean="0">
                <a:solidFill>
                  <a:schemeClr val="accent5"/>
                </a:solidFill>
              </a:rPr>
              <a:t> AI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(XAI)</a:t>
            </a:r>
            <a:r>
              <a:rPr lang="ru-RU" b="1" dirty="0" smtClean="0">
                <a:solidFill>
                  <a:schemeClr val="accent5"/>
                </a:solidFill>
              </a:rPr>
              <a:t>: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ru-RU" b="1" dirty="0" smtClean="0">
                <a:solidFill>
                  <a:schemeClr val="accent5"/>
                </a:solidFill>
              </a:rPr>
              <a:t>вместо черного ящика – прозрачный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5"/>
                </a:solidFill>
              </a:rPr>
              <a:t>вычисляется вклад отдельных параметров в результат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 bwMode="auto">
          <a:xfrm>
            <a:off x="7344310" y="1580510"/>
            <a:ext cx="4604535" cy="395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686704" y="1582224"/>
            <a:ext cx="3464110" cy="3955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3707" y="1602769"/>
            <a:ext cx="2928135" cy="3955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/>
          <p:nvPr/>
        </p:nvSpPr>
        <p:spPr bwMode="auto">
          <a:xfrm>
            <a:off x="523836" y="214290"/>
            <a:ext cx="9429816" cy="7064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 spc="0" dirty="0" smtClean="0">
                <a:ln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Используемые биологические часы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2400" b="1" i="0" u="none" strike="noStrike" cap="none" spc="0" dirty="0">
              <a:ln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77192" y="1759875"/>
            <a:ext cx="2005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</a:rPr>
              <a:t>PhenoAge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4"/>
          <a:srcRect t="6817"/>
          <a:stretch/>
        </p:blipFill>
        <p:spPr bwMode="auto">
          <a:xfrm>
            <a:off x="3914460" y="2353611"/>
            <a:ext cx="3030877" cy="2286477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97757" y="2259941"/>
            <a:ext cx="1887233" cy="234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 bwMode="auto">
          <a:xfrm>
            <a:off x="3887856" y="1731218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</a:rPr>
              <a:t>Эпигенетические </a:t>
            </a:r>
            <a:r>
              <a:rPr lang="ru-RU" b="1" dirty="0" smtClean="0">
                <a:solidFill>
                  <a:srgbClr val="0070C0"/>
                </a:solidFill>
              </a:rPr>
              <a:t>часы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615454" y="1691954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</a:rPr>
              <a:t>Когнитивные часы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9892" y="2196167"/>
            <a:ext cx="3981134" cy="31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1006</Words>
  <Application>R7-Office/2024.3.2.622</Application>
  <DocSecurity>0</DocSecurity>
  <PresentationFormat>Произвольный</PresentationFormat>
  <Paragraphs>189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Доверенные алгоритмы ИИ в здравоохранении</vt:lpstr>
      <vt:lpstr>Слайд 2</vt:lpstr>
      <vt:lpstr>Слайд 3</vt:lpstr>
      <vt:lpstr>Слайд 4</vt:lpstr>
      <vt:lpstr>Слайд 5</vt:lpstr>
      <vt:lpstr>Критические ошибки ИИ</vt:lpstr>
      <vt:lpstr>Черный ящик ИИ и объяснимый ИИ:  объяснение результатов и исправление ошибок</vt:lpstr>
      <vt:lpstr>Интерпретируемые AI - биомаркеры возраста</vt:lpstr>
      <vt:lpstr>Слайд 9</vt:lpstr>
      <vt:lpstr>Биологические часы PhenoAge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Пример заключения по эпигенетическому возрасту: участник  №11582 – E66 ожирение, G90 расстройства вегетативной нервной системы </vt:lpstr>
      <vt:lpstr>Пример заключения по фенотипическому возрасту: участник  №11582 – E66 ожирение, G90 расстройства вегетативной нервной системы </vt:lpstr>
      <vt:lpstr>Пример заключения по когнитивному возрасту: участник  №11582 – E66 ожирение, G90 расстройства вегетативной нервной системы </vt:lpstr>
      <vt:lpstr>Пример заключения по когнитивному возрасту: участник  №11582 – E66 ожирение, G90 расстройства вегетативной нервной системы </vt:lpstr>
      <vt:lpstr>Пример заключения по эпигенетике: участник №11228 - здоров</vt:lpstr>
      <vt:lpstr>Слайд 23</vt:lpstr>
      <vt:lpstr>Контакты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Omega Callista</dc:creator>
  <cp:lastModifiedBy>misha</cp:lastModifiedBy>
  <cp:revision>278</cp:revision>
  <dcterms:created xsi:type="dcterms:W3CDTF">2020-02-17T17:21:42Z</dcterms:created>
  <dcterms:modified xsi:type="dcterms:W3CDTF">2025-05-19T08:30:00Z</dcterms:modified>
  <dc:identifier/>
  <dc:language/>
  <cp:version/>
</cp:coreProperties>
</file>