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211EEA0-A4E2-4DED-9DCB-D28655C0289D}">
  <a:tblStyle styleId="{8211EEA0-A4E2-4DED-9DCB-D28655C028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44defbc8b_2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1144defbc8b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956d886ef_0_8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956d886e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a4f34d5d0_0_15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a4f34d5d0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5956d886ef_0_12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5956d886e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956d886ef_0_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g35956d886e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5" name="Google Shape;305;g35956d886ef_0_10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5a4f34d5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35a4f34d5d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5a4f34d5d0_0_7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5a4f34d5d0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5a4f34d5d0_0_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5a4f34d5d0_0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5a4f34d5d0_0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5a4f34d5d0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5a4f34d5d0_0_29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5a4f34d5d0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a4f34d5d0_0_37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a4f34d5d0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956d886ef_0_1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956d886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a4f34d5d0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a4f34d5d0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5a4f34d5d0_0_52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5a4f34d5d0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5a4f34d5d0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5a4f34d5d0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5956d886ef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5956d886ef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956d886ef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956d886ef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74b167509_0_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c74b167509_0_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006a78bf25_1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006a78bf25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956d886ef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5956d886ef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5956d886ef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5956d886ef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956d886ef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956d886ef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718546" y="3076088"/>
            <a:ext cx="721800" cy="77175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216" y="3076088"/>
            <a:ext cx="721800" cy="77175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642096" y="3076088"/>
            <a:ext cx="2502000" cy="77175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432623" y="3076088"/>
            <a:ext cx="5216700" cy="77175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63677" y="119063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1" type="body"/>
          </p:nvPr>
        </p:nvSpPr>
        <p:spPr>
          <a:xfrm>
            <a:off x="719138" y="3274218"/>
            <a:ext cx="7166100" cy="377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718546" y="3651869"/>
            <a:ext cx="4358100" cy="746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3" type="body"/>
          </p:nvPr>
        </p:nvSpPr>
        <p:spPr>
          <a:xfrm>
            <a:off x="718546" y="1545636"/>
            <a:ext cx="78360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8556784" y="4749851"/>
            <a:ext cx="548700" cy="3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екст и 2 буллита" showMasterSp="0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-15352" y="5035679"/>
            <a:ext cx="8243154" cy="111348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515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469BDD"/>
              </a:gs>
              <a:gs pos="39860">
                <a:srgbClr val="469BDD"/>
              </a:gs>
              <a:gs pos="89010">
                <a:srgbClr val="469BDD"/>
              </a:gs>
              <a:gs pos="100000">
                <a:srgbClr val="C34FC7"/>
              </a:gs>
            </a:gsLst>
            <a:lin ang="0" scaled="0"/>
          </a:gradFill>
          <a:ln>
            <a:noFill/>
          </a:ln>
        </p:spPr>
        <p:txBody>
          <a:bodyPr anchorCtr="0" anchor="ctr" bIns="34300" lIns="34300" spcFirstLastPara="1" rIns="343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9BDD"/>
              </a:buClr>
              <a:buSzPts val="1400"/>
              <a:buFont typeface="Helvetica Neue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11"/>
          <p:cNvSpPr txBox="1"/>
          <p:nvPr>
            <p:ph type="title"/>
          </p:nvPr>
        </p:nvSpPr>
        <p:spPr>
          <a:xfrm>
            <a:off x="585630" y="727192"/>
            <a:ext cx="5701800" cy="7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65A"/>
              </a:buClr>
              <a:buSzPts val="2300"/>
              <a:buFont typeface="Arial"/>
              <a:buChar char="●"/>
              <a:defRPr sz="300">
                <a:solidFill>
                  <a:srgbClr val="00065A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○"/>
              <a:defRPr sz="3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■"/>
              <a:defRPr sz="3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●"/>
              <a:defRPr sz="3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○"/>
              <a:defRPr sz="3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■"/>
              <a:defRPr sz="3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●"/>
              <a:defRPr sz="3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○"/>
              <a:defRPr sz="3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Char char="■"/>
              <a:defRPr sz="300"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585630" y="1583102"/>
            <a:ext cx="39864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00" lIns="34300" spcFirstLastPara="1" rIns="34300" wrap="square" tIns="34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defRPr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defRPr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defRPr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defRPr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defRPr sz="11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476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6pPr>
            <a:lvl7pPr indent="-2476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7pPr>
            <a:lvl8pPr indent="-2476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8pPr>
            <a:lvl9pPr indent="-2476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615410" y="3442034"/>
            <a:ext cx="37179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1pPr>
            <a:lvl2pPr indent="-2476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2pPr>
            <a:lvl3pPr indent="-2476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3pPr>
            <a:lvl4pPr indent="-2476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4pPr>
            <a:lvl5pPr indent="-2476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5pPr>
            <a:lvl6pPr indent="-2476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6pPr>
            <a:lvl7pPr indent="-2476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7pPr>
            <a:lvl8pPr indent="-2476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8pPr>
            <a:lvl9pPr indent="-2476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9pPr>
          </a:lstStyle>
          <a:p/>
        </p:txBody>
      </p:sp>
      <p:sp>
        <p:nvSpPr>
          <p:cNvPr id="70" name="Google Shape;70;p11"/>
          <p:cNvSpPr txBox="1"/>
          <p:nvPr>
            <p:ph idx="3" type="body"/>
          </p:nvPr>
        </p:nvSpPr>
        <p:spPr>
          <a:xfrm>
            <a:off x="4810646" y="3442034"/>
            <a:ext cx="3832500" cy="10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/>
            </a:lvl1pPr>
            <a:lvl2pPr indent="-2476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2pPr>
            <a:lvl3pPr indent="-2476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3pPr>
            <a:lvl4pPr indent="-2476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4pPr>
            <a:lvl5pPr indent="-2476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5pPr>
            <a:lvl6pPr indent="-2476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6pPr>
            <a:lvl7pPr indent="-2476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7pPr>
            <a:lvl8pPr indent="-2476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8pPr>
            <a:lvl9pPr indent="-2476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9pPr>
          </a:lstStyle>
          <a:p/>
        </p:txBody>
      </p:sp>
      <p:sp>
        <p:nvSpPr>
          <p:cNvPr id="71" name="Google Shape;71;p11"/>
          <p:cNvSpPr txBox="1"/>
          <p:nvPr>
            <p:ph idx="4" type="body"/>
          </p:nvPr>
        </p:nvSpPr>
        <p:spPr>
          <a:xfrm>
            <a:off x="615409" y="2946471"/>
            <a:ext cx="3717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0556"/>
              </a:buClr>
              <a:buSzPts val="1300"/>
              <a:buFont typeface="Arial"/>
              <a:buNone/>
              <a:defRPr b="1" i="1" sz="1300">
                <a:solidFill>
                  <a:srgbClr val="02055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476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2pPr>
            <a:lvl3pPr indent="-2476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3pPr>
            <a:lvl4pPr indent="-2476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4pPr>
            <a:lvl5pPr indent="-2476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5pPr>
            <a:lvl6pPr indent="-2476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6pPr>
            <a:lvl7pPr indent="-2476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7pPr>
            <a:lvl8pPr indent="-2476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8pPr>
            <a:lvl9pPr indent="-2476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9pPr>
          </a:lstStyle>
          <a:p/>
        </p:txBody>
      </p:sp>
      <p:sp>
        <p:nvSpPr>
          <p:cNvPr id="72" name="Google Shape;72;p11"/>
          <p:cNvSpPr txBox="1"/>
          <p:nvPr/>
        </p:nvSpPr>
        <p:spPr>
          <a:xfrm>
            <a:off x="585631" y="227092"/>
            <a:ext cx="9534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1C91"/>
              </a:buClr>
              <a:buSzPts val="800"/>
              <a:buFont typeface="Arial"/>
              <a:buNone/>
            </a:pPr>
            <a:r>
              <a:rPr b="0" i="1" lang="en-GB" sz="800" u="none" cap="none" strike="noStrike">
                <a:solidFill>
                  <a:srgbClr val="091C91"/>
                </a:solidFill>
                <a:latin typeface="Arial"/>
                <a:ea typeface="Arial"/>
                <a:cs typeface="Arial"/>
                <a:sym typeface="Arial"/>
              </a:rPr>
              <a:t>DATA FUSION 2025</a:t>
            </a:r>
            <a:endParaRPr b="0" i="1" sz="800" u="none" cap="none" strike="noStrike">
              <a:solidFill>
                <a:srgbClr val="091C9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1"/>
          <p:cNvSpPr/>
          <p:nvPr/>
        </p:nvSpPr>
        <p:spPr>
          <a:xfrm>
            <a:off x="8643032" y="4780716"/>
            <a:ext cx="500958" cy="362772"/>
          </a:xfrm>
          <a:custGeom>
            <a:rect b="b" l="l" r="r" t="t"/>
            <a:pathLst>
              <a:path extrusionOk="0" h="21600" w="21600">
                <a:moveTo>
                  <a:pt x="5295" y="0"/>
                </a:moveTo>
                <a:lnTo>
                  <a:pt x="21600" y="105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20556"/>
          </a:solidFill>
          <a:ln>
            <a:noFill/>
          </a:ln>
        </p:spPr>
        <p:txBody>
          <a:bodyPr anchorCtr="0" anchor="ctr" bIns="34300" lIns="34300" spcFirstLastPara="1" rIns="34300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" name="Google Shape;74;p11"/>
          <p:cNvSpPr txBox="1"/>
          <p:nvPr>
            <p:ph idx="5" type="body"/>
          </p:nvPr>
        </p:nvSpPr>
        <p:spPr>
          <a:xfrm>
            <a:off x="4782963" y="2946471"/>
            <a:ext cx="386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0556"/>
              </a:buClr>
              <a:buSzPts val="1300"/>
              <a:buFont typeface="Arial"/>
              <a:buNone/>
              <a:defRPr b="1" i="1" sz="1300">
                <a:solidFill>
                  <a:srgbClr val="02055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4765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2pPr>
            <a:lvl3pPr indent="-24765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3pPr>
            <a:lvl4pPr indent="-24765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4pPr>
            <a:lvl5pPr indent="-24765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5pPr>
            <a:lvl6pPr indent="-247650" lvl="5" marL="2743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6pPr>
            <a:lvl7pPr indent="-247650" lvl="6" marL="3200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 sz="300"/>
            </a:lvl7pPr>
            <a:lvl8pPr indent="-247650" lvl="7" marL="3657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 sz="300"/>
            </a:lvl8pPr>
            <a:lvl9pPr indent="-247650" lvl="8" marL="411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 sz="300"/>
            </a:lvl9pPr>
          </a:lstStyle>
          <a:p/>
        </p:txBody>
      </p:sp>
      <p:pic>
        <p:nvPicPr>
          <p:cNvPr descr="Untitled-1.png" id="75" name="Google Shape;75;p11"/>
          <p:cNvPicPr preferRelativeResize="0"/>
          <p:nvPr/>
        </p:nvPicPr>
        <p:blipFill rotWithShape="1">
          <a:blip r:embed="rId2">
            <a:alphaModFix/>
          </a:blip>
          <a:srcRect b="2486" l="21235" r="0" t="0"/>
          <a:stretch/>
        </p:blipFill>
        <p:spPr>
          <a:xfrm>
            <a:off x="0" y="186242"/>
            <a:ext cx="532668" cy="26934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/>
          <p:nvPr>
            <p:ph idx="12" type="sldNum"/>
          </p:nvPr>
        </p:nvSpPr>
        <p:spPr>
          <a:xfrm>
            <a:off x="8854184" y="4843343"/>
            <a:ext cx="1653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300" lIns="34300" spcFirstLastPara="1" rIns="34300" wrap="square" tIns="343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Arial"/>
              <a:buNone/>
              <a:defRPr i="1" sz="700"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b="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395536" y="31449"/>
            <a:ext cx="7622400" cy="857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395536" y="31449"/>
            <a:ext cx="7622400" cy="857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95536" y="1059582"/>
            <a:ext cx="8496900" cy="3510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showMasterSp="0">
  <p:cSld name="Title Slide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718546" y="3076088"/>
            <a:ext cx="721800" cy="77175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"/>
          <p:cNvSpPr/>
          <p:nvPr/>
        </p:nvSpPr>
        <p:spPr>
          <a:xfrm>
            <a:off x="216" y="3076088"/>
            <a:ext cx="721800" cy="77175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5"/>
          <p:cNvSpPr/>
          <p:nvPr/>
        </p:nvSpPr>
        <p:spPr>
          <a:xfrm>
            <a:off x="6642096" y="3076088"/>
            <a:ext cx="2502000" cy="77175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>
            <a:off x="1432623" y="3076088"/>
            <a:ext cx="5216700" cy="77175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37" name="Google Shape;3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9877" y="119063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>
            <p:ph idx="1" type="body"/>
          </p:nvPr>
        </p:nvSpPr>
        <p:spPr>
          <a:xfrm>
            <a:off x="719138" y="3274218"/>
            <a:ext cx="7166100" cy="377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2" type="body"/>
          </p:nvPr>
        </p:nvSpPr>
        <p:spPr>
          <a:xfrm>
            <a:off x="718546" y="1545636"/>
            <a:ext cx="78360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12" type="sldNum"/>
          </p:nvPr>
        </p:nvSpPr>
        <p:spPr>
          <a:xfrm>
            <a:off x="8556784" y="4749851"/>
            <a:ext cx="548700" cy="393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tx1"/>
                </a:solidFill>
              </a:defRPr>
            </a:lvl1pPr>
            <a:lvl2pPr lvl="1">
              <a:buNone/>
              <a:defRPr sz="1300">
                <a:solidFill>
                  <a:schemeClr val="tx1"/>
                </a:solidFill>
              </a:defRPr>
            </a:lvl2pPr>
            <a:lvl3pPr lvl="2">
              <a:buNone/>
              <a:defRPr sz="1300">
                <a:solidFill>
                  <a:schemeClr val="tx1"/>
                </a:solidFill>
              </a:defRPr>
            </a:lvl3pPr>
            <a:lvl4pPr lvl="3">
              <a:buNone/>
              <a:defRPr sz="1300">
                <a:solidFill>
                  <a:schemeClr val="tx1"/>
                </a:solidFill>
              </a:defRPr>
            </a:lvl4pPr>
            <a:lvl5pPr lvl="4">
              <a:buNone/>
              <a:defRPr sz="1300">
                <a:solidFill>
                  <a:schemeClr val="tx1"/>
                </a:solidFill>
              </a:defRPr>
            </a:lvl5pPr>
            <a:lvl6pPr lvl="5">
              <a:buNone/>
              <a:defRPr sz="1300">
                <a:solidFill>
                  <a:schemeClr val="tx1"/>
                </a:solidFill>
              </a:defRPr>
            </a:lvl6pPr>
            <a:lvl7pPr lvl="6">
              <a:buNone/>
              <a:defRPr sz="1300">
                <a:solidFill>
                  <a:schemeClr val="tx1"/>
                </a:solidFill>
              </a:defRPr>
            </a:lvl7pPr>
            <a:lvl8pPr lvl="7">
              <a:buNone/>
              <a:defRPr sz="1300">
                <a:solidFill>
                  <a:schemeClr val="tx1"/>
                </a:solidFill>
              </a:defRPr>
            </a:lvl8pPr>
            <a:lvl9pPr lvl="8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ferences">
  <p:cSld name="Reference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395536" y="31449"/>
            <a:ext cx="7622400" cy="857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1" type="body"/>
          </p:nvPr>
        </p:nvSpPr>
        <p:spPr>
          <a:xfrm>
            <a:off x="395536" y="1059582"/>
            <a:ext cx="8496900" cy="3510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AutoNum type="arabicPeriod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 black backgroung" showMasterSp="0">
  <p:cSld name="Title on black backgroung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GM_LAB_vg_" id="51" name="Google Shape;5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63677" y="119063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/>
          <p:nvPr/>
        </p:nvSpPr>
        <p:spPr>
          <a:xfrm>
            <a:off x="12695" y="4686299"/>
            <a:ext cx="3687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CS MSU Graphics&amp;Media Lab (Video Group)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https://videoprocessing.</a:t>
            </a:r>
            <a:r>
              <a:rPr b="1" lang="en-GB">
                <a:solidFill>
                  <a:schemeClr val="lt1"/>
                </a:solidFill>
              </a:rPr>
              <a:t>ai</a:t>
            </a:r>
            <a:r>
              <a:rPr b="1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 showMasterSp="0">
  <p:cSld name="Title Slide_1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/>
          <p:nvPr/>
        </p:nvSpPr>
        <p:spPr>
          <a:xfrm>
            <a:off x="718546" y="3076088"/>
            <a:ext cx="721800" cy="771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/>
          <p:nvPr/>
        </p:nvSpPr>
        <p:spPr>
          <a:xfrm>
            <a:off x="216" y="3076088"/>
            <a:ext cx="721800" cy="771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0"/>
          <p:cNvSpPr/>
          <p:nvPr/>
        </p:nvSpPr>
        <p:spPr>
          <a:xfrm>
            <a:off x="6642096" y="3076088"/>
            <a:ext cx="2502000" cy="771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0"/>
          <p:cNvSpPr/>
          <p:nvPr/>
        </p:nvSpPr>
        <p:spPr>
          <a:xfrm>
            <a:off x="1432623" y="3076088"/>
            <a:ext cx="5216700" cy="771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60" name="Google Shape;6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9877" y="119063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719138" y="3274218"/>
            <a:ext cx="7166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2" type="body"/>
          </p:nvPr>
        </p:nvSpPr>
        <p:spPr>
          <a:xfrm>
            <a:off x="718546" y="3651869"/>
            <a:ext cx="43581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3" type="body"/>
          </p:nvPr>
        </p:nvSpPr>
        <p:spPr>
          <a:xfrm>
            <a:off x="718546" y="1545636"/>
            <a:ext cx="78360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8389217" y="4840002"/>
            <a:ext cx="7236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892065" y="913424"/>
            <a:ext cx="893700" cy="77175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-1" y="913424"/>
            <a:ext cx="893700" cy="77175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8243668" y="913424"/>
            <a:ext cx="900300" cy="77175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782707" y="913424"/>
            <a:ext cx="6462600" cy="77175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M_LAB_vg_"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539877" y="119063"/>
            <a:ext cx="531811" cy="41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/>
          <p:nvPr/>
        </p:nvSpPr>
        <p:spPr>
          <a:xfrm>
            <a:off x="12695" y="4686299"/>
            <a:ext cx="36870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46025" spcFirstLastPara="1" rIns="46025" wrap="square" tIns="46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CS MSU Graphics&amp;Media Lab (Video Group)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164FC0"/>
                </a:solidFill>
                <a:latin typeface="Arial"/>
                <a:ea typeface="Arial"/>
                <a:cs typeface="Arial"/>
                <a:sym typeface="Arial"/>
              </a:rPr>
              <a:t>https://videoprocessing.ai/</a:t>
            </a:r>
            <a:endParaRPr b="1" i="0" sz="1400" u="none" cap="none" strike="noStrike">
              <a:solidFill>
                <a:srgbClr val="164F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3.gif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treaminglearningcenter.com/blogs/vmaf-is-hackable-what-now.html" TargetMode="External"/><Relationship Id="rId4" Type="http://schemas.openxmlformats.org/officeDocument/2006/relationships/hyperlink" Target="https://docs.google.com/document/d/1dJczEhXO0MZjBSNyKmd3ARiCTdFVMNPBykH4_HMPoyY/edit#heading=h.oaikhnw46pw5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5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gif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Relationship Id="rId4" Type="http://schemas.openxmlformats.org/officeDocument/2006/relationships/image" Target="../media/image34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8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hyperlink" Target="https://videoprocessing.ai/benchmarks/iqa-defenses.html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4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2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10" Type="http://schemas.openxmlformats.org/officeDocument/2006/relationships/image" Target="../media/image3.png"/><Relationship Id="rId9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4.jpg"/><Relationship Id="rId7" Type="http://schemas.openxmlformats.org/officeDocument/2006/relationships/image" Target="../media/image32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4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228325" y="3274225"/>
            <a:ext cx="8689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GB"/>
              <a:t>Анастасия Анциферова, к.ф.-м.н.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i="1" lang="en-GB" sz="2000"/>
              <a:t>н</a:t>
            </a:r>
            <a:r>
              <a:rPr i="1" lang="en-GB" sz="2000"/>
              <a:t>.с. Центра Доверенного Искусственного Интеллекта ИСП РАН</a:t>
            </a:r>
            <a:endParaRPr i="1"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i="1" lang="en-GB" sz="2000"/>
              <a:t>с</a:t>
            </a:r>
            <a:r>
              <a:rPr i="1" lang="en-GB" sz="2000"/>
              <a:t>.н.с. Института Искусственного Интеллекта МГУ</a:t>
            </a:r>
            <a:endParaRPr sz="2000"/>
          </a:p>
        </p:txBody>
      </p:sp>
      <p:sp>
        <p:nvSpPr>
          <p:cNvPr id="82" name="Google Shape;82;p12"/>
          <p:cNvSpPr txBox="1"/>
          <p:nvPr>
            <p:ph idx="3" type="body"/>
          </p:nvPr>
        </p:nvSpPr>
        <p:spPr>
          <a:xfrm>
            <a:off x="228325" y="1322200"/>
            <a:ext cx="83262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/>
              <a:t>Актуальные вопросы у</a:t>
            </a:r>
            <a:r>
              <a:rPr lang="en-GB"/>
              <a:t>стойчивости методов обработки и сжатия изображений</a:t>
            </a:r>
            <a:endParaRPr/>
          </a:p>
        </p:txBody>
      </p:sp>
      <p:pic>
        <p:nvPicPr>
          <p:cNvPr id="83" name="Google Shape;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/>
          <p:nvPr>
            <p:ph type="title"/>
          </p:nvPr>
        </p:nvSpPr>
        <p:spPr>
          <a:xfrm>
            <a:off x="395525" y="31444"/>
            <a:ext cx="7980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Есть много бенчмарков устойчивых классификаторов</a:t>
            </a:r>
            <a:r>
              <a:rPr lang="en-GB" sz="2400"/>
              <a:t>, но </a:t>
            </a:r>
            <a:r>
              <a:rPr b="1" lang="en-GB" sz="2400"/>
              <a:t>не устойчивых метрик оценки качества</a:t>
            </a:r>
            <a:endParaRPr b="1" sz="2400"/>
          </a:p>
        </p:txBody>
      </p:sp>
      <p:sp>
        <p:nvSpPr>
          <p:cNvPr id="262" name="Google Shape;262;p21"/>
          <p:cNvSpPr txBox="1"/>
          <p:nvPr/>
        </p:nvSpPr>
        <p:spPr>
          <a:xfrm>
            <a:off x="246938" y="1279913"/>
            <a:ext cx="4200900" cy="22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rgbClr val="000000"/>
                </a:solidFill>
              </a:rPr>
              <a:t>200+ </a:t>
            </a:r>
            <a:r>
              <a:rPr b="1" lang="en-GB" sz="2000"/>
              <a:t>моделей</a:t>
            </a:r>
            <a:r>
              <a:rPr b="1" lang="en-GB" sz="2000">
                <a:solidFill>
                  <a:srgbClr val="000000"/>
                </a:solidFill>
              </a:rPr>
              <a:t> </a:t>
            </a:r>
            <a:r>
              <a:rPr lang="en-GB" sz="2000"/>
              <a:t>в 3 бенчмарках состязательной устойчивости для классификации/детекции объектов на изображениях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63" name="Google Shape;26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513" y="3903704"/>
            <a:ext cx="1219612" cy="30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4">
            <a:alphaModFix/>
          </a:blip>
          <a:srcRect b="16022" l="0" r="1341" t="0"/>
          <a:stretch/>
        </p:blipFill>
        <p:spPr>
          <a:xfrm>
            <a:off x="399338" y="3215944"/>
            <a:ext cx="3818350" cy="4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3830" y="2667037"/>
            <a:ext cx="2847456" cy="49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6862" y="3733650"/>
            <a:ext cx="1281003" cy="6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4572000" y="1284244"/>
            <a:ext cx="4261500" cy="22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000"/>
              <a:t>Только</a:t>
            </a:r>
            <a:r>
              <a:rPr lang="en-GB" sz="2000">
                <a:solidFill>
                  <a:srgbClr val="000000"/>
                </a:solidFill>
              </a:rPr>
              <a:t> </a:t>
            </a:r>
            <a:r>
              <a:rPr b="1" lang="en-GB" sz="2000">
                <a:solidFill>
                  <a:srgbClr val="000000"/>
                </a:solidFill>
              </a:rPr>
              <a:t>1 “</a:t>
            </a:r>
            <a:r>
              <a:rPr b="1" lang="en-GB" sz="2000"/>
              <a:t>устойчивая</a:t>
            </a:r>
            <a:r>
              <a:rPr b="1" lang="en-GB" sz="2000">
                <a:solidFill>
                  <a:srgbClr val="000000"/>
                </a:solidFill>
              </a:rPr>
              <a:t>” </a:t>
            </a:r>
            <a:r>
              <a:rPr b="1" lang="en-GB" sz="2000"/>
              <a:t>метрика качества видео</a:t>
            </a:r>
            <a:r>
              <a:rPr b="1" lang="en-GB" sz="2000"/>
              <a:t> </a:t>
            </a:r>
            <a:br>
              <a:rPr b="1" lang="en-GB" sz="2000"/>
            </a:br>
            <a:r>
              <a:rPr lang="en-GB" sz="2000"/>
              <a:t>VMAF NEG от Netflix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268" name="Google Shape;26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7321" y="2524397"/>
            <a:ext cx="3818325" cy="101704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69" name="Google Shape;269;p21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0" name="Google Shape;27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2"/>
          <p:cNvSpPr txBox="1"/>
          <p:nvPr>
            <p:ph type="title"/>
          </p:nvPr>
        </p:nvSpPr>
        <p:spPr>
          <a:xfrm>
            <a:off x="395525" y="31444"/>
            <a:ext cx="7980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Почему нужны устойчивые метрики?</a:t>
            </a:r>
            <a:endParaRPr b="1" sz="3000"/>
          </a:p>
        </p:txBody>
      </p:sp>
      <p:sp>
        <p:nvSpPr>
          <p:cNvPr id="276" name="Google Shape;276;p22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77" name="Google Shape;277;p22"/>
          <p:cNvGrpSpPr/>
          <p:nvPr/>
        </p:nvGrpSpPr>
        <p:grpSpPr>
          <a:xfrm>
            <a:off x="105989" y="993871"/>
            <a:ext cx="6257587" cy="3870965"/>
            <a:chOff x="166377" y="2871371"/>
            <a:chExt cx="6257587" cy="3870965"/>
          </a:xfrm>
        </p:grpSpPr>
        <p:grpSp>
          <p:nvGrpSpPr>
            <p:cNvPr id="278" name="Google Shape;278;p22"/>
            <p:cNvGrpSpPr/>
            <p:nvPr/>
          </p:nvGrpSpPr>
          <p:grpSpPr>
            <a:xfrm>
              <a:off x="166377" y="2871371"/>
              <a:ext cx="3450748" cy="3870965"/>
              <a:chOff x="264327" y="2871371"/>
              <a:chExt cx="3450748" cy="3870965"/>
            </a:xfrm>
          </p:grpSpPr>
          <p:grpSp>
            <p:nvGrpSpPr>
              <p:cNvPr id="279" name="Google Shape;279;p22"/>
              <p:cNvGrpSpPr/>
              <p:nvPr/>
            </p:nvGrpSpPr>
            <p:grpSpPr>
              <a:xfrm>
                <a:off x="264327" y="2871371"/>
                <a:ext cx="3450674" cy="3870965"/>
                <a:chOff x="4662777" y="2805171"/>
                <a:chExt cx="3450674" cy="3870965"/>
              </a:xfrm>
            </p:grpSpPr>
            <p:grpSp>
              <p:nvGrpSpPr>
                <p:cNvPr id="280" name="Google Shape;280;p22"/>
                <p:cNvGrpSpPr/>
                <p:nvPr/>
              </p:nvGrpSpPr>
              <p:grpSpPr>
                <a:xfrm>
                  <a:off x="4662777" y="2805171"/>
                  <a:ext cx="3450674" cy="3870965"/>
                  <a:chOff x="4662777" y="2805171"/>
                  <a:chExt cx="3450674" cy="3870965"/>
                </a:xfrm>
              </p:grpSpPr>
              <p:grpSp>
                <p:nvGrpSpPr>
                  <p:cNvPr id="281" name="Google Shape;281;p22"/>
                  <p:cNvGrpSpPr/>
                  <p:nvPr/>
                </p:nvGrpSpPr>
                <p:grpSpPr>
                  <a:xfrm>
                    <a:off x="4662777" y="2805171"/>
                    <a:ext cx="3450674" cy="3824099"/>
                    <a:chOff x="5889050" y="3505493"/>
                    <a:chExt cx="2803375" cy="3106750"/>
                  </a:xfrm>
                </p:grpSpPr>
                <p:pic>
                  <p:nvPicPr>
                    <p:cNvPr id="282" name="Google Shape;282;p2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12653" l="0" r="50859" t="82924"/>
                    <a:stretch/>
                  </p:blipFill>
                  <p:spPr>
                    <a:xfrm>
                      <a:off x="5892372" y="5789638"/>
                      <a:ext cx="2800052" cy="29713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83" name="Google Shape;283;p2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79598" l="0" r="50814" t="4873"/>
                    <a:stretch/>
                  </p:blipFill>
                  <p:spPr>
                    <a:xfrm>
                      <a:off x="5889050" y="3505493"/>
                      <a:ext cx="2802589" cy="10435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84" name="Google Shape;284;p2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42753" l="0" r="50859" t="38531"/>
                    <a:stretch/>
                  </p:blipFill>
                  <p:spPr>
                    <a:xfrm>
                      <a:off x="5890334" y="4531840"/>
                      <a:ext cx="2800052" cy="12577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85" name="Google Shape;285;p22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-411" l="20101" r="68945" t="95990"/>
                    <a:stretch/>
                  </p:blipFill>
                  <p:spPr>
                    <a:xfrm>
                      <a:off x="6648301" y="6315124"/>
                      <a:ext cx="624055" cy="2971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86" name="Google Shape;286;p2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-411" l="39706" r="50312" t="95990"/>
                  <a:stretch/>
                </p:blipFill>
                <p:spPr>
                  <a:xfrm>
                    <a:off x="6318026" y="6263545"/>
                    <a:ext cx="700051" cy="365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7" name="Google Shape;287;p22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-985" l="78730" r="19298" t="96563"/>
                  <a:stretch/>
                </p:blipFill>
                <p:spPr>
                  <a:xfrm>
                    <a:off x="7873242" y="6310412"/>
                    <a:ext cx="138250" cy="3657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88" name="Google Shape;288;p2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-411" l="59189" r="28165" t="95990"/>
                <a:stretch/>
              </p:blipFill>
              <p:spPr>
                <a:xfrm>
                  <a:off x="7016700" y="6263161"/>
                  <a:ext cx="886900" cy="3657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89" name="Google Shape;289;p22"/>
              <p:cNvSpPr/>
              <p:nvPr/>
            </p:nvSpPr>
            <p:spPr>
              <a:xfrm>
                <a:off x="1296775" y="6038525"/>
                <a:ext cx="2418300" cy="309900"/>
              </a:xfrm>
              <a:prstGeom prst="leftArrow">
                <a:avLst>
                  <a:gd fmla="val 50000" name="adj1"/>
                  <a:gd fmla="val 50000" name="adj2"/>
                </a:avLst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900"/>
                  <a:t>Среднее снижение битрейта</a:t>
                </a:r>
                <a:endParaRPr sz="900"/>
              </a:p>
            </p:txBody>
          </p:sp>
        </p:grpSp>
        <p:cxnSp>
          <p:nvCxnSpPr>
            <p:cNvPr id="290" name="Google Shape;290;p22"/>
            <p:cNvCxnSpPr>
              <a:stCxn id="291" idx="1"/>
            </p:cNvCxnSpPr>
            <p:nvPr/>
          </p:nvCxnSpPr>
          <p:spPr>
            <a:xfrm rot="10800000">
              <a:off x="2193364" y="3450625"/>
              <a:ext cx="737400" cy="117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2" name="Google Shape;292;p22"/>
            <p:cNvCxnSpPr/>
            <p:nvPr/>
          </p:nvCxnSpPr>
          <p:spPr>
            <a:xfrm rot="10800000">
              <a:off x="2323850" y="3157675"/>
              <a:ext cx="606900" cy="273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91" name="Google Shape;291;p22"/>
            <p:cNvSpPr txBox="1"/>
            <p:nvPr/>
          </p:nvSpPr>
          <p:spPr>
            <a:xfrm>
              <a:off x="2930764" y="3046675"/>
              <a:ext cx="3493200" cy="831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/>
                <a:t>В крупнейшем сравнении видеокодеков разные результаты по метрикам </a:t>
              </a:r>
              <a:br>
                <a:rPr lang="en-GB"/>
              </a:br>
              <a:r>
                <a:rPr lang="en-GB"/>
                <a:t>и по визуальному качеству</a:t>
              </a:r>
              <a:endParaRPr/>
            </a:p>
          </p:txBody>
        </p:sp>
      </p:grpSp>
      <p:pic>
        <p:nvPicPr>
          <p:cNvPr id="293" name="Google Shape;2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/>
          <p:nvPr>
            <p:ph type="title"/>
          </p:nvPr>
        </p:nvSpPr>
        <p:spPr>
          <a:xfrm>
            <a:off x="395536" y="328387"/>
            <a:ext cx="7622400" cy="643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Атаки на метрики оценки качества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Пример атаки на метрику VMAF</a:t>
            </a:r>
            <a:endParaRPr/>
          </a:p>
        </p:txBody>
      </p:sp>
      <p:pic>
        <p:nvPicPr>
          <p:cNvPr id="299" name="Google Shape;29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908" y="1027614"/>
            <a:ext cx="6315149" cy="355228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3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1" name="Google Shape;30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4"/>
          <p:cNvSpPr txBox="1"/>
          <p:nvPr>
            <p:ph type="title"/>
          </p:nvPr>
        </p:nvSpPr>
        <p:spPr>
          <a:xfrm>
            <a:off x="395536" y="108600"/>
            <a:ext cx="762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Атака на метрику VMAF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Влияние на индустрию</a:t>
            </a:r>
            <a:endParaRPr sz="2600"/>
          </a:p>
        </p:txBody>
      </p:sp>
      <p:sp>
        <p:nvSpPr>
          <p:cNvPr id="308" name="Google Shape;308;p24"/>
          <p:cNvSpPr txBox="1"/>
          <p:nvPr>
            <p:ph idx="2" type="body"/>
          </p:nvPr>
        </p:nvSpPr>
        <p:spPr>
          <a:xfrm>
            <a:off x="4212853" y="4712844"/>
            <a:ext cx="4319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/>
              <a:t>Jan Ozer “VMAF is Hackable: What Now?” </a:t>
            </a:r>
            <a:r>
              <a:rPr lang="en-GB" sz="800" u="sng">
                <a:solidFill>
                  <a:schemeClr val="hlink"/>
                </a:solidFill>
                <a:hlinkClick r:id="rId3"/>
              </a:rPr>
              <a:t>https://streaminglearningcenter.com/blogs/vmaf-is-hackable-what-now.html</a:t>
            </a:r>
            <a:endParaRPr sz="8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800" u="sng">
                <a:solidFill>
                  <a:schemeClr val="hlink"/>
                </a:solidFill>
                <a:hlinkClick r:id="rId4"/>
              </a:rPr>
              <a:t>https://docs.google.com/document/d/1dJczEhXO0MZjBSNyKmd3ARiCTdFVMNPBykH4_HMPoyY/edit#heading=h.oaikhnw46pw5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700"/>
          </a:p>
        </p:txBody>
      </p:sp>
      <p:sp>
        <p:nvSpPr>
          <p:cNvPr id="309" name="Google Shape;309;p24"/>
          <p:cNvSpPr txBox="1"/>
          <p:nvPr/>
        </p:nvSpPr>
        <p:spPr>
          <a:xfrm>
            <a:off x="499127" y="1104180"/>
            <a:ext cx="375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2019 год: мы нашли уязвимость VMAF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24"/>
          <p:cNvPicPr preferRelativeResize="0"/>
          <p:nvPr/>
        </p:nvPicPr>
        <p:blipFill rotWithShape="1">
          <a:blip r:embed="rId5">
            <a:alphaModFix/>
          </a:blip>
          <a:srcRect b="36768" l="6744" r="33993" t="42930"/>
          <a:stretch/>
        </p:blipFill>
        <p:spPr>
          <a:xfrm>
            <a:off x="880652" y="1847425"/>
            <a:ext cx="3245361" cy="76649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311" name="Google Shape;311;p24"/>
          <p:cNvPicPr preferRelativeResize="0"/>
          <p:nvPr/>
        </p:nvPicPr>
        <p:blipFill rotWithShape="1">
          <a:blip r:embed="rId5">
            <a:alphaModFix/>
          </a:blip>
          <a:srcRect b="60303" l="2736" r="2233" t="0"/>
          <a:stretch/>
        </p:blipFill>
        <p:spPr>
          <a:xfrm>
            <a:off x="5337174" y="1904576"/>
            <a:ext cx="2813831" cy="7093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12" name="Google Shape;312;p24"/>
          <p:cNvSpPr txBox="1"/>
          <p:nvPr/>
        </p:nvSpPr>
        <p:spPr>
          <a:xfrm>
            <a:off x="4373484" y="1086848"/>
            <a:ext cx="4770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Эксперты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Streaming Media </a:t>
            </a:r>
            <a:b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000"/>
              <a:t>воспроизвели ее</a:t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24"/>
          <p:cNvPicPr preferRelativeResize="0"/>
          <p:nvPr/>
        </p:nvPicPr>
        <p:blipFill rotWithShape="1">
          <a:blip r:embed="rId6">
            <a:alphaModFix/>
          </a:blip>
          <a:srcRect b="51223" l="2299" r="27593" t="7842"/>
          <a:stretch/>
        </p:blipFill>
        <p:spPr>
          <a:xfrm>
            <a:off x="950039" y="3417262"/>
            <a:ext cx="3106588" cy="11996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14" name="Google Shape;314;p24"/>
          <p:cNvSpPr txBox="1"/>
          <p:nvPr/>
        </p:nvSpPr>
        <p:spPr>
          <a:xfrm>
            <a:off x="254475" y="2680883"/>
            <a:ext cx="4245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2020: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/>
              <a:t>разработчики из Google внедрили атаку в кодек 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AV1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24"/>
          <p:cNvPicPr preferRelativeResize="0"/>
          <p:nvPr/>
        </p:nvPicPr>
        <p:blipFill rotWithShape="1">
          <a:blip r:embed="rId7">
            <a:alphaModFix/>
          </a:blip>
          <a:srcRect b="49354" l="0" r="0" t="0"/>
          <a:stretch/>
        </p:blipFill>
        <p:spPr>
          <a:xfrm>
            <a:off x="5190800" y="3559772"/>
            <a:ext cx="3106576" cy="7124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316" name="Google Shape;316;p24"/>
          <p:cNvSpPr txBox="1"/>
          <p:nvPr/>
        </p:nvSpPr>
        <p:spPr>
          <a:xfrm>
            <a:off x="4536083" y="2663554"/>
            <a:ext cx="4445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/>
              <a:t>2021:</a:t>
            </a:r>
            <a:r>
              <a:rPr b="0" i="0" lang="en-GB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Netflix </a:t>
            </a:r>
            <a:r>
              <a:rPr lang="en-GB" sz="2000"/>
              <a:t>выпустили более устойчивую версию метрики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8" name="Google Shape;31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/>
          <p:nvPr>
            <p:ph type="title"/>
          </p:nvPr>
        </p:nvSpPr>
        <p:spPr>
          <a:xfrm>
            <a:off x="395536" y="328387"/>
            <a:ext cx="76224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-GB">
                <a:solidFill>
                  <a:srgbClr val="3677AC"/>
                </a:solidFill>
              </a:rPr>
              <a:t>IOI: Invisible one-iteration attack</a:t>
            </a:r>
            <a:endParaRPr>
              <a:solidFill>
                <a:srgbClr val="3677A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77AC"/>
              </a:buClr>
              <a:buSzPts val="3600"/>
              <a:buFont typeface="Arial"/>
              <a:buNone/>
            </a:pPr>
            <a:r>
              <a:rPr lang="en-GB" sz="2600">
                <a:solidFill>
                  <a:srgbClr val="3677AC"/>
                </a:solidFill>
              </a:rPr>
              <a:t>Идея для быстрой атаки на качество видео</a:t>
            </a:r>
            <a:endParaRPr sz="2600">
              <a:solidFill>
                <a:srgbClr val="3677AC"/>
              </a:solidFill>
            </a:endParaRPr>
          </a:p>
        </p:txBody>
      </p:sp>
      <p:sp>
        <p:nvSpPr>
          <p:cNvPr id="324" name="Google Shape;324;p25"/>
          <p:cNvSpPr txBox="1"/>
          <p:nvPr/>
        </p:nvSpPr>
        <p:spPr>
          <a:xfrm>
            <a:off x="323561" y="1115236"/>
            <a:ext cx="8496900" cy="26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000"/>
              <a:t>Изначально проводить одну итерацию градиентной атаки: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000"/>
              <a:t>Затем улучшить качество полученного изображения с помощью частотных фильтров и масок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325" name="Google Shape;3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400" y="2513300"/>
            <a:ext cx="6605210" cy="189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3500" y="1531466"/>
            <a:ext cx="2097563" cy="2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 txBox="1"/>
          <p:nvPr>
            <p:ph idx="2" type="body"/>
          </p:nvPr>
        </p:nvSpPr>
        <p:spPr>
          <a:xfrm>
            <a:off x="4159075" y="4604475"/>
            <a:ext cx="4373700" cy="53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rPr lang="en-GB" sz="1000"/>
              <a:t>E. Shumitskaya, A. Antsiferova, D. Vatolin, “IOI: Invisible One-Iteration Adversarial Attack on No-Reference Image- and Video-Quality Metrics”, ICML 2024</a:t>
            </a:r>
            <a:endParaRPr sz="1000"/>
          </a:p>
        </p:txBody>
      </p:sp>
      <p:sp>
        <p:nvSpPr>
          <p:cNvPr id="328" name="Google Shape;328;p25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"/>
          <p:cNvSpPr txBox="1"/>
          <p:nvPr>
            <p:ph type="title"/>
          </p:nvPr>
        </p:nvSpPr>
        <p:spPr>
          <a:xfrm>
            <a:off x="395524" y="23575"/>
            <a:ext cx="8088900" cy="643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IOI: пример атаки на качество видео</a:t>
            </a:r>
            <a:endParaRPr/>
          </a:p>
        </p:txBody>
      </p:sp>
      <p:sp>
        <p:nvSpPr>
          <p:cNvPr id="335" name="Google Shape;335;p26"/>
          <p:cNvSpPr txBox="1"/>
          <p:nvPr>
            <p:ph idx="1" type="body"/>
          </p:nvPr>
        </p:nvSpPr>
        <p:spPr>
          <a:xfrm>
            <a:off x="4376175" y="4639899"/>
            <a:ext cx="43671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E. Shumitskaya, A. Antsiferova, D. Vatolin, “IOI: Invisible One-Iteration Adversarial Attack on No-Reference Image- and Video-Quality Metrics”, ICML 2024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336" name="Google Shape;33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628" y="816728"/>
            <a:ext cx="6858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6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8" name="Google Shape;3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"/>
          <p:cNvSpPr txBox="1"/>
          <p:nvPr>
            <p:ph type="title"/>
          </p:nvPr>
        </p:nvSpPr>
        <p:spPr>
          <a:xfrm>
            <a:off x="395524" y="31450"/>
            <a:ext cx="82893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Неустойчивые метрики и улучшение генерации</a:t>
            </a:r>
            <a:endParaRPr sz="2600"/>
          </a:p>
        </p:txBody>
      </p:sp>
      <p:sp>
        <p:nvSpPr>
          <p:cNvPr id="344" name="Google Shape;344;p27"/>
          <p:cNvSpPr txBox="1"/>
          <p:nvPr>
            <p:ph idx="1" type="body"/>
          </p:nvPr>
        </p:nvSpPr>
        <p:spPr>
          <a:xfrm>
            <a:off x="395536" y="1059582"/>
            <a:ext cx="84969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Добавление метрики f в лосс-функцию обучения диффузионной модели (аналогично classifier-guidance) приводит к появлению артефактов</a:t>
            </a:r>
            <a:endParaRPr/>
          </a:p>
        </p:txBody>
      </p:sp>
      <p:sp>
        <p:nvSpPr>
          <p:cNvPr id="345" name="Google Shape;345;p27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>
                <a:solidFill>
                  <a:srgbClr val="212121"/>
                </a:solidFill>
              </a:rPr>
              <a:t>‹#›</a:t>
            </a:fld>
            <a:endParaRPr>
              <a:solidFill>
                <a:srgbClr val="212121"/>
              </a:solidFill>
            </a:endParaRPr>
          </a:p>
        </p:txBody>
      </p:sp>
      <p:pic>
        <p:nvPicPr>
          <p:cNvPr id="346" name="Google Shape;346;p27" title="Screenshot 2025-05-19 at 15.43.3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238" y="2184300"/>
            <a:ext cx="7013876" cy="23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7"/>
          <p:cNvSpPr txBox="1"/>
          <p:nvPr>
            <p:ph idx="1" type="body"/>
          </p:nvPr>
        </p:nvSpPr>
        <p:spPr>
          <a:xfrm>
            <a:off x="4159075" y="4604475"/>
            <a:ext cx="4373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K. Abud</a:t>
            </a:r>
            <a:r>
              <a:rPr lang="en-GB" sz="1000"/>
              <a:t>, S. Lavrushkin, D. Vatolin, “IQA-Adapter: Exploring Knowledge Transfer from Image Quality Assessment to Diffusion-based Generative Models”, under review ICCV 2025</a:t>
            </a:r>
            <a:endParaRPr sz="1000"/>
          </a:p>
        </p:txBody>
      </p:sp>
      <p:pic>
        <p:nvPicPr>
          <p:cNvPr id="348" name="Google Shape;348;p27" title="Screenshot 2025-05-19 at 15.48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1487" y="1701150"/>
            <a:ext cx="4180274" cy="3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/>
          <p:nvPr/>
        </p:nvSpPr>
        <p:spPr>
          <a:xfrm>
            <a:off x="5419900" y="1665300"/>
            <a:ext cx="1169100" cy="467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0" name="Google Shape;35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Как улучшить качество генерации с помощью метрик? IQA-Adapter</a:t>
            </a:r>
            <a:endParaRPr sz="2600"/>
          </a:p>
        </p:txBody>
      </p:sp>
      <p:sp>
        <p:nvSpPr>
          <p:cNvPr id="356" name="Google Shape;356;p28"/>
          <p:cNvSpPr txBox="1"/>
          <p:nvPr>
            <p:ph idx="1" type="body"/>
          </p:nvPr>
        </p:nvSpPr>
        <p:spPr>
          <a:xfrm>
            <a:off x="395536" y="1059582"/>
            <a:ext cx="84969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Обучение дополнительной “головы” для передачи генеративной модели желаемого уровня качества изображений</a:t>
            </a:r>
            <a:endParaRPr/>
          </a:p>
        </p:txBody>
      </p:sp>
      <p:sp>
        <p:nvSpPr>
          <p:cNvPr id="357" name="Google Shape;357;p28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8" name="Google Shape;358;p28" title="Screenshot 2025-05-19 at 15.53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987" y="1701525"/>
            <a:ext cx="6108026" cy="295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8"/>
          <p:cNvSpPr txBox="1"/>
          <p:nvPr>
            <p:ph idx="1" type="body"/>
          </p:nvPr>
        </p:nvSpPr>
        <p:spPr>
          <a:xfrm>
            <a:off x="4159075" y="4604475"/>
            <a:ext cx="43737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K. Abud, S. Lavrushkin, D. Vatolin, “IQA-Adapter: Exploring Knowledge Transfer from Image Quality Assessment to Diffusion-based Generative Models”, under review ICCV 2025</a:t>
            </a:r>
            <a:endParaRPr sz="1000"/>
          </a:p>
        </p:txBody>
      </p:sp>
      <p:pic>
        <p:nvPicPr>
          <p:cNvPr id="360" name="Google Shape;36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/>
          <p:nvPr/>
        </p:nvSpPr>
        <p:spPr>
          <a:xfrm>
            <a:off x="311700" y="1150613"/>
            <a:ext cx="8641500" cy="3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Adversarial purification</a:t>
            </a:r>
            <a:r>
              <a:rPr lang="en-GB" sz="1600">
                <a:solidFill>
                  <a:schemeClr val="dk1"/>
                </a:solidFill>
              </a:rPr>
              <a:t> — это преобразование входного 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>
                <a:solidFill>
                  <a:schemeClr val="dk1"/>
                </a:solidFill>
              </a:rPr>
              <a:t>изображения </a:t>
            </a:r>
            <a:r>
              <a:rPr i="1" lang="en-GB" sz="1300">
                <a:solidFill>
                  <a:schemeClr val="dk1"/>
                </a:solidFill>
              </a:rPr>
              <a:t>P : X → X </a:t>
            </a:r>
            <a:endParaRPr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где x′ — атакованное изображение, x′′ — очищенное изображение.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Adversarial training </a:t>
            </a:r>
            <a:r>
              <a:rPr lang="en-GB" sz="1600">
                <a:solidFill>
                  <a:schemeClr val="dk1"/>
                </a:solidFill>
              </a:rPr>
              <a:t>— это способ обучения нейронной сети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где D — распределение обучающих данных, L — функция потерь 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>
                <a:solidFill>
                  <a:schemeClr val="dk1"/>
                </a:solidFill>
              </a:rPr>
              <a:t>используемая для обучения, ε — параметр атаки.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</a:rPr>
              <a:t>Randomized smoothing</a:t>
            </a:r>
            <a:r>
              <a:rPr lang="en-GB" sz="1600">
                <a:solidFill>
                  <a:schemeClr val="dk1"/>
                </a:solidFill>
              </a:rPr>
              <a:t> — замена нейронной сети </a:t>
            </a:r>
            <a:br>
              <a:rPr lang="en-GB" sz="1600">
                <a:solidFill>
                  <a:schemeClr val="dk1"/>
                </a:solidFill>
              </a:rPr>
            </a:br>
            <a:r>
              <a:rPr lang="en-GB" sz="1600">
                <a:solidFill>
                  <a:schemeClr val="dk1"/>
                </a:solidFill>
              </a:rPr>
              <a:t>“сглаженной” версией: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366" name="Google Shape;366;p29"/>
          <p:cNvSpPr txBox="1"/>
          <p:nvPr>
            <p:ph type="title"/>
          </p:nvPr>
        </p:nvSpPr>
        <p:spPr>
          <a:xfrm>
            <a:off x="395525" y="118125"/>
            <a:ext cx="7622400" cy="828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Как защитить метрики от атак?</a:t>
            </a:r>
            <a:br>
              <a:rPr lang="en-GB"/>
            </a:br>
            <a:r>
              <a:rPr lang="en-GB" sz="2600"/>
              <a:t>Три основных способа защит</a:t>
            </a:r>
            <a:endParaRPr sz="2600"/>
          </a:p>
        </p:txBody>
      </p:sp>
      <p:pic>
        <p:nvPicPr>
          <p:cNvPr id="367" name="Google Shape;3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300" y="1513475"/>
            <a:ext cx="3866500" cy="4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2654" y="2748815"/>
            <a:ext cx="2908154" cy="4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650" y="4173950"/>
            <a:ext cx="2144900" cy="4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1" name="Google Shape;371;p29"/>
          <p:cNvPicPr preferRelativeResize="0"/>
          <p:nvPr/>
        </p:nvPicPr>
        <p:blipFill rotWithShape="1">
          <a:blip r:embed="rId6">
            <a:alphaModFix/>
          </a:blip>
          <a:srcRect b="9337" l="0" r="0" t="13232"/>
          <a:stretch/>
        </p:blipFill>
        <p:spPr>
          <a:xfrm>
            <a:off x="7239775" y="1258025"/>
            <a:ext cx="1315625" cy="10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9"/>
          <p:cNvPicPr preferRelativeResize="0"/>
          <p:nvPr/>
        </p:nvPicPr>
        <p:blipFill rotWithShape="1">
          <a:blip r:embed="rId7">
            <a:alphaModFix/>
          </a:blip>
          <a:srcRect b="12116" l="0" r="0" t="13228"/>
          <a:stretch/>
        </p:blipFill>
        <p:spPr>
          <a:xfrm>
            <a:off x="7239775" y="2571749"/>
            <a:ext cx="1315624" cy="98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9"/>
          <p:cNvPicPr preferRelativeResize="0"/>
          <p:nvPr/>
        </p:nvPicPr>
        <p:blipFill rotWithShape="1">
          <a:blip r:embed="rId8">
            <a:alphaModFix/>
          </a:blip>
          <a:srcRect b="0" l="15355" r="12453" t="0"/>
          <a:stretch/>
        </p:blipFill>
        <p:spPr>
          <a:xfrm>
            <a:off x="7239775" y="3848979"/>
            <a:ext cx="1315624" cy="897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0"/>
          <p:cNvSpPr txBox="1"/>
          <p:nvPr>
            <p:ph type="title"/>
          </p:nvPr>
        </p:nvSpPr>
        <p:spPr>
          <a:xfrm>
            <a:off x="395525" y="118127"/>
            <a:ext cx="7622400" cy="811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Используемые атаки</a:t>
            </a:r>
            <a:endParaRPr/>
          </a:p>
        </p:txBody>
      </p:sp>
      <p:pic>
        <p:nvPicPr>
          <p:cNvPr id="380" name="Google Shape;3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425" y="1950963"/>
            <a:ext cx="6792201" cy="27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4688494"/>
            <a:ext cx="853425" cy="22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0"/>
          <p:cNvSpPr txBox="1"/>
          <p:nvPr/>
        </p:nvSpPr>
        <p:spPr>
          <a:xfrm>
            <a:off x="323550" y="1115233"/>
            <a:ext cx="8496900" cy="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800"/>
              <a:t>Использованы классические атаки и атаки, разработанные специально для оценки качества, методы на основе белого и черного ящика 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383" name="Google Shape;383;p30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4" name="Google Shape;38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idx="1" type="body"/>
          </p:nvPr>
        </p:nvSpPr>
        <p:spPr>
          <a:xfrm>
            <a:off x="137600" y="1059575"/>
            <a:ext cx="89100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spcBef>
                <a:spcPts val="48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Атаки на нейросетевые кодеки, методы обработки картинок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Атаки на метрики оценки качества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GB" sz="2200"/>
              <a:t>Интерпретируемость методов оценки качества</a:t>
            </a:r>
            <a:endParaRPr sz="2200"/>
          </a:p>
        </p:txBody>
      </p:sp>
      <p:sp>
        <p:nvSpPr>
          <p:cNvPr id="89" name="Google Shape;89;p13"/>
          <p:cNvSpPr txBox="1"/>
          <p:nvPr>
            <p:ph type="title"/>
          </p:nvPr>
        </p:nvSpPr>
        <p:spPr>
          <a:xfrm>
            <a:off x="395525" y="31444"/>
            <a:ext cx="7980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Проблемы в области обработки изображений и видео, которые актуальны прямо сейчас</a:t>
            </a:r>
            <a:endParaRPr sz="2400"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300" y="2457425"/>
            <a:ext cx="6762075" cy="19399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3201" y="1005075"/>
            <a:ext cx="3320606" cy="351474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1"/>
          <p:cNvSpPr txBox="1"/>
          <p:nvPr/>
        </p:nvSpPr>
        <p:spPr>
          <a:xfrm>
            <a:off x="395525" y="1005075"/>
            <a:ext cx="4176600" cy="3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800"/>
              <a:t>Лучше всего значение метрики сохраняют </a:t>
            </a:r>
            <a:r>
              <a:rPr b="1" lang="en-GB" sz="1800"/>
              <a:t>сертифицируемые защиты.</a:t>
            </a:r>
            <a:endParaRPr b="1" sz="18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800"/>
              <a:t>В адаптивной постановке хорошо работают случайные геометрические преобразования (</a:t>
            </a:r>
            <a:r>
              <a:rPr b="1" lang="en-GB" sz="1800"/>
              <a:t>crop</a:t>
            </a:r>
            <a:r>
              <a:rPr lang="en-GB" sz="1800"/>
              <a:t>, </a:t>
            </a:r>
            <a:r>
              <a:rPr b="1" lang="en-GB" sz="1800"/>
              <a:t>rotate</a:t>
            </a:r>
            <a:r>
              <a:rPr lang="en-GB" sz="1800"/>
              <a:t>), </a:t>
            </a:r>
            <a:br>
              <a:rPr lang="en-GB" sz="1800"/>
            </a:br>
            <a:r>
              <a:rPr lang="en-GB" sz="1800"/>
              <a:t>а также сжатие (</a:t>
            </a:r>
            <a:r>
              <a:rPr b="1" lang="en-GB" sz="1800"/>
              <a:t>DiffJPEG</a:t>
            </a:r>
            <a:r>
              <a:rPr lang="en-GB" sz="1800"/>
              <a:t>).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GB" sz="1800"/>
              <a:t>Специализированные методы </a:t>
            </a:r>
            <a:r>
              <a:rPr lang="en-GB" sz="1800">
                <a:solidFill>
                  <a:srgbClr val="000000"/>
                </a:solidFill>
              </a:rPr>
              <a:t>(</a:t>
            </a:r>
            <a:r>
              <a:rPr b="1" lang="en-GB" sz="1800">
                <a:solidFill>
                  <a:srgbClr val="000000"/>
                </a:solidFill>
              </a:rPr>
              <a:t>DiffPure</a:t>
            </a:r>
            <a:r>
              <a:rPr lang="en-GB" sz="1800">
                <a:solidFill>
                  <a:srgbClr val="000000"/>
                </a:solidFill>
              </a:rPr>
              <a:t>, </a:t>
            </a:r>
            <a:r>
              <a:rPr b="1" lang="en-GB" sz="1800">
                <a:solidFill>
                  <a:srgbClr val="000000"/>
                </a:solidFill>
              </a:rPr>
              <a:t>DISCO</a:t>
            </a:r>
            <a:r>
              <a:rPr lang="en-GB" sz="1800">
                <a:solidFill>
                  <a:srgbClr val="000000"/>
                </a:solidFill>
              </a:rPr>
              <a:t>) </a:t>
            </a:r>
            <a:r>
              <a:rPr lang="en-GB" sz="1800"/>
              <a:t>не в лидерах</a:t>
            </a:r>
            <a:r>
              <a:rPr lang="en-GB" sz="1800">
                <a:solidFill>
                  <a:srgbClr val="000000"/>
                </a:solidFill>
              </a:rPr>
              <a:t>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391" name="Google Shape;391;p31"/>
          <p:cNvSpPr txBox="1"/>
          <p:nvPr>
            <p:ph type="title"/>
          </p:nvPr>
        </p:nvSpPr>
        <p:spPr>
          <a:xfrm>
            <a:off x="395525" y="118127"/>
            <a:ext cx="7622400" cy="8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Результаты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Корреляции</a:t>
            </a:r>
            <a:endParaRPr/>
          </a:p>
        </p:txBody>
      </p:sp>
      <p:sp>
        <p:nvSpPr>
          <p:cNvPr id="392" name="Google Shape;392;p31"/>
          <p:cNvSpPr/>
          <p:nvPr/>
        </p:nvSpPr>
        <p:spPr>
          <a:xfrm flipH="1" rot="-3037094">
            <a:off x="6838647" y="2002050"/>
            <a:ext cx="903568" cy="308101"/>
          </a:xfrm>
          <a:prstGeom prst="rightArrow">
            <a:avLst>
              <a:gd fmla="val 39875" name="adj1"/>
              <a:gd fmla="val 79917" name="adj2"/>
            </a:avLst>
          </a:prstGeom>
          <a:solidFill>
            <a:srgbClr val="D9EAD3"/>
          </a:solidFill>
          <a:ln cap="flat" cmpd="sng" w="9525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Устойчивее</a:t>
            </a:r>
            <a:endParaRPr sz="900"/>
          </a:p>
        </p:txBody>
      </p:sp>
      <p:pic>
        <p:nvPicPr>
          <p:cNvPr id="393" name="Google Shape;3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1300" y="4688494"/>
            <a:ext cx="853425" cy="22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1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5" name="Google Shape;3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2"/>
          <p:cNvSpPr txBox="1"/>
          <p:nvPr>
            <p:ph type="title"/>
          </p:nvPr>
        </p:nvSpPr>
        <p:spPr>
          <a:xfrm>
            <a:off x="395525" y="41927"/>
            <a:ext cx="7622400" cy="794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Больше информации о работе</a:t>
            </a:r>
            <a:endParaRPr/>
          </a:p>
        </p:txBody>
      </p:sp>
      <p:sp>
        <p:nvSpPr>
          <p:cNvPr id="401" name="Google Shape;401;p32"/>
          <p:cNvSpPr txBox="1"/>
          <p:nvPr>
            <p:ph idx="1" type="body"/>
          </p:nvPr>
        </p:nvSpPr>
        <p:spPr>
          <a:xfrm>
            <a:off x="395536" y="1059582"/>
            <a:ext cx="8496900" cy="351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402" name="Google Shape;402;p32"/>
          <p:cNvSpPr txBox="1"/>
          <p:nvPr/>
        </p:nvSpPr>
        <p:spPr>
          <a:xfrm>
            <a:off x="385700" y="1159775"/>
            <a:ext cx="4050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</a:rPr>
              <a:t>Статья принята</a:t>
            </a:r>
            <a:r>
              <a:rPr lang="en-GB" sz="2200">
                <a:solidFill>
                  <a:schemeClr val="dk1"/>
                </a:solidFill>
              </a:rPr>
              <a:t> </a:t>
            </a:r>
            <a:br>
              <a:rPr lang="en-GB" sz="2200">
                <a:solidFill>
                  <a:schemeClr val="dk1"/>
                </a:solidFill>
              </a:rPr>
            </a:br>
            <a:r>
              <a:rPr lang="en-GB" sz="2200">
                <a:solidFill>
                  <a:schemeClr val="dk1"/>
                </a:solidFill>
              </a:rPr>
              <a:t>на ICML 2025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403" name="Google Shape;403;p32"/>
          <p:cNvSpPr txBox="1"/>
          <p:nvPr/>
        </p:nvSpPr>
        <p:spPr>
          <a:xfrm>
            <a:off x="4659725" y="1376550"/>
            <a:ext cx="40503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</a:rPr>
              <a:t>Страница бенчмарка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04" name="Google Shape;404;p32"/>
          <p:cNvSpPr txBox="1"/>
          <p:nvPr/>
        </p:nvSpPr>
        <p:spPr>
          <a:xfrm>
            <a:off x="1137648" y="3593706"/>
            <a:ext cx="2546400" cy="5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openreview.net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405" name="Google Shape;4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6913" y="1946902"/>
            <a:ext cx="1755925" cy="174562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2"/>
          <p:cNvSpPr txBox="1"/>
          <p:nvPr/>
        </p:nvSpPr>
        <p:spPr>
          <a:xfrm>
            <a:off x="5191602" y="3574698"/>
            <a:ext cx="31176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1600" u="sng">
                <a:solidFill>
                  <a:schemeClr val="hlink"/>
                </a:solidFill>
                <a:hlinkClick r:id="rId4"/>
              </a:rPr>
              <a:t>https://videoprocessing.ai/benchmarks/iqa-defenses.html</a:t>
            </a:r>
            <a:endParaRPr sz="1600"/>
          </a:p>
        </p:txBody>
      </p:sp>
      <p:pic>
        <p:nvPicPr>
          <p:cNvPr id="407" name="Google Shape;40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3700" y="4802794"/>
            <a:ext cx="853425" cy="22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2" title="Screenshot 2025-05-19 at 15.36.4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4500" y="1945525"/>
            <a:ext cx="1755925" cy="1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2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40625" y="4009175"/>
            <a:ext cx="46668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dk1"/>
                </a:solidFill>
              </a:rPr>
              <a:t>Guardians of Image Quality: Benchmarking Defenses Against Adversarial Attacks on Image-Quality Metrics</a:t>
            </a:r>
            <a:br>
              <a:rPr b="1" lang="en-GB" sz="1000">
                <a:solidFill>
                  <a:schemeClr val="dk1"/>
                </a:solidFill>
              </a:rPr>
            </a:br>
            <a:r>
              <a:rPr lang="en-GB" sz="1000"/>
              <a:t>A. Gushchin, K. Abud, G. Bychkov, E. Shumitskaya, A. Chistyakova, </a:t>
            </a:r>
            <a:br>
              <a:rPr lang="en-GB" sz="1000"/>
            </a:br>
            <a:r>
              <a:rPr lang="en-GB" sz="1000"/>
              <a:t>S. Lavrushkin, B. Rasheed, K. Malyshev, D. S. Vatolin, A. Antsiferova.</a:t>
            </a:r>
            <a:endParaRPr b="1" sz="1000"/>
          </a:p>
        </p:txBody>
      </p:sp>
      <p:pic>
        <p:nvPicPr>
          <p:cNvPr id="411" name="Google Shape;41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Выводы по метрикам качества</a:t>
            </a:r>
            <a:endParaRPr/>
          </a:p>
        </p:txBody>
      </p:sp>
      <p:sp>
        <p:nvSpPr>
          <p:cNvPr id="417" name="Google Shape;417;p33"/>
          <p:cNvSpPr txBox="1"/>
          <p:nvPr>
            <p:ph idx="1" type="body"/>
          </p:nvPr>
        </p:nvSpPr>
        <p:spPr>
          <a:xfrm>
            <a:off x="395536" y="1059582"/>
            <a:ext cx="84969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000"/>
              <a:t>Стало </a:t>
            </a:r>
            <a:r>
              <a:rPr b="1" lang="en-GB" sz="2000"/>
              <a:t>труднее доверять результатам</a:t>
            </a:r>
            <a:r>
              <a:rPr lang="en-GB" sz="2000"/>
              <a:t> бенчмарков</a:t>
            </a:r>
            <a:endParaRPr sz="20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П</a:t>
            </a:r>
            <a:r>
              <a:rPr lang="en-GB" sz="1800"/>
              <a:t>оявились быстрые и незаметные атаки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Атаки уже внедрены в кодеки, скоро будут и в других алгоритмах обработки изображений/видео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000"/>
              <a:t>Улучшение генерации картинок и видео с помощью метрик возможно, но </a:t>
            </a:r>
            <a:r>
              <a:rPr b="1" lang="en-GB" sz="2000"/>
              <a:t>прямая оптимизация уязвимых метрик их атакует</a:t>
            </a:r>
            <a:endParaRPr b="1" sz="2000"/>
          </a:p>
          <a:p>
            <a:pPr indent="-3429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Для улучшения других методов нужны устойчивые метрики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000"/>
              <a:t>Сертификация метрик — надежная защита, но </a:t>
            </a:r>
            <a:r>
              <a:rPr b="1" lang="en-GB" sz="2000"/>
              <a:t>реализовать ее сложнее, чем для классификаторов</a:t>
            </a:r>
            <a:endParaRPr b="1" sz="2600"/>
          </a:p>
        </p:txBody>
      </p:sp>
      <p:sp>
        <p:nvSpPr>
          <p:cNvPr id="418" name="Google Shape;418;p33"/>
          <p:cNvSpPr txBox="1"/>
          <p:nvPr>
            <p:ph idx="2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3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0" name="Google Shape;4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137600" y="1059575"/>
            <a:ext cx="89004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Стандарт фиксирует нейросетевую архитектуру кодировщика и декодера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Пользователи могут дообучать свои декодеры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Используются трансформеры, целочисленные свертки, арифметическое кодирование латентов картинок</a:t>
            </a:r>
            <a:endParaRPr sz="1800"/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6825" y="2393761"/>
            <a:ext cx="5267175" cy="247736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Устройство</a:t>
            </a:r>
            <a:r>
              <a:rPr lang="en-GB"/>
              <a:t> JPEG AI</a:t>
            </a:r>
            <a:endParaRPr/>
          </a:p>
        </p:txBody>
      </p:sp>
      <p:sp>
        <p:nvSpPr>
          <p:cNvPr id="100" name="Google Shape;100;p14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collage of images of a television screen&#10;&#10;AI-generated content may be incorrect." id="101" name="Google Shape;10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95" y="2625875"/>
            <a:ext cx="3876824" cy="1634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-10819" y="4260225"/>
            <a:ext cx="40590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Сравнение сжатия стандартом VVC и JPEG AI</a:t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4212856" y="4249400"/>
            <a:ext cx="40590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Схема JPEG AI</a:t>
            </a:r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395525" y="134025"/>
            <a:ext cx="75030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Как сделать атаку на нейросетевой кодек?</a:t>
            </a:r>
            <a:endParaRPr sz="3200"/>
          </a:p>
        </p:txBody>
      </p:sp>
      <p:sp>
        <p:nvSpPr>
          <p:cNvPr id="110" name="Google Shape;110;p15"/>
          <p:cNvSpPr txBox="1"/>
          <p:nvPr/>
        </p:nvSpPr>
        <p:spPr>
          <a:xfrm>
            <a:off x="243125" y="2034930"/>
            <a:ext cx="34056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/>
              <a:t>Специальная атака на нейросетевые кодеки (</a:t>
            </a:r>
            <a:r>
              <a:rPr lang="en-GB">
                <a:solidFill>
                  <a:srgbClr val="000000"/>
                </a:solidFill>
              </a:rPr>
              <a:t>Fast Threshold-constrained Distortion Attack</a:t>
            </a:r>
            <a:r>
              <a:rPr lang="en-GB"/>
              <a:t>, </a:t>
            </a:r>
            <a:r>
              <a:rPr lang="en-GB">
                <a:solidFill>
                  <a:srgbClr val="000000"/>
                </a:solidFill>
              </a:rPr>
              <a:t>FTDA)</a:t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-9" l="0" r="0" t="7313"/>
          <a:stretch/>
        </p:blipFill>
        <p:spPr>
          <a:xfrm>
            <a:off x="3675975" y="2010501"/>
            <a:ext cx="3676280" cy="72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6595332" y="2583845"/>
            <a:ext cx="236700" cy="202500"/>
          </a:xfrm>
          <a:prstGeom prst="rect">
            <a:avLst/>
          </a:prstGeom>
          <a:noFill/>
          <a:ln cap="flat" cmpd="sng" w="19050">
            <a:solidFill>
              <a:srgbClr val="2185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7698415" y="2491526"/>
            <a:ext cx="18069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кол-во</a:t>
            </a:r>
            <a:r>
              <a:rPr lang="en-GB" sz="1100"/>
              <a:t> пикселей</a:t>
            </a:r>
            <a:endParaRPr sz="1100"/>
          </a:p>
        </p:txBody>
      </p:sp>
      <p:cxnSp>
        <p:nvCxnSpPr>
          <p:cNvPr id="114" name="Google Shape;114;p15"/>
          <p:cNvCxnSpPr>
            <a:stCxn id="112" idx="3"/>
            <a:endCxn id="113" idx="1"/>
          </p:cNvCxnSpPr>
          <p:nvPr/>
        </p:nvCxnSpPr>
        <p:spPr>
          <a:xfrm flipH="1" rot="10800000">
            <a:off x="6832032" y="2660495"/>
            <a:ext cx="866400" cy="24600"/>
          </a:xfrm>
          <a:prstGeom prst="straightConnector1">
            <a:avLst/>
          </a:prstGeom>
          <a:noFill/>
          <a:ln cap="flat" cmpd="sng" w="952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15"/>
          <p:cNvSpPr/>
          <p:nvPr/>
        </p:nvSpPr>
        <p:spPr>
          <a:xfrm>
            <a:off x="6554767" y="2025568"/>
            <a:ext cx="277200" cy="2358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7698415" y="2025562"/>
            <a:ext cx="18972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атакующий шум</a:t>
            </a:r>
            <a:endParaRPr sz="1100"/>
          </a:p>
        </p:txBody>
      </p:sp>
      <p:cxnSp>
        <p:nvCxnSpPr>
          <p:cNvPr id="117" name="Google Shape;117;p15"/>
          <p:cNvCxnSpPr>
            <a:stCxn id="115" idx="3"/>
            <a:endCxn id="116" idx="1"/>
          </p:cNvCxnSpPr>
          <p:nvPr/>
        </p:nvCxnSpPr>
        <p:spPr>
          <a:xfrm>
            <a:off x="6831967" y="2143468"/>
            <a:ext cx="866400" cy="0"/>
          </a:xfrm>
          <a:prstGeom prst="straightConnector1">
            <a:avLst/>
          </a:prstGeom>
          <a:noFill/>
          <a:ln cap="flat" cmpd="sng" w="9525">
            <a:solidFill>
              <a:srgbClr val="A7A7A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8" name="Google Shape;118;p15"/>
          <p:cNvSpPr txBox="1"/>
          <p:nvPr/>
        </p:nvSpPr>
        <p:spPr>
          <a:xfrm>
            <a:off x="210875" y="1262950"/>
            <a:ext cx="41286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/>
              <a:t>Атака на снижение качества картинки</a:t>
            </a:r>
            <a:r>
              <a:rPr lang="en-GB">
                <a:solidFill>
                  <a:srgbClr val="000000"/>
                </a:solidFill>
              </a:rPr>
              <a:t> (I-FGSM)</a:t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4">
            <a:alphaModFix/>
          </a:blip>
          <a:srcRect b="0" l="0" r="0" t="13262"/>
          <a:stretch/>
        </p:blipFill>
        <p:spPr>
          <a:xfrm>
            <a:off x="4572000" y="1232013"/>
            <a:ext cx="340575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/>
          <p:nvPr/>
        </p:nvSpPr>
        <p:spPr>
          <a:xfrm>
            <a:off x="2177407" y="2403883"/>
            <a:ext cx="328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*</a:t>
            </a:r>
            <a:endParaRPr sz="900"/>
          </a:p>
        </p:txBody>
      </p:sp>
      <p:sp>
        <p:nvSpPr>
          <p:cNvPr id="121" name="Google Shape;121;p15"/>
          <p:cNvSpPr txBox="1"/>
          <p:nvPr/>
        </p:nvSpPr>
        <p:spPr>
          <a:xfrm>
            <a:off x="4339525" y="4694000"/>
            <a:ext cx="461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/>
              <a:t>* Chen T., Ma Z. Towards robust neural image compression: Adversarial attack and model finetuning //IEEE Trans. on Circuits and Systems for Video Technology, 2023.</a:t>
            </a:r>
            <a:endParaRPr sz="900"/>
          </a:p>
        </p:txBody>
      </p:sp>
      <p:sp>
        <p:nvSpPr>
          <p:cNvPr id="122" name="Google Shape;122;p15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0925" y="3835104"/>
            <a:ext cx="5035037" cy="6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5"/>
          <p:cNvSpPr/>
          <p:nvPr/>
        </p:nvSpPr>
        <p:spPr>
          <a:xfrm>
            <a:off x="3085267" y="3899499"/>
            <a:ext cx="133500" cy="214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5" name="Google Shape;125;p15"/>
          <p:cNvCxnSpPr>
            <a:stCxn id="124" idx="0"/>
            <a:endCxn id="126" idx="1"/>
          </p:cNvCxnSpPr>
          <p:nvPr/>
        </p:nvCxnSpPr>
        <p:spPr>
          <a:xfrm flipH="1" rot="10800000">
            <a:off x="3152017" y="3327699"/>
            <a:ext cx="207600" cy="57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7" name="Google Shape;127;p15"/>
          <p:cNvSpPr/>
          <p:nvPr/>
        </p:nvSpPr>
        <p:spPr>
          <a:xfrm>
            <a:off x="3746268" y="3897695"/>
            <a:ext cx="133500" cy="2145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3359626" y="3197225"/>
            <a:ext cx="50349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Размер атакованного изображения после декодирования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3919775" y="3478300"/>
            <a:ext cx="5130300" cy="2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Размер атакованного изображения после кодирования</a:t>
            </a:r>
            <a:endParaRPr sz="1100"/>
          </a:p>
        </p:txBody>
      </p:sp>
      <p:cxnSp>
        <p:nvCxnSpPr>
          <p:cNvPr id="129" name="Google Shape;129;p15"/>
          <p:cNvCxnSpPr>
            <a:stCxn id="128" idx="1"/>
            <a:endCxn id="127" idx="0"/>
          </p:cNvCxnSpPr>
          <p:nvPr/>
        </p:nvCxnSpPr>
        <p:spPr>
          <a:xfrm flipH="1">
            <a:off x="3812975" y="3608800"/>
            <a:ext cx="106800" cy="2889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0" name="Google Shape;130;p15"/>
          <p:cNvSpPr txBox="1"/>
          <p:nvPr/>
        </p:nvSpPr>
        <p:spPr>
          <a:xfrm>
            <a:off x="241125" y="3122725"/>
            <a:ext cx="2260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/>
              <a:t>Атака на размер файла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</a:endParaRPr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395536" y="983382"/>
            <a:ext cx="84969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1700"/>
              <a:t>Метрики оценки</a:t>
            </a:r>
            <a:br>
              <a:rPr lang="en-GB" sz="1700"/>
            </a:br>
            <a:r>
              <a:rPr lang="en-GB" sz="1700"/>
              <a:t>успешности атаки</a:t>
            </a:r>
            <a:r>
              <a:rPr lang="en-GB" sz="1700"/>
              <a:t>:</a:t>
            </a:r>
            <a:endParaRPr sz="1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1700"/>
              <a:t>Датасеты:</a:t>
            </a:r>
            <a:endParaRPr sz="1700"/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1714" y="1073845"/>
            <a:ext cx="4140800" cy="27795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6"/>
          <p:cNvSpPr txBox="1"/>
          <p:nvPr/>
        </p:nvSpPr>
        <p:spPr>
          <a:xfrm>
            <a:off x="3901175" y="1247246"/>
            <a:ext cx="129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Original image</a:t>
            </a:r>
            <a:endParaRPr sz="1100"/>
          </a:p>
        </p:txBody>
      </p:sp>
      <p:sp>
        <p:nvSpPr>
          <p:cNvPr id="139" name="Google Shape;139;p16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Параметры тестирования</a:t>
            </a:r>
            <a:endParaRPr/>
          </a:p>
        </p:txBody>
      </p:sp>
      <p:graphicFrame>
        <p:nvGraphicFramePr>
          <p:cNvPr id="140" name="Google Shape;140;p16"/>
          <p:cNvGraphicFramePr/>
          <p:nvPr/>
        </p:nvGraphicFramePr>
        <p:xfrm>
          <a:off x="1734150" y="29088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{8211EEA0-A4E2-4DED-9DCB-D28655C0289D}</a:tableStyleId>
              </a:tblPr>
              <a:tblGrid>
                <a:gridCol w="1359175"/>
                <a:gridCol w="978350"/>
                <a:gridCol w="1621375"/>
              </a:tblGrid>
              <a:tr h="21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Dataset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# imgs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Resolution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1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4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solidFill>
                            <a:schemeClr val="dk1"/>
                          </a:solidFill>
                        </a:rPr>
                        <a:t>NIPS 2017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298x298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Kodak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768x512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0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Cityscapes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1024x2048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41" name="Google Shape;14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979457"/>
            <a:ext cx="199770" cy="116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6"/>
          <p:cNvSpPr/>
          <p:nvPr/>
        </p:nvSpPr>
        <p:spPr>
          <a:xfrm>
            <a:off x="4866265" y="1096538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5115158" y="1096538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4" name="Google Shape;144;p16"/>
          <p:cNvCxnSpPr>
            <a:stCxn id="142" idx="2"/>
          </p:cNvCxnSpPr>
          <p:nvPr/>
        </p:nvCxnSpPr>
        <p:spPr>
          <a:xfrm flipH="1">
            <a:off x="4964065" y="1336238"/>
            <a:ext cx="2100" cy="20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5" name="Google Shape;145;p16"/>
          <p:cNvCxnSpPr/>
          <p:nvPr/>
        </p:nvCxnSpPr>
        <p:spPr>
          <a:xfrm rot="10800000">
            <a:off x="3936900" y="153680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" name="Google Shape;146;p16"/>
          <p:cNvCxnSpPr/>
          <p:nvPr/>
        </p:nvCxnSpPr>
        <p:spPr>
          <a:xfrm rot="10800000">
            <a:off x="4205533" y="184995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7" name="Google Shape;147;p16"/>
          <p:cNvCxnSpPr>
            <a:stCxn id="143" idx="2"/>
          </p:cNvCxnSpPr>
          <p:nvPr/>
        </p:nvCxnSpPr>
        <p:spPr>
          <a:xfrm>
            <a:off x="5215058" y="1336238"/>
            <a:ext cx="7500" cy="5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8" name="Google Shape;148;p16"/>
          <p:cNvSpPr txBox="1"/>
          <p:nvPr/>
        </p:nvSpPr>
        <p:spPr>
          <a:xfrm>
            <a:off x="3970475" y="1558625"/>
            <a:ext cx="135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Adversarial</a:t>
            </a:r>
            <a:r>
              <a:rPr lang="en-GB" sz="1100"/>
              <a:t> image</a:t>
            </a:r>
            <a:endParaRPr sz="1100"/>
          </a:p>
        </p:txBody>
      </p:sp>
      <p:sp>
        <p:nvSpPr>
          <p:cNvPr id="149" name="Google Shape;149;p16"/>
          <p:cNvSpPr txBox="1"/>
          <p:nvPr/>
        </p:nvSpPr>
        <p:spPr>
          <a:xfrm>
            <a:off x="5458771" y="1247250"/>
            <a:ext cx="165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Decoded</a:t>
            </a:r>
            <a:r>
              <a:rPr lang="en-GB" sz="1100"/>
              <a:t> image</a:t>
            </a:r>
            <a:endParaRPr sz="1100"/>
          </a:p>
        </p:txBody>
      </p:sp>
      <p:sp>
        <p:nvSpPr>
          <p:cNvPr id="150" name="Google Shape;150;p16"/>
          <p:cNvSpPr/>
          <p:nvPr/>
        </p:nvSpPr>
        <p:spPr>
          <a:xfrm>
            <a:off x="6466465" y="1096538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6729335" y="1096538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" name="Google Shape;152;p16"/>
          <p:cNvCxnSpPr/>
          <p:nvPr/>
        </p:nvCxnSpPr>
        <p:spPr>
          <a:xfrm flipH="1">
            <a:off x="6501369" y="1336238"/>
            <a:ext cx="2100" cy="20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6"/>
          <p:cNvCxnSpPr/>
          <p:nvPr/>
        </p:nvCxnSpPr>
        <p:spPr>
          <a:xfrm rot="10800000">
            <a:off x="5474204" y="153680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6"/>
          <p:cNvCxnSpPr/>
          <p:nvPr/>
        </p:nvCxnSpPr>
        <p:spPr>
          <a:xfrm rot="10800000">
            <a:off x="5801362" y="184995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6"/>
          <p:cNvCxnSpPr/>
          <p:nvPr/>
        </p:nvCxnSpPr>
        <p:spPr>
          <a:xfrm>
            <a:off x="6822246" y="1336238"/>
            <a:ext cx="7500" cy="5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16"/>
          <p:cNvSpPr txBox="1"/>
          <p:nvPr/>
        </p:nvSpPr>
        <p:spPr>
          <a:xfrm>
            <a:off x="5514201" y="1418875"/>
            <a:ext cx="1351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</a:rPr>
              <a:t>Adversarial decoded</a:t>
            </a:r>
            <a:r>
              <a:rPr lang="en-GB" sz="1100"/>
              <a:t> image</a:t>
            </a:r>
            <a:endParaRPr sz="1100"/>
          </a:p>
        </p:txBody>
      </p:sp>
      <p:sp>
        <p:nvSpPr>
          <p:cNvPr id="157" name="Google Shape;157;p16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7225" y="1971675"/>
            <a:ext cx="4005323" cy="2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 txBox="1"/>
          <p:nvPr/>
        </p:nvSpPr>
        <p:spPr>
          <a:xfrm>
            <a:off x="3820891" y="2136597"/>
            <a:ext cx="1290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Original image</a:t>
            </a:r>
            <a:endParaRPr sz="1100"/>
          </a:p>
        </p:txBody>
      </p:sp>
      <p:sp>
        <p:nvSpPr>
          <p:cNvPr id="160" name="Google Shape;160;p16"/>
          <p:cNvSpPr/>
          <p:nvPr/>
        </p:nvSpPr>
        <p:spPr>
          <a:xfrm>
            <a:off x="4785981" y="1985889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5034874" y="1985889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2" name="Google Shape;162;p16"/>
          <p:cNvCxnSpPr>
            <a:stCxn id="160" idx="2"/>
          </p:cNvCxnSpPr>
          <p:nvPr/>
        </p:nvCxnSpPr>
        <p:spPr>
          <a:xfrm flipH="1">
            <a:off x="4883781" y="2225589"/>
            <a:ext cx="2100" cy="20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3" name="Google Shape;163;p16"/>
          <p:cNvCxnSpPr/>
          <p:nvPr/>
        </p:nvCxnSpPr>
        <p:spPr>
          <a:xfrm rot="10800000">
            <a:off x="3856616" y="242615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16"/>
          <p:cNvCxnSpPr/>
          <p:nvPr/>
        </p:nvCxnSpPr>
        <p:spPr>
          <a:xfrm rot="10800000">
            <a:off x="4118262" y="273230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16"/>
          <p:cNvCxnSpPr>
            <a:stCxn id="161" idx="2"/>
          </p:cNvCxnSpPr>
          <p:nvPr/>
        </p:nvCxnSpPr>
        <p:spPr>
          <a:xfrm>
            <a:off x="5134774" y="2225589"/>
            <a:ext cx="7500" cy="5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16"/>
          <p:cNvSpPr txBox="1"/>
          <p:nvPr/>
        </p:nvSpPr>
        <p:spPr>
          <a:xfrm>
            <a:off x="3890291" y="2447975"/>
            <a:ext cx="1351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Adversarial image</a:t>
            </a:r>
            <a:endParaRPr sz="1100"/>
          </a:p>
        </p:txBody>
      </p:sp>
      <p:sp>
        <p:nvSpPr>
          <p:cNvPr id="167" name="Google Shape;167;p16"/>
          <p:cNvSpPr txBox="1"/>
          <p:nvPr/>
        </p:nvSpPr>
        <p:spPr>
          <a:xfrm>
            <a:off x="5275006" y="2136600"/>
            <a:ext cx="165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Decoded image</a:t>
            </a:r>
            <a:endParaRPr sz="1100"/>
          </a:p>
        </p:txBody>
      </p:sp>
      <p:sp>
        <p:nvSpPr>
          <p:cNvPr id="168" name="Google Shape;168;p16"/>
          <p:cNvSpPr/>
          <p:nvPr/>
        </p:nvSpPr>
        <p:spPr>
          <a:xfrm>
            <a:off x="6407147" y="1985889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6"/>
          <p:cNvSpPr/>
          <p:nvPr/>
        </p:nvSpPr>
        <p:spPr>
          <a:xfrm>
            <a:off x="6690308" y="1985889"/>
            <a:ext cx="199800" cy="239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" name="Google Shape;170;p16"/>
          <p:cNvCxnSpPr>
            <a:stCxn id="168" idx="2"/>
          </p:cNvCxnSpPr>
          <p:nvPr/>
        </p:nvCxnSpPr>
        <p:spPr>
          <a:xfrm flipH="1">
            <a:off x="6504947" y="2225589"/>
            <a:ext cx="2100" cy="207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6"/>
          <p:cNvCxnSpPr/>
          <p:nvPr/>
        </p:nvCxnSpPr>
        <p:spPr>
          <a:xfrm rot="10800000">
            <a:off x="5477781" y="242615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2" name="Google Shape;172;p16"/>
          <p:cNvCxnSpPr/>
          <p:nvPr/>
        </p:nvCxnSpPr>
        <p:spPr>
          <a:xfrm rot="10800000">
            <a:off x="5749033" y="2732300"/>
            <a:ext cx="10272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3" name="Google Shape;173;p16"/>
          <p:cNvCxnSpPr>
            <a:stCxn id="169" idx="2"/>
          </p:cNvCxnSpPr>
          <p:nvPr/>
        </p:nvCxnSpPr>
        <p:spPr>
          <a:xfrm>
            <a:off x="6790208" y="2225589"/>
            <a:ext cx="7500" cy="51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4" name="Google Shape;174;p16"/>
          <p:cNvSpPr txBox="1"/>
          <p:nvPr/>
        </p:nvSpPr>
        <p:spPr>
          <a:xfrm>
            <a:off x="5475847" y="2308225"/>
            <a:ext cx="1351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000000"/>
                </a:solidFill>
              </a:rPr>
              <a:t>Adversarial decoded</a:t>
            </a:r>
            <a:r>
              <a:rPr lang="en-GB" sz="1100"/>
              <a:t> image</a:t>
            </a:r>
            <a:endParaRPr sz="1100"/>
          </a:p>
        </p:txBody>
      </p:sp>
      <p:sp>
        <p:nvSpPr>
          <p:cNvPr id="175" name="Google Shape;175;p16"/>
          <p:cNvSpPr txBox="1"/>
          <p:nvPr>
            <p:ph idx="2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rPr lang="en-GB" sz="1000"/>
              <a:t>E. Kovalyev et al., “Exploring adversarial robustness of JPEG AI: methodology, comparison and new methods”, arxiv preprint, 2025</a:t>
            </a:r>
            <a:endParaRPr sz="1000"/>
          </a:p>
        </p:txBody>
      </p:sp>
      <p:pic>
        <p:nvPicPr>
          <p:cNvPr id="176" name="Google Shape;17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 txBox="1"/>
          <p:nvPr>
            <p:ph type="title"/>
          </p:nvPr>
        </p:nvSpPr>
        <p:spPr>
          <a:xfrm>
            <a:off x="395524" y="31450"/>
            <a:ext cx="80808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Новые версии </a:t>
            </a:r>
            <a:r>
              <a:rPr lang="en-GB" sz="3400"/>
              <a:t>JPEG AI </a:t>
            </a:r>
            <a:r>
              <a:rPr lang="en-GB" sz="3400"/>
              <a:t>устойчивее</a:t>
            </a:r>
            <a:endParaRPr sz="3400"/>
          </a:p>
        </p:txBody>
      </p:sp>
      <p:pic>
        <p:nvPicPr>
          <p:cNvPr id="182" name="Google Shape;182;p17"/>
          <p:cNvPicPr preferRelativeResize="0"/>
          <p:nvPr/>
        </p:nvPicPr>
        <p:blipFill rotWithShape="1">
          <a:blip r:embed="rId3">
            <a:alphaModFix/>
          </a:blip>
          <a:srcRect b="2335" l="0" r="0" t="2335"/>
          <a:stretch/>
        </p:blipFill>
        <p:spPr>
          <a:xfrm>
            <a:off x="2812124" y="1372750"/>
            <a:ext cx="1695100" cy="16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7"/>
          <p:cNvPicPr preferRelativeResize="0"/>
          <p:nvPr/>
        </p:nvPicPr>
        <p:blipFill rotWithShape="1">
          <a:blip r:embed="rId4">
            <a:alphaModFix/>
          </a:blip>
          <a:srcRect b="2335" l="0" r="0" t="2335"/>
          <a:stretch/>
        </p:blipFill>
        <p:spPr>
          <a:xfrm>
            <a:off x="4507224" y="1372750"/>
            <a:ext cx="1695100" cy="16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7"/>
          <p:cNvPicPr preferRelativeResize="0"/>
          <p:nvPr/>
        </p:nvPicPr>
        <p:blipFill rotWithShape="1">
          <a:blip r:embed="rId5">
            <a:alphaModFix/>
          </a:blip>
          <a:srcRect b="2335" l="0" r="0" t="2335"/>
          <a:stretch/>
        </p:blipFill>
        <p:spPr>
          <a:xfrm>
            <a:off x="6202323" y="1372750"/>
            <a:ext cx="1695100" cy="161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7"/>
          <p:cNvPicPr preferRelativeResize="0"/>
          <p:nvPr/>
        </p:nvPicPr>
        <p:blipFill rotWithShape="1">
          <a:blip r:embed="rId6">
            <a:alphaModFix/>
          </a:blip>
          <a:srcRect b="2335" l="0" r="0" t="2335"/>
          <a:stretch/>
        </p:blipFill>
        <p:spPr>
          <a:xfrm>
            <a:off x="1117025" y="1372751"/>
            <a:ext cx="1695100" cy="161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1499715" y="981247"/>
            <a:ext cx="929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Original</a:t>
            </a:r>
            <a:endParaRPr sz="1200"/>
          </a:p>
        </p:txBody>
      </p:sp>
      <p:sp>
        <p:nvSpPr>
          <p:cNvPr id="187" name="Google Shape;187;p17"/>
          <p:cNvSpPr txBox="1"/>
          <p:nvPr/>
        </p:nvSpPr>
        <p:spPr>
          <a:xfrm>
            <a:off x="3148325" y="981247"/>
            <a:ext cx="10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Adversarial</a:t>
            </a:r>
            <a:endParaRPr sz="1200"/>
          </a:p>
        </p:txBody>
      </p:sp>
      <p:sp>
        <p:nvSpPr>
          <p:cNvPr id="188" name="Google Shape;188;p17"/>
          <p:cNvSpPr txBox="1"/>
          <p:nvPr/>
        </p:nvSpPr>
        <p:spPr>
          <a:xfrm>
            <a:off x="4377675" y="888850"/>
            <a:ext cx="19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Adversarial</a:t>
            </a:r>
            <a:r>
              <a:rPr lang="en-GB" sz="1200"/>
              <a:t> + compression (tools off)</a:t>
            </a:r>
            <a:endParaRPr sz="1200"/>
          </a:p>
        </p:txBody>
      </p:sp>
      <p:sp>
        <p:nvSpPr>
          <p:cNvPr id="189" name="Google Shape;189;p17"/>
          <p:cNvSpPr txBox="1"/>
          <p:nvPr/>
        </p:nvSpPr>
        <p:spPr>
          <a:xfrm>
            <a:off x="6072775" y="888850"/>
            <a:ext cx="195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</a:rPr>
              <a:t>Adversarial + </a:t>
            </a:r>
            <a:r>
              <a:rPr lang="en-GB" sz="1200"/>
              <a:t>compression </a:t>
            </a:r>
            <a:r>
              <a:rPr lang="en-GB" sz="1200">
                <a:solidFill>
                  <a:schemeClr val="dk1"/>
                </a:solidFill>
              </a:rPr>
              <a:t>(tools on)</a:t>
            </a:r>
            <a:endParaRPr sz="1200"/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7">
            <a:alphaModFix/>
          </a:blip>
          <a:srcRect b="2335" l="0" r="0" t="2335"/>
          <a:stretch/>
        </p:blipFill>
        <p:spPr>
          <a:xfrm>
            <a:off x="2812124" y="2988621"/>
            <a:ext cx="1695100" cy="16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 rotWithShape="1">
          <a:blip r:embed="rId8">
            <a:alphaModFix/>
          </a:blip>
          <a:srcRect b="2335" l="0" r="0" t="2335"/>
          <a:stretch/>
        </p:blipFill>
        <p:spPr>
          <a:xfrm>
            <a:off x="4507235" y="2988604"/>
            <a:ext cx="1695100" cy="161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 rotWithShape="1">
          <a:blip r:embed="rId9">
            <a:alphaModFix/>
          </a:blip>
          <a:srcRect b="2335" l="0" r="0" t="2335"/>
          <a:stretch/>
        </p:blipFill>
        <p:spPr>
          <a:xfrm>
            <a:off x="6202323" y="2988606"/>
            <a:ext cx="1695100" cy="161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 rotWithShape="1">
          <a:blip r:embed="rId6">
            <a:alphaModFix/>
          </a:blip>
          <a:srcRect b="2335" l="0" r="0" t="2335"/>
          <a:stretch/>
        </p:blipFill>
        <p:spPr>
          <a:xfrm>
            <a:off x="1117025" y="2988622"/>
            <a:ext cx="1695100" cy="161587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/>
          <p:nvPr/>
        </p:nvSpPr>
        <p:spPr>
          <a:xfrm>
            <a:off x="2735925" y="2647950"/>
            <a:ext cx="117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34.7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4427577" y="2647950"/>
            <a:ext cx="129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31.6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6148150" y="2647950"/>
            <a:ext cx="129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31.5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2735925" y="4269250"/>
            <a:ext cx="117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35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8" name="Google Shape;198;p17"/>
          <p:cNvSpPr txBox="1"/>
          <p:nvPr/>
        </p:nvSpPr>
        <p:spPr>
          <a:xfrm>
            <a:off x="6148150" y="4269250"/>
            <a:ext cx="129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23.9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99" name="Google Shape;199;p17"/>
          <p:cNvSpPr txBox="1"/>
          <p:nvPr/>
        </p:nvSpPr>
        <p:spPr>
          <a:xfrm>
            <a:off x="4427575" y="4269250"/>
            <a:ext cx="129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00"/>
                </a:solidFill>
              </a:rPr>
              <a:t>PSNR: 22.9</a:t>
            </a:r>
            <a:endParaRPr>
              <a:solidFill>
                <a:srgbClr val="FFF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200" name="Google Shape;200;p17"/>
          <p:cNvPicPr preferRelativeResize="0"/>
          <p:nvPr/>
        </p:nvPicPr>
        <p:blipFill rotWithShape="1">
          <a:blip r:embed="rId5">
            <a:alphaModFix/>
          </a:blip>
          <a:srcRect b="62641" l="10803" r="55465" t="8032"/>
          <a:stretch/>
        </p:blipFill>
        <p:spPr>
          <a:xfrm>
            <a:off x="7977525" y="2799400"/>
            <a:ext cx="1170600" cy="101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7"/>
          <p:cNvPicPr preferRelativeResize="0"/>
          <p:nvPr/>
        </p:nvPicPr>
        <p:blipFill rotWithShape="1">
          <a:blip r:embed="rId5">
            <a:alphaModFix/>
          </a:blip>
          <a:srcRect b="53979" l="88080" r="0" t="8065"/>
          <a:stretch/>
        </p:blipFill>
        <p:spPr>
          <a:xfrm>
            <a:off x="8311100" y="1077000"/>
            <a:ext cx="507469" cy="161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/>
          <p:nvPr/>
        </p:nvSpPr>
        <p:spPr>
          <a:xfrm>
            <a:off x="7977525" y="2804225"/>
            <a:ext cx="1164000" cy="10176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8307075" y="1069850"/>
            <a:ext cx="507600" cy="1615800"/>
          </a:xfrm>
          <a:prstGeom prst="rect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4" name="Google Shape;204;p17"/>
          <p:cNvCxnSpPr>
            <a:endCxn id="202" idx="1"/>
          </p:cNvCxnSpPr>
          <p:nvPr/>
        </p:nvCxnSpPr>
        <p:spPr>
          <a:xfrm>
            <a:off x="6616725" y="1761125"/>
            <a:ext cx="1360800" cy="15519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5" name="Google Shape;205;p17"/>
          <p:cNvCxnSpPr>
            <a:endCxn id="203" idx="1"/>
          </p:cNvCxnSpPr>
          <p:nvPr/>
        </p:nvCxnSpPr>
        <p:spPr>
          <a:xfrm>
            <a:off x="7851375" y="1722050"/>
            <a:ext cx="455700" cy="1557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6" name="Google Shape;206;p17"/>
          <p:cNvSpPr txBox="1"/>
          <p:nvPr/>
        </p:nvSpPr>
        <p:spPr>
          <a:xfrm>
            <a:off x="438875" y="1996038"/>
            <a:ext cx="5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V6.1</a:t>
            </a:r>
            <a:endParaRPr/>
          </a:p>
        </p:txBody>
      </p:sp>
      <p:sp>
        <p:nvSpPr>
          <p:cNvPr id="207" name="Google Shape;207;p17"/>
          <p:cNvSpPr txBox="1"/>
          <p:nvPr/>
        </p:nvSpPr>
        <p:spPr>
          <a:xfrm>
            <a:off x="438875" y="3611888"/>
            <a:ext cx="56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V5.</a:t>
            </a:r>
            <a:r>
              <a:rPr lang="en-GB"/>
              <a:t>1</a:t>
            </a:r>
            <a:endParaRPr/>
          </a:p>
        </p:txBody>
      </p:sp>
      <p:sp>
        <p:nvSpPr>
          <p:cNvPr id="208" name="Google Shape;208;p17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09" name="Google Shape;209;p17"/>
          <p:cNvCxnSpPr>
            <a:stCxn id="207" idx="0"/>
            <a:endCxn id="206" idx="2"/>
          </p:cNvCxnSpPr>
          <p:nvPr/>
        </p:nvCxnSpPr>
        <p:spPr>
          <a:xfrm rot="10800000">
            <a:off x="722525" y="2365388"/>
            <a:ext cx="0" cy="1246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0" name="Google Shape;210;p17"/>
          <p:cNvSpPr txBox="1"/>
          <p:nvPr>
            <p:ph idx="2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rPr lang="en-GB" sz="1000"/>
              <a:t>E. Kovalyev et al., “Exploring adversarial robustness of JPEG AI: methodology, comparison and new methods”, arxiv preprint, 2025</a:t>
            </a:r>
            <a:endParaRPr sz="1000"/>
          </a:p>
        </p:txBody>
      </p:sp>
      <p:pic>
        <p:nvPicPr>
          <p:cNvPr id="211" name="Google Shape;211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/>
          <p:nvPr>
            <p:ph type="title"/>
          </p:nvPr>
        </p:nvSpPr>
        <p:spPr>
          <a:xfrm>
            <a:off x="395523" y="31450"/>
            <a:ext cx="87486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Более сложные</a:t>
            </a:r>
            <a:r>
              <a:rPr lang="en-GB" sz="3200"/>
              <a:t> версии JPEG AI — нет</a:t>
            </a:r>
            <a:endParaRPr sz="3200"/>
          </a:p>
        </p:txBody>
      </p:sp>
      <p:sp>
        <p:nvSpPr>
          <p:cNvPr id="217" name="Google Shape;217;p18"/>
          <p:cNvSpPr txBox="1"/>
          <p:nvPr>
            <p:ph idx="2" type="body"/>
          </p:nvPr>
        </p:nvSpPr>
        <p:spPr>
          <a:xfrm>
            <a:off x="4212853" y="4604469"/>
            <a:ext cx="4319700" cy="539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80"/>
              </a:spcBef>
              <a:spcAft>
                <a:spcPts val="0"/>
              </a:spcAft>
              <a:buNone/>
            </a:pPr>
            <a:r>
              <a:rPr lang="en-GB" sz="1000"/>
              <a:t>E. Kovalyev et al., “Exploring adversarial robustness of JPEG AI: methodology, comparison and new methods”, arxiv preprint, 2025</a:t>
            </a:r>
            <a:endParaRPr sz="1000"/>
          </a:p>
        </p:txBody>
      </p:sp>
      <p:sp>
        <p:nvSpPr>
          <p:cNvPr id="218" name="Google Shape;218;p18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9" name="Google Shape;219;p18" title="Screenshot 2025-05-19 at 16.10.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1075" y="1140974"/>
            <a:ext cx="6342150" cy="35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8"/>
          <p:cNvSpPr/>
          <p:nvPr/>
        </p:nvSpPr>
        <p:spPr>
          <a:xfrm>
            <a:off x="3006800" y="1204100"/>
            <a:ext cx="659700" cy="19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8"/>
          <p:cNvSpPr/>
          <p:nvPr/>
        </p:nvSpPr>
        <p:spPr>
          <a:xfrm>
            <a:off x="3006800" y="1632050"/>
            <a:ext cx="659700" cy="19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8"/>
          <p:cNvSpPr/>
          <p:nvPr/>
        </p:nvSpPr>
        <p:spPr>
          <a:xfrm>
            <a:off x="3006800" y="3145475"/>
            <a:ext cx="659700" cy="192000"/>
          </a:xfrm>
          <a:prstGeom prst="rect">
            <a:avLst/>
          </a:prstGeom>
          <a:noFill/>
          <a:ln cap="flat" cmpd="sng" w="9525">
            <a:solidFill>
              <a:srgbClr val="091C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8"/>
          <p:cNvSpPr/>
          <p:nvPr/>
        </p:nvSpPr>
        <p:spPr>
          <a:xfrm>
            <a:off x="3006800" y="4007600"/>
            <a:ext cx="659700" cy="192000"/>
          </a:xfrm>
          <a:prstGeom prst="rect">
            <a:avLst/>
          </a:prstGeom>
          <a:noFill/>
          <a:ln cap="flat" cmpd="sng" w="9525">
            <a:solidFill>
              <a:srgbClr val="091C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3933625" y="4484550"/>
            <a:ext cx="4634100" cy="275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Выше устойчивость</a:t>
            </a:r>
            <a:endParaRPr b="1" sz="1000"/>
          </a:p>
        </p:txBody>
      </p:sp>
      <p:sp>
        <p:nvSpPr>
          <p:cNvPr id="225" name="Google Shape;225;p18"/>
          <p:cNvSpPr txBox="1"/>
          <p:nvPr/>
        </p:nvSpPr>
        <p:spPr>
          <a:xfrm>
            <a:off x="226300" y="1538100"/>
            <a:ext cx="24048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0000"/>
                </a:solidFill>
              </a:rPr>
              <a:t>JPEG AI HOP (High operation point)</a:t>
            </a:r>
            <a:r>
              <a:rPr lang="en-GB"/>
              <a:t>, включающая в себя трансформеры и другие механизмы для улучшения эффективности, </a:t>
            </a:r>
            <a:r>
              <a:rPr b="1" lang="en-GB"/>
              <a:t>менее устойчива к атакам</a:t>
            </a:r>
            <a:r>
              <a:rPr lang="en-GB"/>
              <a:t>, чем базовая версия </a:t>
            </a:r>
            <a:r>
              <a:rPr b="1" lang="en-GB">
                <a:solidFill>
                  <a:srgbClr val="091C91"/>
                </a:solidFill>
              </a:rPr>
              <a:t>(BOP, base operation point)</a:t>
            </a:r>
            <a:endParaRPr b="1">
              <a:solidFill>
                <a:srgbClr val="091C91"/>
              </a:solidFill>
            </a:endParaRPr>
          </a:p>
        </p:txBody>
      </p:sp>
      <p:cxnSp>
        <p:nvCxnSpPr>
          <p:cNvPr id="226" name="Google Shape;226;p18"/>
          <p:cNvCxnSpPr>
            <a:stCxn id="225" idx="3"/>
            <a:endCxn id="220" idx="1"/>
          </p:cNvCxnSpPr>
          <p:nvPr/>
        </p:nvCxnSpPr>
        <p:spPr>
          <a:xfrm flipH="1" rot="10800000">
            <a:off x="2631100" y="1300200"/>
            <a:ext cx="375600" cy="5184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7" name="Google Shape;227;p18"/>
          <p:cNvCxnSpPr>
            <a:stCxn id="225" idx="3"/>
            <a:endCxn id="221" idx="1"/>
          </p:cNvCxnSpPr>
          <p:nvPr/>
        </p:nvCxnSpPr>
        <p:spPr>
          <a:xfrm flipH="1" rot="10800000">
            <a:off x="2631100" y="1728000"/>
            <a:ext cx="375600" cy="90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18"/>
          <p:cNvCxnSpPr>
            <a:endCxn id="222" idx="1"/>
          </p:cNvCxnSpPr>
          <p:nvPr/>
        </p:nvCxnSpPr>
        <p:spPr>
          <a:xfrm flipH="1" rot="10800000">
            <a:off x="2622800" y="3241475"/>
            <a:ext cx="384000" cy="333900"/>
          </a:xfrm>
          <a:prstGeom prst="straightConnector1">
            <a:avLst/>
          </a:prstGeom>
          <a:noFill/>
          <a:ln cap="flat" cmpd="sng" w="9525">
            <a:solidFill>
              <a:srgbClr val="091C9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18"/>
          <p:cNvCxnSpPr>
            <a:endCxn id="223" idx="1"/>
          </p:cNvCxnSpPr>
          <p:nvPr/>
        </p:nvCxnSpPr>
        <p:spPr>
          <a:xfrm>
            <a:off x="2622500" y="3583700"/>
            <a:ext cx="384300" cy="519900"/>
          </a:xfrm>
          <a:prstGeom prst="straightConnector1">
            <a:avLst/>
          </a:prstGeom>
          <a:noFill/>
          <a:ln cap="flat" cmpd="sng" w="9525">
            <a:solidFill>
              <a:srgbClr val="091C9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30" name="Google Shape;23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/>
          <p:nvPr/>
        </p:nvSpPr>
        <p:spPr>
          <a:xfrm>
            <a:off x="107156" y="3713884"/>
            <a:ext cx="44142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отличие от сжатия JPEG изображения, сжатые JPEG AI, не детектируются как сгенерированные </a:t>
            </a:r>
            <a:br>
              <a:rPr lang="en-GB" sz="1200"/>
            </a:br>
            <a:br>
              <a:rPr b="0" i="0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GB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E.D.Cannas et al., “Is JPEG AI going to change image forensics?,” arxiv, 18 Mar 2025</a:t>
            </a:r>
            <a:endParaRPr b="0" i="1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9"/>
          <p:cNvSpPr txBox="1"/>
          <p:nvPr/>
        </p:nvSpPr>
        <p:spPr>
          <a:xfrm>
            <a:off x="4697558" y="3713884"/>
            <a:ext cx="44142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300" lIns="34300" spcFirstLastPara="1" rIns="34300" wrap="square" tIns="343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33"/>
              <a:buFont typeface="Arial"/>
              <a:buNone/>
            </a:pPr>
            <a:r>
              <a:rPr b="0" i="0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Существующие детекторы сгенерированных изображений обучались на датасетах с разным сжатием</a:t>
            </a:r>
            <a:br>
              <a:rPr b="0" i="0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i="0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P.Grommelt et al., “</a:t>
            </a:r>
            <a:r>
              <a:rPr b="0" i="0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Fake or JPEG? Revealing common biases in generated image detection datasets</a:t>
            </a:r>
            <a:r>
              <a:rPr b="0" i="1" lang="en-GB" sz="1132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,” arxiv, 28 Mar 2024</a:t>
            </a:r>
            <a:endParaRPr b="0" i="1" sz="1132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9"/>
          <p:cNvSpPr txBox="1"/>
          <p:nvPr>
            <p:ph type="title"/>
          </p:nvPr>
        </p:nvSpPr>
        <p:spPr>
          <a:xfrm>
            <a:off x="395525" y="31450"/>
            <a:ext cx="85569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JPEG AI усложняет работу дипфейк детекторов</a:t>
            </a:r>
            <a:endParaRPr sz="2600"/>
          </a:p>
        </p:txBody>
      </p:sp>
      <p:sp>
        <p:nvSpPr>
          <p:cNvPr id="238" name="Google Shape;238;p19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close-up of a graph&#10;&#10;AI-generated content may be incorrect." id="239" name="Google Shape;2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56" y="1301168"/>
            <a:ext cx="4366236" cy="23038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p19"/>
          <p:cNvGrpSpPr/>
          <p:nvPr/>
        </p:nvGrpSpPr>
        <p:grpSpPr>
          <a:xfrm>
            <a:off x="4522150" y="1190808"/>
            <a:ext cx="4591165" cy="2554479"/>
            <a:chOff x="25009193" y="10601325"/>
            <a:chExt cx="21697378" cy="12072208"/>
          </a:xfrm>
        </p:grpSpPr>
        <p:grpSp>
          <p:nvGrpSpPr>
            <p:cNvPr id="241" name="Google Shape;241;p19"/>
            <p:cNvGrpSpPr/>
            <p:nvPr/>
          </p:nvGrpSpPr>
          <p:grpSpPr>
            <a:xfrm>
              <a:off x="25009193" y="10644650"/>
              <a:ext cx="21697378" cy="12028884"/>
              <a:chOff x="23908672" y="10795482"/>
              <a:chExt cx="17076482" cy="9467089"/>
            </a:xfrm>
          </p:grpSpPr>
          <p:pic>
            <p:nvPicPr>
              <p:cNvPr descr="A table of images with text&#10;&#10;AI-generated content may be incorrect." id="242" name="Google Shape;242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71708" t="-725"/>
              <a:stretch/>
            </p:blipFill>
            <p:spPr>
              <a:xfrm>
                <a:off x="23908672" y="10795482"/>
                <a:ext cx="6809451" cy="9467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table of images with text&#10;&#10;AI-generated content may be incorrect." id="243" name="Google Shape;243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42775" r="28933" t="-725"/>
              <a:stretch/>
            </p:blipFill>
            <p:spPr>
              <a:xfrm>
                <a:off x="30718125" y="10795482"/>
                <a:ext cx="6809451" cy="94670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table of images with text&#10;&#10;AI-generated content may be incorrect." id="244" name="Google Shape;244;p19"/>
              <p:cNvPicPr preferRelativeResize="0"/>
              <p:nvPr/>
            </p:nvPicPr>
            <p:blipFill rotWithShape="1">
              <a:blip r:embed="rId4">
                <a:alphaModFix/>
              </a:blip>
              <a:srcRect b="0" l="85635" r="0" t="-725"/>
              <a:stretch/>
            </p:blipFill>
            <p:spPr>
              <a:xfrm>
                <a:off x="37527578" y="10795482"/>
                <a:ext cx="3457576" cy="94670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45" name="Google Shape;245;p19"/>
            <p:cNvSpPr txBox="1"/>
            <p:nvPr/>
          </p:nvSpPr>
          <p:spPr>
            <a:xfrm>
              <a:off x="31689675" y="10601325"/>
              <a:ext cx="37998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300" lIns="34300" spcFirstLastPara="1" rIns="34300" wrap="square" tIns="343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Times New Roman"/>
                <a:buNone/>
              </a:pPr>
              <a:r>
                <a:rPr b="0" i="0" lang="en-GB" sz="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Natural images</a:t>
              </a:r>
              <a:endParaRPr sz="300"/>
            </a:p>
          </p:txBody>
        </p:sp>
        <p:sp>
          <p:nvSpPr>
            <p:cNvPr id="246" name="Google Shape;246;p19"/>
            <p:cNvSpPr txBox="1"/>
            <p:nvPr/>
          </p:nvSpPr>
          <p:spPr>
            <a:xfrm>
              <a:off x="40386000" y="10610850"/>
              <a:ext cx="4240500" cy="90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300" lIns="34300" spcFirstLastPara="1" rIns="34300" wrap="square" tIns="343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Times New Roman"/>
                <a:buNone/>
              </a:pPr>
              <a:r>
                <a:rPr b="0" i="0" lang="en-GB" sz="8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Synthetic images</a:t>
              </a:r>
              <a:endParaRPr sz="300"/>
            </a:p>
          </p:txBody>
        </p:sp>
      </p:grpSp>
      <p:pic>
        <p:nvPicPr>
          <p:cNvPr id="247" name="Google Shape;24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"/>
          <p:cNvSpPr txBox="1"/>
          <p:nvPr>
            <p:ph type="title"/>
          </p:nvPr>
        </p:nvSpPr>
        <p:spPr>
          <a:xfrm>
            <a:off x="395536" y="31449"/>
            <a:ext cx="7622400" cy="857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Выводы по JPEG AI</a:t>
            </a:r>
            <a:endParaRPr/>
          </a:p>
        </p:txBody>
      </p:sp>
      <p:sp>
        <p:nvSpPr>
          <p:cNvPr id="253" name="Google Shape;253;p20"/>
          <p:cNvSpPr txBox="1"/>
          <p:nvPr>
            <p:ph idx="1" type="body"/>
          </p:nvPr>
        </p:nvSpPr>
        <p:spPr>
          <a:xfrm>
            <a:off x="395536" y="1059582"/>
            <a:ext cx="8496900" cy="3510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200"/>
              <a:t>Первый пример </a:t>
            </a:r>
            <a:r>
              <a:rPr b="1" lang="en-GB" sz="2200">
                <a:solidFill>
                  <a:schemeClr val="accent1"/>
                </a:solidFill>
              </a:rPr>
              <a:t>всемирной стандартизации</a:t>
            </a:r>
            <a:br>
              <a:rPr b="1" lang="en-GB" sz="2200">
                <a:solidFill>
                  <a:schemeClr val="accent1"/>
                </a:solidFill>
              </a:rPr>
            </a:br>
            <a:r>
              <a:rPr b="1" lang="en-GB" sz="2200">
                <a:solidFill>
                  <a:schemeClr val="accent1"/>
                </a:solidFill>
              </a:rPr>
              <a:t>нейросетевого метода</a:t>
            </a:r>
            <a:r>
              <a:rPr lang="en-GB" sz="2200"/>
              <a:t> обработки изображений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200"/>
              <a:t>Вытекающие проблемы</a:t>
            </a:r>
            <a:endParaRPr sz="2200"/>
          </a:p>
          <a:p>
            <a:pPr indent="-355600" lvl="0" marL="4572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2000"/>
              <a:buChar char="•"/>
            </a:pPr>
            <a:r>
              <a:rPr lang="en-GB" sz="2000" u="sng"/>
              <a:t>Очень легко атаковать</a:t>
            </a:r>
            <a:r>
              <a:rPr lang="en-GB" sz="2000"/>
              <a:t>: архитектура </a:t>
            </a:r>
            <a:br>
              <a:rPr lang="en-GB" sz="2000"/>
            </a:br>
            <a:r>
              <a:rPr lang="en-GB" sz="2000"/>
              <a:t>кодека открыта, т.е. полный white box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GB" sz="2000" u="sng"/>
              <a:t>Очень трудно защищать</a:t>
            </a:r>
            <a:r>
              <a:rPr lang="en-GB" sz="2000"/>
              <a:t>: нельзя замедлять </a:t>
            </a:r>
            <a:br>
              <a:rPr lang="en-GB" sz="2000"/>
            </a:br>
            <a:r>
              <a:rPr lang="en-GB" sz="2000"/>
              <a:t>модель, много ограничений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GB" sz="2200"/>
              <a:t>Ожидается рост спроса на повышение </a:t>
            </a:r>
            <a:br>
              <a:rPr lang="en-GB" sz="2200"/>
            </a:br>
            <a:r>
              <a:rPr lang="en-GB" sz="2200"/>
              <a:t>устойчивости JPEG AI и других кодеков</a:t>
            </a:r>
            <a:endParaRPr sz="2200"/>
          </a:p>
        </p:txBody>
      </p:sp>
      <p:sp>
        <p:nvSpPr>
          <p:cNvPr id="254" name="Google Shape;254;p20"/>
          <p:cNvSpPr txBox="1"/>
          <p:nvPr>
            <p:ph idx="12" type="sldNum"/>
          </p:nvPr>
        </p:nvSpPr>
        <p:spPr>
          <a:xfrm>
            <a:off x="8555398" y="4864834"/>
            <a:ext cx="588600" cy="23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5" name="Google Shape;2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400" y="2889025"/>
            <a:ext cx="2104000" cy="210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8373" y="575349"/>
            <a:ext cx="1200428" cy="31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677AC"/>
      </a:accent1>
      <a:accent2>
        <a:srgbClr val="EA8532"/>
      </a:accent2>
      <a:accent3>
        <a:srgbClr val="D52557"/>
      </a:accent3>
      <a:accent4>
        <a:srgbClr val="75D5EB"/>
      </a:accent4>
      <a:accent5>
        <a:srgbClr val="29754B"/>
      </a:accent5>
      <a:accent6>
        <a:srgbClr val="6A2424"/>
      </a:accent6>
      <a:hlink>
        <a:srgbClr val="1F4291"/>
      </a:hlink>
      <a:folHlink>
        <a:srgbClr val="FF00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