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86" r:id="rId3"/>
    <p:sldId id="328" r:id="rId4"/>
    <p:sldId id="327" r:id="rId5"/>
    <p:sldId id="310" r:id="rId6"/>
    <p:sldId id="29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637E"/>
    <a:srgbClr val="F16B78"/>
    <a:srgbClr val="000000"/>
    <a:srgbClr val="F42736"/>
    <a:srgbClr val="FFFFFF"/>
    <a:srgbClr val="CBC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5" autoAdjust="0"/>
    <p:restoredTop sz="94660"/>
  </p:normalViewPr>
  <p:slideViewPr>
    <p:cSldViewPr snapToGrid="0">
      <p:cViewPr varScale="1">
        <p:scale>
          <a:sx n="88" d="100"/>
          <a:sy n="88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B79D6-2F36-44D8-9ECE-619A9A343EE6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1E09D-9CFD-406C-A616-C1D120C429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272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490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D9219-6BE1-A1EB-FA87-B9B8140CA6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087CFF-EB4B-4797-DB53-1BD2942911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9026AF-CA4C-A335-D27E-998761969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05FA-1890-AF4C-8595-93FC2135B48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0BB502-F975-F299-7C74-4AE3D16F8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5B3E43-B184-39E6-1D70-BACA34BEC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1F23A-8C87-FD45-963E-5AB288A20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984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DCEC58-25CF-C744-CA48-04472FA4F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80AB645-7AAF-27B6-85F8-0C5508D62E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767245-E053-6790-D420-106BAE71C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05FA-1890-AF4C-8595-93FC2135B48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530B92-52DF-1109-9BF5-0AA942698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4E160C-3438-7C3F-E402-53E7C44F7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1F23A-8C87-FD45-963E-5AB288A20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179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C9FE14A-3073-6535-9327-DD15557BB5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9292A7-E696-0644-5CF1-8A1EE560E7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DC2224-A410-C0DD-5D31-75264AD24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05FA-1890-AF4C-8595-93FC2135B48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0441A8-7E74-3FE9-19FC-855C009FD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530C56-1E1C-C29B-D816-7F5C9ECF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1F23A-8C87-FD45-963E-5AB288A20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091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FD3F6-B8DB-C1D8-DFB6-7BF9CBB39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FC1929-CD5C-7778-9EF0-5389F175D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F2DB1A-64B0-8FAC-8E45-7D5C3F069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05FA-1890-AF4C-8595-93FC2135B48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B77115-685C-2421-74C5-544A15D94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642EB5-F911-46C2-9527-D29C7C89A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1F23A-8C87-FD45-963E-5AB288A20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53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5DCC47-E134-70CD-7114-E77887406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A93D8C-D9ED-F2F1-131D-502B74293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21E087-DFC8-7500-0AD3-3472673AE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05FA-1890-AF4C-8595-93FC2135B48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BE0D6C-5826-93F9-9D1C-15A9A4D22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51C580-99B4-B80E-6FA0-41DD3B821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1F23A-8C87-FD45-963E-5AB288A20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06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DE6CB8-CAE8-A195-85F2-1B767571B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AAF4A3-6C4F-940D-6871-5472912DC8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AFF15A4-7787-032C-CD98-CC09A3094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8B985D-BAD0-FF00-CDE4-799E44E54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05FA-1890-AF4C-8595-93FC2135B48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E9F91A4-DF68-4096-77B5-EE73D16E3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90F1A5B-CA08-19E6-B630-4EE4654D7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1F23A-8C87-FD45-963E-5AB288A20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124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3E0525-7FA6-0C24-BD40-FE00DEC95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B1DBFFD-77AF-2155-C2D0-DA4E4ECCD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EFA2758-0FDD-E695-164C-4BF1481EF4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2369FE2-5C49-5F44-E1AB-AD5224A17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F0DDE65-4DAE-C76A-C52A-0514EEF61F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07FD7A6-7FD6-0E44-EAC5-5D40D2A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05FA-1890-AF4C-8595-93FC2135B48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71FBE33-D700-292F-6897-8AF28788D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E2AF5E4-7E56-2B4B-84A0-BDDA572D4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1F23A-8C87-FD45-963E-5AB288A20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885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915FE2-A96E-7EA5-B707-DB3B7DFF4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0780E51-C250-A638-FA45-F47214E30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05FA-1890-AF4C-8595-93FC2135B48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8E209AA-5ED1-C24F-8F27-163E5B6CA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256D2AA-16D0-9328-47F9-528FD21D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1F23A-8C87-FD45-963E-5AB288A20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331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7B4479E-C0C0-CCA8-B3F8-EF43B772C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05FA-1890-AF4C-8595-93FC2135B48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9E68CE9-AC43-3F74-1F75-C2FCD9D9F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55526E0-83F3-CB64-0130-FFC7B65F3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1F23A-8C87-FD45-963E-5AB288A20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338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B62FAE-2063-C33B-DFE9-2330E683F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853C4B-C6EE-6CE8-64D8-0406F1979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C5E0F7-F897-83FF-659E-F566B04B5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2ABF766-EA96-742F-C665-AC5E95BE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05FA-1890-AF4C-8595-93FC2135B48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1A1C4E-1F45-8985-7DBA-678AE2B75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FDCAA7-057B-9534-8FC0-72C7735FD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1F23A-8C87-FD45-963E-5AB288A20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94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A6F579-C88D-B77B-2D68-03AB39059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65FD3E9-2F4F-8780-330C-8B65D99B5F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6DF66EA-5A3D-9517-B35E-B9983AB8A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B9F2A8-5124-F4F0-BE4D-AE8A2FD0F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05FA-1890-AF4C-8595-93FC2135B48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9D235F4-B8CA-13D7-7810-F1822DBC3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85A3DE-25B2-07BC-8335-EF1D67AB1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1F23A-8C87-FD45-963E-5AB288A20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79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93348F-B4BA-572B-ACE3-FB295E7B1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B40158-F631-34B5-EDB1-5A6A67BA4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BFC10D-8A31-2145-5227-A3AB8F070C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E05FA-1890-AF4C-8595-93FC2135B48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DBABF1-5404-5FB4-6B9C-AAB011748F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19053C-4F58-48D5-F21C-8704CED97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1F23A-8C87-FD45-963E-5AB288A209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3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Рисунок 3" descr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922707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extBox 1"/>
          <p:cNvSpPr txBox="1"/>
          <p:nvPr/>
        </p:nvSpPr>
        <p:spPr>
          <a:xfrm>
            <a:off x="655320" y="1851865"/>
            <a:ext cx="6632090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1">
                <a:latin typeface="Golos Text Black"/>
                <a:ea typeface="Golos Text Black"/>
                <a:cs typeface="Golos Text Black"/>
                <a:sym typeface="Golos Text Black"/>
              </a:defRPr>
            </a:pPr>
            <a:r>
              <a:rPr kumimoji="0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"/>
                <a:ea typeface="Golos Text" panose="020B0503020202020204" pitchFamily="34" charset="0"/>
                <a:sym typeface="Golos Text Black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1">
                <a:latin typeface="Golos Text Black"/>
                <a:ea typeface="Golos Text Black"/>
                <a:cs typeface="Golos Text Black"/>
                <a:sym typeface="Golos Text Black"/>
              </a:defRPr>
            </a:pPr>
            <a:endParaRPr kumimoji="0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"/>
              <a:sym typeface="Golos Text Black"/>
            </a:endParaRPr>
          </a:p>
        </p:txBody>
      </p:sp>
      <p:pic>
        <p:nvPicPr>
          <p:cNvPr id="98" name="Google Shape;134;p25" descr="Google Shape;134;p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727" y="302445"/>
            <a:ext cx="818683" cy="799312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A75293F-6CD8-6314-770F-3BE1CF93896D}"/>
              </a:ext>
            </a:extLst>
          </p:cNvPr>
          <p:cNvSpPr txBox="1"/>
          <p:nvPr/>
        </p:nvSpPr>
        <p:spPr>
          <a:xfrm>
            <a:off x="655320" y="2663700"/>
            <a:ext cx="663209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1">
                <a:latin typeface="Golos Text Black"/>
                <a:ea typeface="Golos Text Black"/>
                <a:cs typeface="Golos Text Black"/>
                <a:sym typeface="Golos Text Black"/>
              </a:defRPr>
            </a:pPr>
            <a:endParaRPr kumimoji="0" sz="2200" b="1" i="0" u="none" strike="noStrike" kern="1200" cap="none" spc="0" normalizeH="0" baseline="0" noProof="0" dirty="0">
              <a:ln>
                <a:noFill/>
              </a:ln>
              <a:solidFill>
                <a:srgbClr val="F32735"/>
              </a:solidFill>
              <a:effectLst/>
              <a:uLnTx/>
              <a:uFillTx/>
              <a:latin typeface=""/>
              <a:sym typeface="Golos Tex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CD1F66-AD07-41BA-80AD-6E42E6867276}"/>
              </a:ext>
            </a:extLst>
          </p:cNvPr>
          <p:cNvSpPr txBox="1"/>
          <p:nvPr/>
        </p:nvSpPr>
        <p:spPr>
          <a:xfrm>
            <a:off x="92243" y="374537"/>
            <a:ext cx="672499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Применение технологий искусственного интеллекта при предоставлении государственных и муниципальных услуг: проблемы правового регулирования</a:t>
            </a:r>
            <a:endParaRPr lang="ru-RU" sz="36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A0DAB9-88BE-4EAF-BEF8-E7D21F5F2408}"/>
              </a:ext>
            </a:extLst>
          </p:cNvPr>
          <p:cNvSpPr txBox="1"/>
          <p:nvPr/>
        </p:nvSpPr>
        <p:spPr>
          <a:xfrm>
            <a:off x="177147" y="4488110"/>
            <a:ext cx="39166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2060"/>
                </a:solidFill>
              </a:rPr>
              <a:t>Грищенко Галина Андреевна</a:t>
            </a:r>
            <a:r>
              <a:rPr lang="ru-RU" dirty="0">
                <a:solidFill>
                  <a:srgbClr val="002060"/>
                </a:solidFill>
              </a:rPr>
              <a:t>,</a:t>
            </a:r>
          </a:p>
          <a:p>
            <a:r>
              <a:rPr lang="ru-RU" dirty="0">
                <a:solidFill>
                  <a:srgbClr val="002060"/>
                </a:solidFill>
              </a:rPr>
              <a:t>доцент кафедры информационного права и цифровых технологий МГЮА, </a:t>
            </a:r>
            <a:r>
              <a:rPr lang="ru-RU" dirty="0" smtClean="0">
                <a:solidFill>
                  <a:srgbClr val="002060"/>
                </a:solidFill>
              </a:rPr>
              <a:t>эксперт Института информационной и медиабезопасности МГЮА</a:t>
            </a:r>
            <a:r>
              <a:rPr lang="ru-RU" dirty="0">
                <a:solidFill>
                  <a:srgbClr val="002060"/>
                </a:solidFill>
              </a:rPr>
              <a:t>,</a:t>
            </a:r>
          </a:p>
          <a:p>
            <a:r>
              <a:rPr lang="ru-RU" dirty="0">
                <a:solidFill>
                  <a:srgbClr val="002060"/>
                </a:solidFill>
              </a:rPr>
              <a:t>канд. юрид. наук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2DD19-5E9A-48B7-9C7C-17F85AF2C766}"/>
              </a:ext>
            </a:extLst>
          </p:cNvPr>
          <p:cNvSpPr txBox="1"/>
          <p:nvPr/>
        </p:nvSpPr>
        <p:spPr>
          <a:xfrm>
            <a:off x="5212273" y="6395530"/>
            <a:ext cx="176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Москва, 2025</a:t>
            </a:r>
          </a:p>
        </p:txBody>
      </p:sp>
    </p:spTree>
    <p:extLst>
      <p:ext uri="{BB962C8B-B14F-4D97-AF65-F5344CB8AC3E}">
        <p14:creationId xmlns:p14="http://schemas.microsoft.com/office/powerpoint/2010/main" val="1104640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4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422ECCBA-B86E-4FC6-8525-530ADADE281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467" y="2774146"/>
            <a:ext cx="7807533" cy="4105116"/>
          </a:xfrm>
          <a:prstGeom prst="rect">
            <a:avLst/>
          </a:prstGeom>
        </p:spPr>
      </p:pic>
      <p:sp>
        <p:nvSpPr>
          <p:cNvPr id="4" name="TextBox 1">
            <a:extLst>
              <a:ext uri="{FF2B5EF4-FFF2-40B4-BE49-F238E27FC236}">
                <a16:creationId xmlns:a16="http://schemas.microsoft.com/office/drawing/2014/main" id="{6C316923-8471-4C11-85D0-5C15F8974BDE}"/>
              </a:ext>
            </a:extLst>
          </p:cNvPr>
          <p:cNvSpPr txBox="1"/>
          <p:nvPr/>
        </p:nvSpPr>
        <p:spPr>
          <a:xfrm>
            <a:off x="1466489" y="2045613"/>
            <a:ext cx="9291281" cy="1006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3000" b="1">
                <a:latin typeface="Golos Text"/>
                <a:ea typeface="Golos Text"/>
                <a:cs typeface="Golos Text"/>
                <a:sym typeface="Golos Tex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6600" b="1" i="0" u="none" strike="noStrike" kern="1200" cap="none" spc="0" normalizeH="0" baseline="0" noProof="0" dirty="0">
              <a:ln>
                <a:noFill/>
              </a:ln>
              <a:solidFill>
                <a:srgbClr val="041B73"/>
              </a:solidFill>
              <a:effectLst/>
              <a:uLnTx/>
              <a:uFillTx/>
              <a:sym typeface="Golos Text"/>
            </a:endParaRPr>
          </a:p>
        </p:txBody>
      </p:sp>
      <p:pic>
        <p:nvPicPr>
          <p:cNvPr id="10" name="Google Shape;134;p25" descr="Google Shape;134;p25">
            <a:extLst>
              <a:ext uri="{FF2B5EF4-FFF2-40B4-BE49-F238E27FC236}">
                <a16:creationId xmlns:a16="http://schemas.microsoft.com/office/drawing/2014/main" id="{2F0B004F-7FA5-40CC-8AED-EE72648571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851" y="328569"/>
            <a:ext cx="735516" cy="718112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Скругленный прямоугольник 6"/>
          <p:cNvSpPr/>
          <p:nvPr/>
        </p:nvSpPr>
        <p:spPr>
          <a:xfrm>
            <a:off x="5130382" y="4522533"/>
            <a:ext cx="2667000" cy="1418308"/>
          </a:xfrm>
          <a:prstGeom prst="roundRect">
            <a:avLst>
              <a:gd name="adj" fmla="val 13580"/>
            </a:avLst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90000"/>
                <a:alpha val="45000"/>
              </a:schemeClr>
            </a:solidFill>
          </a:ln>
          <a:effectLst>
            <a:outerShdw blurRad="50800" dist="50800" dir="5400000" algn="ctr" rotWithShape="0">
              <a:schemeClr val="bg2">
                <a:lumMod val="90000"/>
              </a:scheme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Системы </a:t>
            </a:r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поддержки принятия решений</a:t>
            </a:r>
          </a:p>
        </p:txBody>
      </p:sp>
      <p:pic>
        <p:nvPicPr>
          <p:cNvPr id="13" name="Рисунок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6823" y="2977317"/>
            <a:ext cx="2061035" cy="2026535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5" name="Скругленный прямоугольник 6"/>
          <p:cNvSpPr/>
          <p:nvPr/>
        </p:nvSpPr>
        <p:spPr>
          <a:xfrm>
            <a:off x="5143445" y="1664014"/>
            <a:ext cx="2653937" cy="1418308"/>
          </a:xfrm>
          <a:prstGeom prst="roundRect">
            <a:avLst>
              <a:gd name="adj" fmla="val 13580"/>
            </a:avLst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90000"/>
                <a:alpha val="45000"/>
              </a:schemeClr>
            </a:solidFill>
          </a:ln>
          <a:effectLst>
            <a:outerShdw blurRad="50800" dist="50800" dir="5400000" algn="ctr" rotWithShape="0">
              <a:schemeClr val="bg2">
                <a:lumMod val="90000"/>
              </a:scheme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>
              <a:spcAft>
                <a:spcPts val="120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Подтверждение прав (статуса), защита данных</a:t>
            </a:r>
          </a:p>
        </p:txBody>
      </p:sp>
      <p:sp>
        <p:nvSpPr>
          <p:cNvPr id="16" name="Скругленный прямоугольник 6"/>
          <p:cNvSpPr/>
          <p:nvPr/>
        </p:nvSpPr>
        <p:spPr>
          <a:xfrm>
            <a:off x="353212" y="4522532"/>
            <a:ext cx="2667000" cy="1418308"/>
          </a:xfrm>
          <a:prstGeom prst="roundRect">
            <a:avLst>
              <a:gd name="adj" fmla="val 13580"/>
            </a:avLst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90000"/>
                <a:alpha val="45000"/>
              </a:schemeClr>
            </a:solidFill>
          </a:ln>
          <a:effectLst>
            <a:outerShdw blurRad="50800" dist="50800" dir="5400000" algn="ctr" rotWithShape="0">
              <a:schemeClr val="bg2">
                <a:lumMod val="90000"/>
              </a:scheme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>
              <a:spcAft>
                <a:spcPts val="120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Конструкторы документов</a:t>
            </a:r>
            <a:endParaRPr lang="ru-RU" sz="2000" b="1" dirty="0" smtClean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302210" y="5740247"/>
            <a:ext cx="2764613" cy="854029"/>
          </a:xfrm>
          <a:prstGeom prst="ellipse">
            <a:avLst/>
          </a:prstGeom>
          <a:solidFill>
            <a:srgbClr val="DF63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1600" dirty="0" err="1">
                <a:solidFill>
                  <a:schemeClr val="bg1"/>
                </a:solidFill>
                <a:latin typeface="Arial Narrow" panose="020B0606020202030204" pitchFamily="34" charset="0"/>
              </a:rPr>
              <a:t>LegalTech</a:t>
            </a:r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</a:rPr>
              <a:t>-решения:</a:t>
            </a:r>
          </a:p>
          <a:p>
            <a:pPr algn="ctr" defTabSz="685800">
              <a:defRPr/>
            </a:pPr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(</a:t>
            </a:r>
            <a:r>
              <a:rPr lang="en-US" sz="1600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FinTech</a:t>
            </a:r>
            <a:r>
              <a:rPr lang="en-US" sz="1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LegalDesign</a:t>
            </a:r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8" name="Скругленный прямоугольник 6"/>
          <p:cNvSpPr/>
          <p:nvPr/>
        </p:nvSpPr>
        <p:spPr>
          <a:xfrm>
            <a:off x="341295" y="1664014"/>
            <a:ext cx="2667000" cy="1418308"/>
          </a:xfrm>
          <a:prstGeom prst="roundRect">
            <a:avLst>
              <a:gd name="adj" fmla="val 13580"/>
            </a:avLst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90000"/>
                <a:alpha val="45000"/>
              </a:schemeClr>
            </a:solidFill>
          </a:ln>
          <a:effectLst>
            <a:outerShdw blurRad="50800" dist="50800" dir="5400000" algn="ctr" rotWithShape="0">
              <a:schemeClr val="bg2">
                <a:lumMod val="90000"/>
              </a:scheme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>
              <a:spcAft>
                <a:spcPts val="120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Цифровые </a:t>
            </a:r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помощники, чат-боты</a:t>
            </a:r>
            <a:endParaRPr lang="ru-RU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302210" y="2845626"/>
            <a:ext cx="2764613" cy="854029"/>
          </a:xfrm>
          <a:prstGeom prst="ellipse">
            <a:avLst/>
          </a:prstGeom>
          <a:solidFill>
            <a:srgbClr val="DF63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spcAft>
                <a:spcPts val="1200"/>
              </a:spcAft>
              <a:defRPr/>
            </a:pPr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</a:rPr>
              <a:t>Искусственный интеллект, нейронные сети, </a:t>
            </a:r>
            <a:r>
              <a:rPr lang="en-US" sz="1600" dirty="0">
                <a:solidFill>
                  <a:schemeClr val="bg1"/>
                </a:solidFill>
                <a:latin typeface="Arial Narrow" panose="020B0606020202030204" pitchFamily="34" charset="0"/>
              </a:rPr>
              <a:t>VR</a:t>
            </a:r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</a:rPr>
              <a:t>/</a:t>
            </a:r>
            <a:r>
              <a:rPr lang="en-US" sz="1600" dirty="0">
                <a:solidFill>
                  <a:schemeClr val="bg1"/>
                </a:solidFill>
                <a:latin typeface="Arial Narrow" panose="020B0606020202030204" pitchFamily="34" charset="0"/>
              </a:rPr>
              <a:t>AR</a:t>
            </a:r>
            <a:endParaRPr lang="ru-RU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4CBD2D5-9267-4558-BA46-DA220BA44E29}"/>
              </a:ext>
            </a:extLst>
          </p:cNvPr>
          <p:cNvSpPr txBox="1"/>
          <p:nvPr/>
        </p:nvSpPr>
        <p:spPr>
          <a:xfrm>
            <a:off x="1184367" y="416321"/>
            <a:ext cx="10711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Основные тренды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5081575" y="5740247"/>
            <a:ext cx="2764613" cy="854029"/>
          </a:xfrm>
          <a:prstGeom prst="ellipse">
            <a:avLst/>
          </a:prstGeom>
          <a:solidFill>
            <a:srgbClr val="DF63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</a:rPr>
              <a:t>Большие данные, Интернет вещей</a:t>
            </a:r>
          </a:p>
        </p:txBody>
      </p:sp>
      <p:sp>
        <p:nvSpPr>
          <p:cNvPr id="22" name="Овал 21"/>
          <p:cNvSpPr/>
          <p:nvPr/>
        </p:nvSpPr>
        <p:spPr>
          <a:xfrm>
            <a:off x="5081575" y="2845626"/>
            <a:ext cx="2764613" cy="854029"/>
          </a:xfrm>
          <a:prstGeom prst="ellipse">
            <a:avLst/>
          </a:prstGeom>
          <a:solidFill>
            <a:srgbClr val="DF63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spcAft>
                <a:spcPts val="1200"/>
              </a:spcAft>
              <a:defRPr/>
            </a:pPr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</a:rPr>
              <a:t>Невзаимозаменяемые </a:t>
            </a:r>
            <a:r>
              <a:rPr lang="ru-RU" sz="1600" dirty="0" err="1">
                <a:solidFill>
                  <a:schemeClr val="bg1"/>
                </a:solidFill>
                <a:latin typeface="Arial Narrow" panose="020B0606020202030204" pitchFamily="34" charset="0"/>
              </a:rPr>
              <a:t>токены</a:t>
            </a:r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</a:rPr>
              <a:t> (</a:t>
            </a:r>
            <a:r>
              <a:rPr lang="en-US" sz="1600" dirty="0">
                <a:solidFill>
                  <a:schemeClr val="bg1"/>
                </a:solidFill>
                <a:latin typeface="Arial Narrow" panose="020B0606020202030204" pitchFamily="34" charset="0"/>
              </a:rPr>
              <a:t>NFT</a:t>
            </a:r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</a:rPr>
              <a:t>), </a:t>
            </a:r>
            <a:r>
              <a:rPr lang="ru-RU" sz="1600" dirty="0" err="1">
                <a:solidFill>
                  <a:schemeClr val="bg1"/>
                </a:solidFill>
                <a:latin typeface="Arial Narrow" panose="020B0606020202030204" pitchFamily="34" charset="0"/>
              </a:rPr>
              <a:t>блокчейн</a:t>
            </a:r>
            <a:endParaRPr lang="ru-RU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592103" y="2045613"/>
            <a:ext cx="3074125" cy="431945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8911975" y="2770741"/>
            <a:ext cx="254290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ОПТИМИЗАЦИЯ РЕСУРСОВ:</a:t>
            </a:r>
          </a:p>
          <a:p>
            <a:pPr algn="ctr"/>
            <a:endParaRPr lang="ru-RU" sz="20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ВРЕМЯ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ru-RU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ДЕНЬГИ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ru-RU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ЛЮДИ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ru-RU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ИНФОРМАЦИЯ</a:t>
            </a:r>
            <a:endParaRPr lang="ru-RU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9632776" y="1565473"/>
            <a:ext cx="992777" cy="940526"/>
          </a:xfrm>
          <a:prstGeom prst="ellipse">
            <a:avLst/>
          </a:prstGeom>
          <a:solidFill>
            <a:srgbClr val="DF637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83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422ECCBA-B86E-4FC6-8525-530ADADE281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467" y="2752884"/>
            <a:ext cx="7807533" cy="4105116"/>
          </a:xfrm>
          <a:prstGeom prst="rect">
            <a:avLst/>
          </a:prstGeom>
        </p:spPr>
      </p:pic>
      <p:sp>
        <p:nvSpPr>
          <p:cNvPr id="4" name="TextBox 1">
            <a:extLst>
              <a:ext uri="{FF2B5EF4-FFF2-40B4-BE49-F238E27FC236}">
                <a16:creationId xmlns:a16="http://schemas.microsoft.com/office/drawing/2014/main" id="{6C316923-8471-4C11-85D0-5C15F8974BDE}"/>
              </a:ext>
            </a:extLst>
          </p:cNvPr>
          <p:cNvSpPr txBox="1"/>
          <p:nvPr/>
        </p:nvSpPr>
        <p:spPr>
          <a:xfrm>
            <a:off x="1466489" y="2540913"/>
            <a:ext cx="9291281" cy="10895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3000" b="1">
                <a:latin typeface="Golos Text"/>
                <a:ea typeface="Golos Text"/>
                <a:cs typeface="Golos Text"/>
                <a:sym typeface="Golos Tex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200" b="1" i="0" u="none" strike="noStrike" kern="1200" cap="none" spc="0" normalizeH="0" baseline="0" noProof="0" dirty="0">
              <a:ln>
                <a:noFill/>
              </a:ln>
              <a:solidFill>
                <a:srgbClr val="041B7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Golos Text"/>
            </a:endParaRPr>
          </a:p>
        </p:txBody>
      </p:sp>
      <p:pic>
        <p:nvPicPr>
          <p:cNvPr id="10" name="Google Shape;134;p25" descr="Google Shape;134;p25">
            <a:extLst>
              <a:ext uri="{FF2B5EF4-FFF2-40B4-BE49-F238E27FC236}">
                <a16:creationId xmlns:a16="http://schemas.microsoft.com/office/drawing/2014/main" id="{2F0B004F-7FA5-40CC-8AED-EE72648571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098" y="460875"/>
            <a:ext cx="735516" cy="718112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BD2D5-9267-4558-BA46-DA220BA44E29}"/>
              </a:ext>
            </a:extLst>
          </p:cNvPr>
          <p:cNvSpPr txBox="1"/>
          <p:nvPr/>
        </p:nvSpPr>
        <p:spPr>
          <a:xfrm>
            <a:off x="1567543" y="391702"/>
            <a:ext cx="10328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ИИ в государственном управлении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: скругленные углы 11"/>
          <p:cNvSpPr/>
          <p:nvPr/>
        </p:nvSpPr>
        <p:spPr>
          <a:xfrm>
            <a:off x="1021123" y="1821478"/>
            <a:ext cx="10509250" cy="137655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60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ИИ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 – комплекс технологических решений, позволяющий имитировать когнитивные функции человека (включая </a:t>
            </a:r>
            <a:r>
              <a:rPr lang="ru-RU" sz="2000" strike="sngStrike" dirty="0">
                <a:solidFill>
                  <a:srgbClr val="C00000"/>
                </a:solidFill>
                <a:latin typeface="Arial Narrow" panose="020B0606020202030204" pitchFamily="34" charset="0"/>
              </a:rPr>
              <a:t>самообучение и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 поиск решений без заранее заданного алгоритма) и получать при выполнении конкретных задач результаты, сопоставимые, </a:t>
            </a:r>
            <a:r>
              <a:rPr lang="ru-RU" sz="2000" strike="sngStrike" dirty="0">
                <a:solidFill>
                  <a:srgbClr val="C00000"/>
                </a:solidFill>
                <a:latin typeface="Arial Narrow" panose="020B0606020202030204" pitchFamily="34" charset="0"/>
              </a:rPr>
              <a:t>как минимум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, с результатами интеллектуальной деятельности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человека </a:t>
            </a:r>
            <a:r>
              <a:rPr lang="ru-RU" sz="20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или </a:t>
            </a:r>
            <a:r>
              <a:rPr lang="ru-RU" sz="2000" b="1" dirty="0">
                <a:solidFill>
                  <a:srgbClr val="C00000"/>
                </a:solidFill>
                <a:latin typeface="Arial Narrow" panose="020B0606020202030204" pitchFamily="34" charset="0"/>
              </a:rPr>
              <a:t>превосходящие их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11469" y="3160551"/>
            <a:ext cx="10528558" cy="338554"/>
          </a:xfrm>
          <a:prstGeom prst="rect">
            <a:avLst/>
          </a:prstGeom>
          <a:solidFill>
            <a:srgbClr val="DF637E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Указ Президента РФ от 10 октября 2019 г. № 490 </a:t>
            </a:r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«О </a:t>
            </a:r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развитии искусственного интеллекта в Российской </a:t>
            </a:r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Федерации»</a:t>
            </a:r>
            <a:endParaRPr lang="ru-RU" sz="16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100842" y="5629340"/>
            <a:ext cx="432594" cy="40999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90628" y="5633424"/>
            <a:ext cx="432594" cy="40999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659999" y="5638888"/>
            <a:ext cx="432594" cy="40999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: скругленные углы 11"/>
          <p:cNvSpPr/>
          <p:nvPr/>
        </p:nvSpPr>
        <p:spPr>
          <a:xfrm>
            <a:off x="1011924" y="5460005"/>
            <a:ext cx="2182112" cy="68477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600"/>
              </a:spcAft>
              <a:defRPr/>
            </a:pPr>
            <a:r>
              <a:rPr lang="ru-RU" sz="2000" b="1" spc="15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Сортировка документации</a:t>
            </a:r>
            <a:endParaRPr lang="ru-RU" sz="2000" b="1" spc="15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: скругленные углы 11"/>
          <p:cNvSpPr/>
          <p:nvPr/>
        </p:nvSpPr>
        <p:spPr>
          <a:xfrm>
            <a:off x="3443038" y="5468898"/>
            <a:ext cx="2732964" cy="67588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600"/>
              </a:spcAft>
              <a:defRPr/>
            </a:pPr>
            <a:r>
              <a:rPr lang="ru-RU" sz="2000" b="1" spc="15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Подготовка вариантов ответов</a:t>
            </a:r>
            <a:endParaRPr lang="ru-RU" sz="2000" b="1" spc="15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: скругленные углы 11"/>
          <p:cNvSpPr/>
          <p:nvPr/>
        </p:nvSpPr>
        <p:spPr>
          <a:xfrm>
            <a:off x="6422446" y="5460005"/>
            <a:ext cx="2340001" cy="68477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600"/>
              </a:spcAft>
              <a:defRPr/>
            </a:pPr>
            <a:r>
              <a:rPr lang="ru-RU" sz="2000" b="1" spc="15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Поиск ошибок</a:t>
            </a:r>
            <a:endParaRPr lang="ru-RU" sz="2000" b="1" spc="15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: скругленные углы 11"/>
          <p:cNvSpPr/>
          <p:nvPr/>
        </p:nvSpPr>
        <p:spPr>
          <a:xfrm>
            <a:off x="9000565" y="5460005"/>
            <a:ext cx="2618676" cy="67588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600"/>
              </a:spcAft>
              <a:defRPr/>
            </a:pPr>
            <a:r>
              <a:rPr lang="ru-RU" sz="2000" b="1" spc="15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Консультирование</a:t>
            </a:r>
            <a:endParaRPr lang="ru-RU" sz="2000" b="1" spc="15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: скругленные углы 11"/>
          <p:cNvSpPr/>
          <p:nvPr/>
        </p:nvSpPr>
        <p:spPr>
          <a:xfrm>
            <a:off x="1011924" y="3917970"/>
            <a:ext cx="10509250" cy="47115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60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К 2030 г.: </a:t>
            </a:r>
            <a:r>
              <a:rPr lang="ru-RU" sz="2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проактивные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госуслуги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, 100 % госуслуг онлайн, машиночитаемое описание процессов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11469" y="4374186"/>
            <a:ext cx="10528558" cy="584775"/>
          </a:xfrm>
          <a:prstGeom prst="rect">
            <a:avLst/>
          </a:prstGeom>
          <a:solidFill>
            <a:srgbClr val="DF637E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Распоряжение </a:t>
            </a:r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Правительства </a:t>
            </a:r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РФ от 16 марта 2024 №</a:t>
            </a:r>
            <a:r>
              <a:rPr lang="en-US" sz="16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637-</a:t>
            </a:r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 </a:t>
            </a:r>
            <a:endParaRPr lang="ru-RU" sz="1600" dirty="0" smtClean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</a:t>
            </a:r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 утверждении стратегического направления в области цифровой трансформации государственного управления</a:t>
            </a:r>
            <a:r>
              <a:rPr lang="ru-RU" sz="16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»</a:t>
            </a:r>
            <a:endParaRPr lang="ru-RU" sz="16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073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422ECCBA-B86E-4FC6-8525-530ADADE281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467" y="2752884"/>
            <a:ext cx="7807533" cy="4105116"/>
          </a:xfrm>
          <a:prstGeom prst="rect">
            <a:avLst/>
          </a:prstGeom>
        </p:spPr>
      </p:pic>
      <p:sp>
        <p:nvSpPr>
          <p:cNvPr id="4" name="TextBox 1">
            <a:extLst>
              <a:ext uri="{FF2B5EF4-FFF2-40B4-BE49-F238E27FC236}">
                <a16:creationId xmlns:a16="http://schemas.microsoft.com/office/drawing/2014/main" id="{6C316923-8471-4C11-85D0-5C15F8974BDE}"/>
              </a:ext>
            </a:extLst>
          </p:cNvPr>
          <p:cNvSpPr txBox="1"/>
          <p:nvPr/>
        </p:nvSpPr>
        <p:spPr>
          <a:xfrm>
            <a:off x="1466489" y="2540913"/>
            <a:ext cx="9291281" cy="10895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3000" b="1">
                <a:latin typeface="Golos Text"/>
                <a:ea typeface="Golos Text"/>
                <a:cs typeface="Golos Text"/>
                <a:sym typeface="Golos Tex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200" b="1" i="0" u="none" strike="noStrike" kern="1200" cap="none" spc="0" normalizeH="0" baseline="0" noProof="0" dirty="0">
              <a:ln>
                <a:noFill/>
              </a:ln>
              <a:solidFill>
                <a:srgbClr val="041B7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Golos Text"/>
            </a:endParaRPr>
          </a:p>
        </p:txBody>
      </p:sp>
      <p:pic>
        <p:nvPicPr>
          <p:cNvPr id="10" name="Google Shape;134;p25" descr="Google Shape;134;p25">
            <a:extLst>
              <a:ext uri="{FF2B5EF4-FFF2-40B4-BE49-F238E27FC236}">
                <a16:creationId xmlns:a16="http://schemas.microsoft.com/office/drawing/2014/main" id="{2F0B004F-7FA5-40CC-8AED-EE72648571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098" y="460875"/>
            <a:ext cx="735516" cy="718112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BD2D5-9267-4558-BA46-DA220BA44E29}"/>
              </a:ext>
            </a:extLst>
          </p:cNvPr>
          <p:cNvSpPr txBox="1"/>
          <p:nvPr/>
        </p:nvSpPr>
        <p:spPr>
          <a:xfrm>
            <a:off x="1576729" y="413217"/>
            <a:ext cx="10293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Ключевые направления применения ИИ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6"/>
          <p:cNvSpPr/>
          <p:nvPr/>
        </p:nvSpPr>
        <p:spPr>
          <a:xfrm>
            <a:off x="615098" y="1508625"/>
            <a:ext cx="7839681" cy="4993699"/>
          </a:xfrm>
          <a:prstGeom prst="roundRect">
            <a:avLst>
              <a:gd name="adj" fmla="val 13580"/>
            </a:avLst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90000"/>
                <a:alpha val="45000"/>
              </a:schemeClr>
            </a:solidFill>
          </a:ln>
          <a:effectLst>
            <a:outerShdw blurRad="50800" dist="50800" dir="5400000" algn="ctr" rotWithShape="0">
              <a:schemeClr val="bg2">
                <a:lumMod val="90000"/>
              </a:scheme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defTabSz="6858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П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орядок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обработки информации в цифровом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виде</a:t>
            </a:r>
          </a:p>
          <a:p>
            <a:pPr marL="342900" indent="-342900" defTabSz="6858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А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втоматизация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управленческих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процессов</a:t>
            </a:r>
          </a:p>
          <a:p>
            <a:pPr marL="342900" indent="-342900" defTabSz="6858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Ц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ифровые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компетенции государственных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служащих</a:t>
            </a:r>
          </a:p>
          <a:p>
            <a:pPr marL="342900" indent="-342900" defTabSz="6858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Ц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ифровые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государственные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услуги (Робот Макс на Портале госуслуг)</a:t>
            </a:r>
          </a:p>
          <a:p>
            <a:pPr marL="342900" indent="-342900" defTabSz="6858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П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латформенные решения («</a:t>
            </a:r>
            <a:r>
              <a:rPr lang="ru-RU" sz="2000" dirty="0" err="1" smtClean="0">
                <a:solidFill>
                  <a:srgbClr val="002060"/>
                </a:solidFill>
                <a:latin typeface="Arial Narrow" panose="020B0606020202030204" pitchFamily="34" charset="0"/>
              </a:rPr>
              <a:t>ГосТех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»)</a:t>
            </a:r>
          </a:p>
          <a:p>
            <a:pPr marL="342900" indent="-342900" defTabSz="6858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Н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ациональная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система управления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данными</a:t>
            </a:r>
          </a:p>
          <a:p>
            <a:pPr marL="342900" indent="-342900" defTabSz="6858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З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ащита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персональных 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данных (ЕБС, цифровой профиль)</a:t>
            </a:r>
          </a:p>
          <a:p>
            <a:pPr marL="342900" indent="-342900" defTabSz="6858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Онлайн-правосудие (</a:t>
            </a:r>
            <a:r>
              <a:rPr lang="ru-RU" sz="2000" dirty="0" err="1" smtClean="0">
                <a:solidFill>
                  <a:srgbClr val="002060"/>
                </a:solidFill>
                <a:latin typeface="Arial Narrow" panose="020B0606020202030204" pitchFamily="34" charset="0"/>
              </a:rPr>
              <a:t>Суперсервис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«Правосудие онлайн»)</a:t>
            </a:r>
          </a:p>
          <a:p>
            <a:pPr marL="342900" indent="-342900" defTabSz="6858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Ц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ифровой суверенитет</a:t>
            </a:r>
          </a:p>
          <a:p>
            <a:pPr marL="342900" indent="-342900" defTabSz="685800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О</a:t>
            </a:r>
            <a:r>
              <a:rPr lang="ru-RU" sz="20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беспечение кибербезопасности</a:t>
            </a:r>
            <a:endParaRPr lang="ru-RU" sz="20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796137" y="1854731"/>
            <a:ext cx="3074125" cy="441544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9836810" y="1374591"/>
            <a:ext cx="992777" cy="940526"/>
          </a:xfrm>
          <a:prstGeom prst="ellipse">
            <a:avLst/>
          </a:prstGeom>
          <a:solidFill>
            <a:srgbClr val="DF637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892410" y="2388531"/>
            <a:ext cx="29778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Aft>
                <a:spcPts val="1200"/>
              </a:spcAft>
              <a:buFont typeface="Wingdings" panose="05000000000000000000" pitchFamily="2" charset="2"/>
              <a:buChar char="ü"/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Если человек против </a:t>
            </a:r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получения цифровых услуг?</a:t>
            </a:r>
            <a:endParaRPr lang="ru-RU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lvl="0" indent="-285750">
              <a:spcAft>
                <a:spcPts val="1200"/>
              </a:spcAft>
              <a:buFont typeface="Wingdings" panose="05000000000000000000" pitchFamily="2" charset="2"/>
              <a:buChar char="ü"/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У кого возникают права и обязанности?</a:t>
            </a:r>
          </a:p>
          <a:p>
            <a:pPr marL="285750" lvl="0" indent="-285750">
              <a:spcAft>
                <a:spcPts val="1200"/>
              </a:spcAft>
              <a:buFont typeface="Wingdings" panose="05000000000000000000" pitchFamily="2" charset="2"/>
              <a:buChar char="ü"/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Кто будет нести ответственность, если </a:t>
            </a:r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ИИ </a:t>
            </a:r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совершит противоправное или несогласованное деяние?</a:t>
            </a:r>
          </a:p>
        </p:txBody>
      </p:sp>
    </p:spTree>
    <p:extLst>
      <p:ext uri="{BB962C8B-B14F-4D97-AF65-F5344CB8AC3E}">
        <p14:creationId xmlns:p14="http://schemas.microsoft.com/office/powerpoint/2010/main" val="3369617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422ECCBA-B86E-4FC6-8525-530ADADE281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467" y="2752884"/>
            <a:ext cx="7807533" cy="4105116"/>
          </a:xfrm>
          <a:prstGeom prst="rect">
            <a:avLst/>
          </a:prstGeom>
        </p:spPr>
      </p:pic>
      <p:sp>
        <p:nvSpPr>
          <p:cNvPr id="4" name="TextBox 1">
            <a:extLst>
              <a:ext uri="{FF2B5EF4-FFF2-40B4-BE49-F238E27FC236}">
                <a16:creationId xmlns:a16="http://schemas.microsoft.com/office/drawing/2014/main" id="{6C316923-8471-4C11-85D0-5C15F8974BDE}"/>
              </a:ext>
            </a:extLst>
          </p:cNvPr>
          <p:cNvSpPr txBox="1"/>
          <p:nvPr/>
        </p:nvSpPr>
        <p:spPr>
          <a:xfrm>
            <a:off x="1466489" y="2540913"/>
            <a:ext cx="9291281" cy="10895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3000" b="1">
                <a:latin typeface="Golos Text"/>
                <a:ea typeface="Golos Text"/>
                <a:cs typeface="Golos Text"/>
                <a:sym typeface="Golos Tex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200" b="1" i="0" u="none" strike="noStrike" kern="1200" cap="none" spc="0" normalizeH="0" baseline="0" noProof="0" dirty="0">
              <a:ln>
                <a:noFill/>
              </a:ln>
              <a:solidFill>
                <a:srgbClr val="041B7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Golos Text"/>
            </a:endParaRPr>
          </a:p>
        </p:txBody>
      </p:sp>
      <p:pic>
        <p:nvPicPr>
          <p:cNvPr id="10" name="Google Shape;134;p25" descr="Google Shape;134;p25">
            <a:extLst>
              <a:ext uri="{FF2B5EF4-FFF2-40B4-BE49-F238E27FC236}">
                <a16:creationId xmlns:a16="http://schemas.microsoft.com/office/drawing/2014/main" id="{2F0B004F-7FA5-40CC-8AED-EE72648571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098" y="460875"/>
            <a:ext cx="735516" cy="718112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BD2D5-9267-4558-BA46-DA220BA44E29}"/>
              </a:ext>
            </a:extLst>
          </p:cNvPr>
          <p:cNvSpPr txBox="1"/>
          <p:nvPr/>
        </p:nvSpPr>
        <p:spPr>
          <a:xfrm>
            <a:off x="1793967" y="416039"/>
            <a:ext cx="10101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Проблемы/риски/решения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28"/>
          <p:cNvSpPr>
            <a:spLocks noChangeArrowheads="1"/>
          </p:cNvSpPr>
          <p:nvPr/>
        </p:nvSpPr>
        <p:spPr bwMode="auto">
          <a:xfrm>
            <a:off x="7103748" y="2377088"/>
            <a:ext cx="1743997" cy="700736"/>
          </a:xfrm>
          <a:prstGeom prst="rect">
            <a:avLst/>
          </a:prstGeom>
          <a:solidFill>
            <a:srgbClr val="F3FBFD"/>
          </a:solidFill>
          <a:ln w="9525" algn="ctr">
            <a:solidFill>
              <a:srgbClr val="00206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1" indent="0" algn="ctr" defTabSz="685800">
              <a:spcBef>
                <a:spcPts val="0"/>
              </a:spcBef>
              <a:buNone/>
              <a:defRPr/>
            </a:pPr>
            <a:r>
              <a:rPr lang="ru-RU" sz="1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Размытые зоны ответственности</a:t>
            </a:r>
            <a:endParaRPr lang="ru-RU" altLang="ru-RU" sz="18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Шеврон 16"/>
          <p:cNvSpPr/>
          <p:nvPr/>
        </p:nvSpPr>
        <p:spPr>
          <a:xfrm>
            <a:off x="6516315" y="2429211"/>
            <a:ext cx="432262" cy="648613"/>
          </a:xfrm>
          <a:prstGeom prst="chevr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рямоугольник 28"/>
          <p:cNvSpPr>
            <a:spLocks noChangeArrowheads="1"/>
          </p:cNvSpPr>
          <p:nvPr/>
        </p:nvSpPr>
        <p:spPr bwMode="auto">
          <a:xfrm>
            <a:off x="7108484" y="3456453"/>
            <a:ext cx="1743997" cy="752860"/>
          </a:xfrm>
          <a:prstGeom prst="rect">
            <a:avLst/>
          </a:prstGeom>
          <a:solidFill>
            <a:srgbClr val="F3FBFD"/>
          </a:solidFill>
          <a:ln w="9525" algn="ctr">
            <a:solidFill>
              <a:srgbClr val="00206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1" indent="0" algn="ctr" defTabSz="685800">
              <a:spcBef>
                <a:spcPts val="0"/>
              </a:spcBef>
              <a:buNone/>
              <a:defRPr/>
            </a:pPr>
            <a:r>
              <a:rPr lang="ru-RU" sz="1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«Формальный» доступ</a:t>
            </a:r>
            <a:endParaRPr lang="ru-RU" altLang="ru-RU" sz="18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Шеврон 18"/>
          <p:cNvSpPr/>
          <p:nvPr/>
        </p:nvSpPr>
        <p:spPr>
          <a:xfrm>
            <a:off x="6521051" y="3508576"/>
            <a:ext cx="432262" cy="648613"/>
          </a:xfrm>
          <a:prstGeom prst="chevr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Прямоугольник 28"/>
          <p:cNvSpPr>
            <a:spLocks noChangeArrowheads="1"/>
          </p:cNvSpPr>
          <p:nvPr/>
        </p:nvSpPr>
        <p:spPr bwMode="auto">
          <a:xfrm>
            <a:off x="7103748" y="4587942"/>
            <a:ext cx="1743997" cy="666315"/>
          </a:xfrm>
          <a:prstGeom prst="rect">
            <a:avLst/>
          </a:prstGeom>
          <a:solidFill>
            <a:srgbClr val="F3FBFD"/>
          </a:solidFill>
          <a:ln w="9525" algn="ctr">
            <a:solidFill>
              <a:srgbClr val="00206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1" indent="0" algn="ctr" defTabSz="685800">
              <a:spcBef>
                <a:spcPts val="0"/>
              </a:spcBef>
              <a:buNone/>
              <a:defRPr/>
            </a:pPr>
            <a:r>
              <a:rPr lang="ru-RU" sz="1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Преобладание роботов</a:t>
            </a:r>
            <a:endParaRPr lang="ru-RU" altLang="ru-RU" sz="18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Шеврон 20"/>
          <p:cNvSpPr/>
          <p:nvPr/>
        </p:nvSpPr>
        <p:spPr>
          <a:xfrm>
            <a:off x="6516315" y="4553521"/>
            <a:ext cx="432262" cy="648613"/>
          </a:xfrm>
          <a:prstGeom prst="chevr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Прямоугольник 28"/>
          <p:cNvSpPr>
            <a:spLocks noChangeArrowheads="1"/>
          </p:cNvSpPr>
          <p:nvPr/>
        </p:nvSpPr>
        <p:spPr bwMode="auto">
          <a:xfrm>
            <a:off x="7103748" y="5537342"/>
            <a:ext cx="1743997" cy="632186"/>
          </a:xfrm>
          <a:prstGeom prst="rect">
            <a:avLst/>
          </a:prstGeom>
          <a:solidFill>
            <a:srgbClr val="F3FBFD"/>
          </a:solidFill>
          <a:ln w="9525" algn="ctr">
            <a:solidFill>
              <a:srgbClr val="00206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1" indent="0" algn="ctr" defTabSz="685800">
              <a:spcBef>
                <a:spcPts val="0"/>
              </a:spcBef>
              <a:buNone/>
              <a:defRPr/>
            </a:pPr>
            <a:r>
              <a:rPr lang="ru-RU" sz="1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Сдерживание </a:t>
            </a:r>
            <a:r>
              <a:rPr lang="ru-RU" sz="1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экономики</a:t>
            </a:r>
            <a:endParaRPr lang="ru-RU" altLang="ru-RU" sz="18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Шеврон 22"/>
          <p:cNvSpPr/>
          <p:nvPr/>
        </p:nvSpPr>
        <p:spPr>
          <a:xfrm>
            <a:off x="6560586" y="5524772"/>
            <a:ext cx="432262" cy="648613"/>
          </a:xfrm>
          <a:prstGeom prst="chevr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Шеврон 23">
            <a:extLst>
              <a:ext uri="{FF2B5EF4-FFF2-40B4-BE49-F238E27FC236}">
                <a16:creationId xmlns:a16="http://schemas.microsoft.com/office/drawing/2014/main" id="{A0062D46-EC17-43A2-92DE-C41711A8705D}"/>
              </a:ext>
            </a:extLst>
          </p:cNvPr>
          <p:cNvSpPr/>
          <p:nvPr/>
        </p:nvSpPr>
        <p:spPr>
          <a:xfrm>
            <a:off x="9002359" y="5516546"/>
            <a:ext cx="432262" cy="648613"/>
          </a:xfrm>
          <a:prstGeom prst="chevr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Шеврон 27">
            <a:extLst>
              <a:ext uri="{FF2B5EF4-FFF2-40B4-BE49-F238E27FC236}">
                <a16:creationId xmlns:a16="http://schemas.microsoft.com/office/drawing/2014/main" id="{BD20D661-7220-4DDE-82B4-F3404243D808}"/>
              </a:ext>
            </a:extLst>
          </p:cNvPr>
          <p:cNvSpPr/>
          <p:nvPr/>
        </p:nvSpPr>
        <p:spPr>
          <a:xfrm>
            <a:off x="9002359" y="4633564"/>
            <a:ext cx="432262" cy="648613"/>
          </a:xfrm>
          <a:prstGeom prst="chevr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Прямоугольник 28">
            <a:extLst>
              <a:ext uri="{FF2B5EF4-FFF2-40B4-BE49-F238E27FC236}">
                <a16:creationId xmlns:a16="http://schemas.microsoft.com/office/drawing/2014/main" id="{5F09F869-218B-43A1-AC83-40FED6961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9236" y="4582910"/>
            <a:ext cx="1743997" cy="671348"/>
          </a:xfrm>
          <a:prstGeom prst="rect">
            <a:avLst/>
          </a:prstGeom>
          <a:solidFill>
            <a:srgbClr val="F3FBFD"/>
          </a:solidFill>
          <a:ln w="9525" algn="ctr">
            <a:solidFill>
              <a:srgbClr val="00206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1" indent="0" algn="ctr" defTabSz="685800">
              <a:spcBef>
                <a:spcPts val="0"/>
              </a:spcBef>
              <a:buNone/>
              <a:defRPr/>
            </a:pPr>
            <a:r>
              <a:rPr lang="ru-RU" sz="1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Эффективный баланс</a:t>
            </a:r>
            <a:endParaRPr lang="ru-RU" altLang="ru-RU" sz="18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8">
            <a:extLst>
              <a:ext uri="{FF2B5EF4-FFF2-40B4-BE49-F238E27FC236}">
                <a16:creationId xmlns:a16="http://schemas.microsoft.com/office/drawing/2014/main" id="{AB6E3E0E-1E10-47C0-A91A-D991872A8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9236" y="5537342"/>
            <a:ext cx="1743997" cy="632186"/>
          </a:xfrm>
          <a:prstGeom prst="rect">
            <a:avLst/>
          </a:prstGeom>
          <a:solidFill>
            <a:srgbClr val="F3FBFD"/>
          </a:solidFill>
          <a:ln w="9525" algn="ctr">
            <a:solidFill>
              <a:srgbClr val="00206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1" indent="0" algn="ctr" defTabSz="685800">
              <a:spcBef>
                <a:spcPts val="0"/>
              </a:spcBef>
              <a:buNone/>
              <a:defRPr/>
            </a:pPr>
            <a:r>
              <a:rPr lang="ru-RU" sz="1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Положительная практика</a:t>
            </a:r>
            <a:endParaRPr lang="ru-RU" altLang="ru-RU" sz="18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Шеврон 27">
            <a:extLst>
              <a:ext uri="{FF2B5EF4-FFF2-40B4-BE49-F238E27FC236}">
                <a16:creationId xmlns:a16="http://schemas.microsoft.com/office/drawing/2014/main" id="{C99C8898-FCDD-4E34-9809-CFD4F9C2546C}"/>
              </a:ext>
            </a:extLst>
          </p:cNvPr>
          <p:cNvSpPr/>
          <p:nvPr/>
        </p:nvSpPr>
        <p:spPr>
          <a:xfrm>
            <a:off x="8975682" y="3508576"/>
            <a:ext cx="432262" cy="648613"/>
          </a:xfrm>
          <a:prstGeom prst="chevr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64B4430B-4908-4B77-BCF3-61572D74F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4713" y="3456453"/>
            <a:ext cx="1743997" cy="752860"/>
          </a:xfrm>
          <a:prstGeom prst="rect">
            <a:avLst/>
          </a:prstGeom>
          <a:solidFill>
            <a:srgbClr val="F3FBFD"/>
          </a:solidFill>
          <a:ln w="9525" algn="ctr">
            <a:solidFill>
              <a:srgbClr val="00206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1" indent="0" algn="ctr" defTabSz="685800">
              <a:spcBef>
                <a:spcPts val="0"/>
              </a:spcBef>
              <a:buNone/>
              <a:defRPr/>
            </a:pPr>
            <a:r>
              <a:rPr lang="ru-RU" sz="1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Популяризация возможностей</a:t>
            </a:r>
            <a:endParaRPr lang="ru-RU" altLang="ru-RU" sz="18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0" name="Шеврон 27">
            <a:extLst>
              <a:ext uri="{FF2B5EF4-FFF2-40B4-BE49-F238E27FC236}">
                <a16:creationId xmlns:a16="http://schemas.microsoft.com/office/drawing/2014/main" id="{51883F8A-1E60-4F9B-87AC-C5BE7B619409}"/>
              </a:ext>
            </a:extLst>
          </p:cNvPr>
          <p:cNvSpPr/>
          <p:nvPr/>
        </p:nvSpPr>
        <p:spPr>
          <a:xfrm>
            <a:off x="8990205" y="2429211"/>
            <a:ext cx="432262" cy="648613"/>
          </a:xfrm>
          <a:prstGeom prst="chevr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Прямоугольник 28">
            <a:extLst>
              <a:ext uri="{FF2B5EF4-FFF2-40B4-BE49-F238E27FC236}">
                <a16:creationId xmlns:a16="http://schemas.microsoft.com/office/drawing/2014/main" id="{8C4D6AB0-1FF7-4B76-8AE8-2B94FE5C1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9236" y="2377088"/>
            <a:ext cx="1743997" cy="700736"/>
          </a:xfrm>
          <a:prstGeom prst="rect">
            <a:avLst/>
          </a:prstGeom>
          <a:solidFill>
            <a:srgbClr val="F3FBFD"/>
          </a:solidFill>
          <a:ln w="9525" algn="ctr">
            <a:solidFill>
              <a:srgbClr val="00206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1" indent="0" algn="ctr" defTabSz="685800">
              <a:spcBef>
                <a:spcPts val="0"/>
              </a:spcBef>
              <a:buNone/>
              <a:defRPr/>
            </a:pPr>
            <a:r>
              <a:rPr lang="ru-RU" sz="18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Унификация </a:t>
            </a:r>
            <a:r>
              <a:rPr lang="ru-RU" sz="18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подходов</a:t>
            </a:r>
            <a:endParaRPr lang="ru-RU" altLang="ru-RU" sz="18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E5CA87CD-3F02-4B36-855C-2EE7DC64BDAE}"/>
              </a:ext>
            </a:extLst>
          </p:cNvPr>
          <p:cNvSpPr/>
          <p:nvPr/>
        </p:nvSpPr>
        <p:spPr>
          <a:xfrm>
            <a:off x="6776717" y="1699358"/>
            <a:ext cx="2229771" cy="40020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Риск</a:t>
            </a:r>
          </a:p>
        </p:txBody>
      </p:sp>
      <p:sp>
        <p:nvSpPr>
          <p:cNvPr id="33" name="Овал 32">
            <a:extLst>
              <a:ext uri="{FF2B5EF4-FFF2-40B4-BE49-F238E27FC236}">
                <a16:creationId xmlns:a16="http://schemas.microsoft.com/office/drawing/2014/main" id="{3E0FB471-54A2-40BD-A6D8-2ACAEE8489F0}"/>
              </a:ext>
            </a:extLst>
          </p:cNvPr>
          <p:cNvSpPr/>
          <p:nvPr/>
        </p:nvSpPr>
        <p:spPr>
          <a:xfrm>
            <a:off x="9403208" y="1704593"/>
            <a:ext cx="2229771" cy="40020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Решение</a:t>
            </a:r>
          </a:p>
        </p:txBody>
      </p:sp>
      <p:sp>
        <p:nvSpPr>
          <p:cNvPr id="34" name="Скругленный прямоугольник 6"/>
          <p:cNvSpPr/>
          <p:nvPr/>
        </p:nvSpPr>
        <p:spPr>
          <a:xfrm>
            <a:off x="1350614" y="4567147"/>
            <a:ext cx="5073650" cy="634987"/>
          </a:xfrm>
          <a:prstGeom prst="roundRect">
            <a:avLst>
              <a:gd name="adj" fmla="val 13580"/>
            </a:avLst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90000"/>
                <a:alpha val="45000"/>
              </a:schemeClr>
            </a:solidFill>
          </a:ln>
          <a:effectLst>
            <a:outerShdw blurRad="50800" dist="50800" dir="5400000" algn="ctr" rotWithShape="0">
              <a:schemeClr val="bg2">
                <a:lumMod val="90000"/>
              </a:scheme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Занятость и трудоустройство</a:t>
            </a:r>
            <a:endParaRPr lang="ru-RU" altLang="ru-RU" sz="2000" b="1" dirty="0">
              <a:solidFill>
                <a:schemeClr val="tx2">
                  <a:lumMod val="90000"/>
                  <a:lumOff val="1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Скругленный прямоугольник 6"/>
          <p:cNvSpPr/>
          <p:nvPr/>
        </p:nvSpPr>
        <p:spPr>
          <a:xfrm>
            <a:off x="1350614" y="5390478"/>
            <a:ext cx="5073650" cy="853567"/>
          </a:xfrm>
          <a:prstGeom prst="roundRect">
            <a:avLst>
              <a:gd name="adj" fmla="val 13580"/>
            </a:avLst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90000"/>
                <a:alpha val="45000"/>
              </a:schemeClr>
            </a:solidFill>
          </a:ln>
          <a:effectLst>
            <a:outerShdw blurRad="50800" dist="50800" dir="5400000" algn="ctr" rotWithShape="0">
              <a:schemeClr val="bg2">
                <a:lumMod val="90000"/>
              </a:scheme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Низкий уровень </a:t>
            </a:r>
            <a:r>
              <a:rPr lang="ru-RU" altLang="ru-RU" sz="2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Narrow" panose="020B0606020202030204" pitchFamily="34" charset="0"/>
              </a:rPr>
              <a:t>правовой культуры и доверия к цифровым сервисам</a:t>
            </a:r>
            <a:endParaRPr lang="ru-RU" altLang="ru-RU" sz="2000" b="1" dirty="0">
              <a:solidFill>
                <a:schemeClr val="tx2">
                  <a:lumMod val="90000"/>
                  <a:lumOff val="1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0E826409-C99D-473A-B1B4-C3607449C2A7}"/>
              </a:ext>
            </a:extLst>
          </p:cNvPr>
          <p:cNvSpPr/>
          <p:nvPr/>
        </p:nvSpPr>
        <p:spPr>
          <a:xfrm>
            <a:off x="2175549" y="1655591"/>
            <a:ext cx="3423780" cy="44396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Проблема</a:t>
            </a:r>
          </a:p>
        </p:txBody>
      </p:sp>
      <p:sp>
        <p:nvSpPr>
          <p:cNvPr id="37" name="Скругленный прямоугольник 6"/>
          <p:cNvSpPr/>
          <p:nvPr/>
        </p:nvSpPr>
        <p:spPr>
          <a:xfrm>
            <a:off x="1350614" y="2359469"/>
            <a:ext cx="5073650" cy="860908"/>
          </a:xfrm>
          <a:prstGeom prst="roundRect">
            <a:avLst>
              <a:gd name="adj" fmla="val 13580"/>
            </a:avLst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90000"/>
                <a:alpha val="45000"/>
              </a:schemeClr>
            </a:solidFill>
          </a:ln>
          <a:effectLst>
            <a:outerShdw blurRad="50800" dist="50800" dir="5400000" algn="ctr" rotWithShape="0">
              <a:schemeClr val="bg2">
                <a:lumMod val="90000"/>
              </a:scheme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Кто несет ответственность                               </a:t>
            </a:r>
            <a:r>
              <a:rPr lang="ru-RU" sz="2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Narrow" panose="020B0606020202030204" pitchFamily="34" charset="0"/>
              </a:rPr>
              <a:t>за </a:t>
            </a:r>
            <a:r>
              <a:rPr lang="ru-RU" sz="2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 Narrow" panose="020B0606020202030204" pitchFamily="34" charset="0"/>
              </a:rPr>
              <a:t>решения, принятые </a:t>
            </a:r>
            <a:r>
              <a:rPr lang="ru-RU" sz="2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Narrow" panose="020B0606020202030204" pitchFamily="34" charset="0"/>
              </a:rPr>
              <a:t>ИИ?</a:t>
            </a:r>
            <a:endParaRPr lang="ru-RU" altLang="ru-RU" sz="2000" b="1" dirty="0">
              <a:solidFill>
                <a:schemeClr val="tx2">
                  <a:lumMod val="90000"/>
                  <a:lumOff val="1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Скругленный прямоугольник 6"/>
          <p:cNvSpPr/>
          <p:nvPr/>
        </p:nvSpPr>
        <p:spPr>
          <a:xfrm>
            <a:off x="1350614" y="3454231"/>
            <a:ext cx="5073650" cy="864483"/>
          </a:xfrm>
          <a:prstGeom prst="roundRect">
            <a:avLst>
              <a:gd name="adj" fmla="val 13580"/>
            </a:avLst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90000"/>
                <a:alpha val="45000"/>
              </a:schemeClr>
            </a:solidFill>
          </a:ln>
          <a:effectLst>
            <a:outerShdw blurRad="50800" dist="50800" dir="5400000" algn="ctr" rotWithShape="0">
              <a:schemeClr val="bg2">
                <a:lumMod val="90000"/>
              </a:scheme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Доступность и ограничения </a:t>
            </a:r>
            <a:r>
              <a:rPr lang="ru-RU" sz="2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 Narrow" panose="020B0606020202030204" pitchFamily="34" charset="0"/>
              </a:rPr>
              <a:t>цифровых </a:t>
            </a:r>
            <a:r>
              <a:rPr lang="ru-RU" sz="2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Arial Narrow" panose="020B0606020202030204" pitchFamily="34" charset="0"/>
              </a:rPr>
              <a:t>сервисов, понятный и логичный интерфейс</a:t>
            </a:r>
            <a:endParaRPr lang="ru-RU" altLang="ru-RU" sz="2000" b="1" dirty="0">
              <a:solidFill>
                <a:schemeClr val="tx2">
                  <a:lumMod val="90000"/>
                  <a:lumOff val="1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96878" y="2269069"/>
            <a:ext cx="5971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ln w="19050">
                  <a:solidFill>
                    <a:srgbClr val="FF0000"/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dirty="0">
              <a:ln w="19050">
                <a:solidFill>
                  <a:srgbClr val="FF0000"/>
                </a:solidFill>
                <a:prstDash val="solid"/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92299" y="3284732"/>
            <a:ext cx="5971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ln w="19050">
                  <a:solidFill>
                    <a:srgbClr val="FF0000"/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000" dirty="0">
              <a:ln w="19050">
                <a:solidFill>
                  <a:srgbClr val="FF0000"/>
                </a:solidFill>
                <a:prstDash val="solid"/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82669" y="4359185"/>
            <a:ext cx="5971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ln w="19050">
                  <a:solidFill>
                    <a:srgbClr val="FF0000"/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000" dirty="0">
              <a:ln w="19050">
                <a:solidFill>
                  <a:srgbClr val="FF0000"/>
                </a:solidFill>
                <a:prstDash val="solid"/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92299" y="5309429"/>
            <a:ext cx="5971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ln w="19050">
                  <a:solidFill>
                    <a:srgbClr val="FF0000"/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000" dirty="0">
              <a:ln w="19050">
                <a:solidFill>
                  <a:srgbClr val="FF0000"/>
                </a:solidFill>
                <a:prstDash val="solid"/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340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422ECCBA-B86E-4FC6-8525-530ADADE281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466" y="2752884"/>
            <a:ext cx="7807533" cy="4105116"/>
          </a:xfrm>
          <a:prstGeom prst="rect">
            <a:avLst/>
          </a:prstGeom>
        </p:spPr>
      </p:pic>
      <p:sp>
        <p:nvSpPr>
          <p:cNvPr id="4" name="TextBox 1">
            <a:extLst>
              <a:ext uri="{FF2B5EF4-FFF2-40B4-BE49-F238E27FC236}">
                <a16:creationId xmlns:a16="http://schemas.microsoft.com/office/drawing/2014/main" id="{6C316923-8471-4C11-85D0-5C15F8974BDE}"/>
              </a:ext>
            </a:extLst>
          </p:cNvPr>
          <p:cNvSpPr txBox="1"/>
          <p:nvPr/>
        </p:nvSpPr>
        <p:spPr>
          <a:xfrm>
            <a:off x="1582225" y="2087816"/>
            <a:ext cx="9291281" cy="757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3000" b="1">
                <a:latin typeface="Golos Text"/>
                <a:ea typeface="Golos Text"/>
                <a:cs typeface="Golos Text"/>
                <a:sym typeface="Golos Text"/>
              </a:defRPr>
            </a:lvl1pPr>
          </a:lstStyle>
          <a:p>
            <a:pPr lvl="0" algn="ctr">
              <a:lnSpc>
                <a:spcPct val="90000"/>
              </a:lnSpc>
              <a:defRPr/>
            </a:pPr>
            <a:endParaRPr kumimoji="0" sz="4800" b="1" i="0" u="none" strike="noStrike" kern="1200" cap="none" spc="0" normalizeH="0" baseline="0" noProof="0" dirty="0">
              <a:ln>
                <a:noFill/>
              </a:ln>
              <a:solidFill>
                <a:srgbClr val="041B73"/>
              </a:solidFill>
              <a:effectLst/>
              <a:uLnTx/>
              <a:uFillTx/>
              <a:sym typeface="Golos Text"/>
            </a:endParaRPr>
          </a:p>
        </p:txBody>
      </p:sp>
      <p:pic>
        <p:nvPicPr>
          <p:cNvPr id="10" name="Google Shape;134;p25" descr="Google Shape;134;p25">
            <a:extLst>
              <a:ext uri="{FF2B5EF4-FFF2-40B4-BE49-F238E27FC236}">
                <a16:creationId xmlns:a16="http://schemas.microsoft.com/office/drawing/2014/main" id="{2F0B004F-7FA5-40CC-8AED-EE72648571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098" y="460875"/>
            <a:ext cx="735516" cy="718112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BD2D5-9267-4558-BA46-DA220BA44E29}"/>
              </a:ext>
            </a:extLst>
          </p:cNvPr>
          <p:cNvSpPr txBox="1"/>
          <p:nvPr/>
        </p:nvSpPr>
        <p:spPr>
          <a:xfrm>
            <a:off x="2757498" y="2772360"/>
            <a:ext cx="6940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Спасибо за внимание!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544547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343</Words>
  <Application>Microsoft Office PowerPoint</Application>
  <PresentationFormat>Широкоэкранный</PresentationFormat>
  <Paragraphs>72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Golos Text</vt:lpstr>
      <vt:lpstr>Golos Text Black</vt:lpstr>
      <vt:lpstr>Wingdings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Васильева Анна Сергеевна</dc:creator>
  <cp:lastModifiedBy>admin</cp:lastModifiedBy>
  <cp:revision>226</cp:revision>
  <dcterms:created xsi:type="dcterms:W3CDTF">2024-03-05T07:06:50Z</dcterms:created>
  <dcterms:modified xsi:type="dcterms:W3CDTF">2025-05-20T07:04:56Z</dcterms:modified>
</cp:coreProperties>
</file>